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86" r:id="rId3"/>
    <p:sldId id="296" r:id="rId4"/>
    <p:sldId id="297" r:id="rId5"/>
    <p:sldId id="331" r:id="rId6"/>
    <p:sldId id="289" r:id="rId7"/>
    <p:sldId id="290" r:id="rId8"/>
    <p:sldId id="291" r:id="rId9"/>
    <p:sldId id="292" r:id="rId10"/>
    <p:sldId id="293" r:id="rId11"/>
    <p:sldId id="285" r:id="rId12"/>
    <p:sldId id="332" r:id="rId13"/>
    <p:sldId id="294" r:id="rId14"/>
    <p:sldId id="295" r:id="rId15"/>
    <p:sldId id="258" r:id="rId16"/>
    <p:sldId id="259" r:id="rId17"/>
    <p:sldId id="260" r:id="rId18"/>
    <p:sldId id="261" r:id="rId19"/>
    <p:sldId id="299" r:id="rId20"/>
    <p:sldId id="360" r:id="rId21"/>
    <p:sldId id="362" r:id="rId22"/>
    <p:sldId id="361" r:id="rId23"/>
    <p:sldId id="301" r:id="rId24"/>
    <p:sldId id="333" r:id="rId25"/>
    <p:sldId id="303" r:id="rId26"/>
    <p:sldId id="304" r:id="rId27"/>
    <p:sldId id="306" r:id="rId28"/>
    <p:sldId id="307" r:id="rId29"/>
    <p:sldId id="351" r:id="rId30"/>
    <p:sldId id="311" r:id="rId31"/>
    <p:sldId id="309" r:id="rId32"/>
    <p:sldId id="310" r:id="rId33"/>
    <p:sldId id="312" r:id="rId34"/>
    <p:sldId id="318" r:id="rId35"/>
    <p:sldId id="313" r:id="rId36"/>
    <p:sldId id="349" r:id="rId37"/>
    <p:sldId id="314" r:id="rId38"/>
    <p:sldId id="33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954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40ECF-75D7-484C-9F5A-C9E85A9FBC03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07970-50C5-40B9-BB9B-329C7A65F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06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AA93-D84D-4C7E-8E53-1F1E16F77549}" type="datetime1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Calculus ,4/E, Deborah Hughes-HalletCopyright 2010 by John Wiley and Sons,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346F-638D-466A-9B9B-AC19E85DD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1243-FA37-4FD9-B92B-25B8D8E42A89}" type="datetime1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Calculus ,4/E, Deborah Hughes-HalletCopyright 2010 by John Wiley and Sons,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346F-638D-466A-9B9B-AC19E85DD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CB804-00C3-4181-9022-177636336387}" type="datetime1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Calculus ,4/E, Deborah Hughes-HalletCopyright 2010 by John Wiley and Sons,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346F-638D-466A-9B9B-AC19E85DD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5342-4D12-483C-A4B6-4F68B8FB33A2}" type="datetime1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Calculus ,4/E, Deborah Hughes-HalletCopyright 2010 by John Wiley and Sons,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346F-638D-466A-9B9B-AC19E85DD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D3B3-A4D5-442A-9A11-0E521B6D01BF}" type="datetime1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Calculus ,4/E, Deborah Hughes-HalletCopyright 2010 by John Wiley and Sons,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346F-638D-466A-9B9B-AC19E85DD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8277-947A-4665-94F0-20558673F41F}" type="datetime1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Calculus ,4/E, Deborah Hughes-HalletCopyright 2010 by John Wiley and Sons, All Rights Reserved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346F-638D-466A-9B9B-AC19E85DD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D786-ECB5-458B-AEA5-BA1F437AD077}" type="datetime1">
              <a:rPr lang="en-US" smtClean="0"/>
              <a:pPr/>
              <a:t>8/3/2020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Calculus ,4/E, Deborah Hughes-HalletCopyright 2010 by John Wiley and Sons, All Rights Reserved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346F-638D-466A-9B9B-AC19E85DD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EFA9-1114-4401-BCE1-08F4A08B9332}" type="datetime1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Calculus ,4/E, Deborah Hughes-HalletCopyright 2010 by John Wiley and Sons,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346F-638D-466A-9B9B-AC19E85DD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5A14-5FF4-4616-86CB-04EDD91027E8}" type="datetime1">
              <a:rPr lang="en-US" smtClean="0"/>
              <a:pPr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Calculus ,4/E, Deborah Hughes-HalletCopyright 2010 by John Wiley and Sons,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346F-638D-466A-9B9B-AC19E85DD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4CB4-E0D6-459F-A6BC-32FD536AAABE}" type="datetime1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Calculus ,4/E, Deborah Hughes-HalletCopyright 2010 by John Wiley and Sons, All Rights Reserved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346F-638D-466A-9B9B-AC19E85DD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47B0E-FEB2-4C8A-9597-BA9846208492}" type="datetime1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Calculus ,4/E, Deborah Hughes-HalletCopyright 2010 by John Wiley and Sons, All Rights Reserved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346F-638D-466A-9B9B-AC19E85DD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3D1BE-9FD2-4571-B033-52A5FE06578A}" type="datetime1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Applied Calculus ,4/E, Deborah Hughes-HalletCopyright 2010 by John Wiley and Sons,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8346F-638D-466A-9B9B-AC19E85DD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br>
              <a:rPr lang="en-US" sz="3400" b="1"/>
            </a:br>
            <a:r>
              <a:rPr lang="en-US" sz="3400" b="1"/>
              <a:t>Distance and </a:t>
            </a:r>
            <a:br>
              <a:rPr lang="en-US" sz="3400" b="1"/>
            </a:br>
            <a:r>
              <a:rPr lang="en-US" sz="3400" b="1"/>
              <a:t>Accumulated Change</a:t>
            </a:r>
            <a:br>
              <a:rPr lang="en-US" sz="3400"/>
            </a:br>
            <a:endParaRPr lang="en-US" sz="3400"/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026" name="Picture 2" descr="Image result for distance and accumulated change">
            <a:extLst>
              <a:ext uri="{FF2B5EF4-FFF2-40B4-BE49-F238E27FC236}">
                <a16:creationId xmlns:a16="http://schemas.microsoft.com/office/drawing/2014/main" id="{DE5C1851-7CB2-473C-95CC-19B60A871B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" r="15536" b="-1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Traveled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what if you traveled </a:t>
            </a:r>
            <a:r>
              <a:rPr lang="en-US" b="1" dirty="0">
                <a:solidFill>
                  <a:srgbClr val="FF0000"/>
                </a:solidFill>
              </a:rPr>
              <a:t>30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mph for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hours, then </a:t>
            </a:r>
            <a:r>
              <a:rPr lang="en-US" b="1" dirty="0">
                <a:solidFill>
                  <a:srgbClr val="FF0000"/>
                </a:solidFill>
              </a:rPr>
              <a:t>40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mph for </a:t>
            </a:r>
            <a:r>
              <a:rPr lang="en-US" b="1" dirty="0">
                <a:solidFill>
                  <a:srgbClr val="FF0000"/>
                </a:solidFill>
              </a:rPr>
              <a:t>half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 hour, then </a:t>
            </a:r>
            <a:r>
              <a:rPr lang="en-US" b="1" dirty="0">
                <a:solidFill>
                  <a:srgbClr val="FF0000"/>
                </a:solidFill>
              </a:rPr>
              <a:t>20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mph for 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hours. </a:t>
            </a:r>
          </a:p>
          <a:p>
            <a:r>
              <a:rPr lang="en-US" dirty="0"/>
              <a:t>Find the total distance traveled.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05000" y="4295687"/>
                <a:ext cx="851989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30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𝑚𝑖𝑙𝑒𝑠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h𝑜𝑢𝑟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2 </m:t>
                          </m:r>
                          <m:r>
                            <a:rPr lang="en-US" i="1">
                              <a:latin typeface="Cambria Math"/>
                            </a:rPr>
                            <m:t>h𝑜𝑢𝑟𝑠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40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𝑚𝑖𝑙𝑒𝑠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h𝑜𝑢𝑟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h𝑜𝑢𝑟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20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𝑚𝑖𝑙𝑒𝑠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h𝑜𝑢𝑟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4 </m:t>
                          </m:r>
                          <m:r>
                            <a:rPr lang="en-US" i="1">
                              <a:latin typeface="Cambria Math"/>
                            </a:rPr>
                            <m:t>h𝑜𝑢𝑟𝑠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=160 </m:t>
                      </m:r>
                      <m:r>
                        <a:rPr lang="en-US" i="1">
                          <a:latin typeface="Cambria Math"/>
                        </a:rPr>
                        <m:t>𝑚𝑖𝑙𝑒𝑠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295687"/>
                <a:ext cx="8519896" cy="7146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82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05000" y="4572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Suppose a car is moving with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increasing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velocity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suppose we measure the car's velocity every 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seconds, obtaining the data in table below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69093" y="1447801"/>
            <a:ext cx="8153400" cy="1863725"/>
          </a:xfrm>
          <a:prstGeom prst="rect">
            <a:avLst/>
          </a:prstGeom>
          <a:ln/>
        </p:spPr>
      </p:pic>
      <p:sp>
        <p:nvSpPr>
          <p:cNvPr id="10" name="TextBox 9"/>
          <p:cNvSpPr txBox="1"/>
          <p:nvPr/>
        </p:nvSpPr>
        <p:spPr>
          <a:xfrm>
            <a:off x="2052415" y="3311525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far has the car traveled? </a:t>
            </a:r>
            <a:endParaRPr lang="en-US" sz="2400" dirty="0"/>
          </a:p>
        </p:txBody>
      </p:sp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3B43929F-127C-4F30-A9DF-FEB18EDF51B7}"/>
              </a:ext>
            </a:extLst>
          </p:cNvPr>
          <p:cNvSpPr/>
          <p:nvPr/>
        </p:nvSpPr>
        <p:spPr>
          <a:xfrm>
            <a:off x="7010400" y="3581400"/>
            <a:ext cx="4724400" cy="27432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Time for you to write! </a:t>
            </a:r>
          </a:p>
        </p:txBody>
      </p:sp>
    </p:spTree>
    <p:extLst>
      <p:ext uri="{BB962C8B-B14F-4D97-AF65-F5344CB8AC3E}">
        <p14:creationId xmlns:p14="http://schemas.microsoft.com/office/powerpoint/2010/main" val="2366425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05000" y="4572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Suppose a car is moving with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increasing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velocity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suppose we measure the car's velocity every two seconds, obtaining the data in table below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69093" y="1447801"/>
            <a:ext cx="8153400" cy="1863725"/>
          </a:xfrm>
          <a:prstGeom prst="rect">
            <a:avLst/>
          </a:prstGeom>
          <a:ln/>
        </p:spPr>
      </p:pic>
      <p:sp>
        <p:nvSpPr>
          <p:cNvPr id="10" name="TextBox 9"/>
          <p:cNvSpPr txBox="1"/>
          <p:nvPr/>
        </p:nvSpPr>
        <p:spPr>
          <a:xfrm>
            <a:off x="2052415" y="3311525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far has the car traveled? 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052416" y="4038600"/>
            <a:ext cx="8158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Lower Estimate: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20*2 seconds + 30 * 2 + 38 *2 + 44 * 2 + 48 * 2 = 360 feet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4648200" y="2514600"/>
            <a:ext cx="42672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42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05000" y="4572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Suppose a car is moving with increasing velocity and suppose we measure the car's velocity every two seconds, obtaining the data in table below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69093" y="1447801"/>
            <a:ext cx="8153400" cy="1863725"/>
          </a:xfrm>
          <a:prstGeom prst="rect">
            <a:avLst/>
          </a:prstGeom>
          <a:ln/>
        </p:spPr>
      </p:pic>
      <p:sp>
        <p:nvSpPr>
          <p:cNvPr id="10" name="TextBox 9"/>
          <p:cNvSpPr txBox="1"/>
          <p:nvPr/>
        </p:nvSpPr>
        <p:spPr>
          <a:xfrm>
            <a:off x="2052415" y="3311525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far has the car traveled? 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052416" y="4038600"/>
            <a:ext cx="8158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Lower Estimate:</a:t>
            </a:r>
            <a:r>
              <a:rPr lang="en-US" dirty="0"/>
              <a:t>  20*2 seconds + 30 * 2 + 38 *2 + 44 * 2 + 48 * 2 = 360 feet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31108" y="4648200"/>
            <a:ext cx="8158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Upper Estimate: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30 * 2 + 38 *2 + 44 * 2 + 48 * 2 + 50 * 2 = 420 feet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562600" y="2505591"/>
            <a:ext cx="42672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36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05000" y="4572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Suppose a car is moving with increasing velocity and suppose we measure the car's velocity every two seconds, obtaining the data in table below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69093" y="1447801"/>
            <a:ext cx="8153400" cy="1863725"/>
          </a:xfrm>
          <a:prstGeom prst="rect">
            <a:avLst/>
          </a:prstGeom>
          <a:ln/>
        </p:spPr>
      </p:pic>
      <p:sp>
        <p:nvSpPr>
          <p:cNvPr id="10" name="TextBox 9"/>
          <p:cNvSpPr txBox="1"/>
          <p:nvPr/>
        </p:nvSpPr>
        <p:spPr>
          <a:xfrm>
            <a:off x="2052415" y="3311525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far has the car traveled? 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052416" y="4038600"/>
            <a:ext cx="8158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Lower Estimate:</a:t>
            </a:r>
            <a:r>
              <a:rPr lang="en-US" dirty="0"/>
              <a:t>  20*2 seconds + 30 * 2 + 38 *2 + 44 * 2 + 48 * 2 = 360 feet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31108" y="4648200"/>
            <a:ext cx="8158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Upper Estimate:</a:t>
            </a:r>
            <a:r>
              <a:rPr lang="en-US" dirty="0"/>
              <a:t>  30 * 2 + 38 *2 + 44 * 2 + 48 * 2 + 50 * 2 = 420 feet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48515" y="3392269"/>
            <a:ext cx="156708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underestimate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8915400" y="3761602"/>
            <a:ext cx="457200" cy="2769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888873" y="4798710"/>
            <a:ext cx="156708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overestimate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8534400" y="4832866"/>
            <a:ext cx="354472" cy="150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845393" y="5791200"/>
            <a:ext cx="6400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 we know the distance traveled is between 360 and 420 feet</a:t>
            </a:r>
          </a:p>
        </p:txBody>
      </p:sp>
    </p:spTree>
    <p:extLst>
      <p:ext uri="{BB962C8B-B14F-4D97-AF65-F5344CB8AC3E}">
        <p14:creationId xmlns:p14="http://schemas.microsoft.com/office/powerpoint/2010/main" val="325995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43102" y="5297597"/>
            <a:ext cx="8191499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Shaded area estimates distance traveled. Velocity measured every 2 seconds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43102" y="304800"/>
            <a:ext cx="8305799" cy="4953000"/>
          </a:xfrm>
          <a:prstGeom prst="rect">
            <a:avLst/>
          </a:prstGeom>
          <a:ln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62401" y="5798270"/>
            <a:ext cx="4636093" cy="1059730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do we improve our estimate?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5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5072303"/>
            <a:ext cx="86106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Shaded area estimates distance traveled. Velocity measured every 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second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8400" y="4038600"/>
            <a:ext cx="3505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4600" y="228601"/>
            <a:ext cx="7162800" cy="4549981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1" y="60960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4191001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Velocity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measured every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½ second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0" y="381000"/>
            <a:ext cx="76962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If the velocity is positive, the total distance traveled is the area under the velocity curve.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4267201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Velocity measured every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¼ second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01000" y="4272678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Distance traveled is area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under curve</a:t>
            </a:r>
            <a:endParaRPr lang="en-US" dirty="0"/>
          </a:p>
        </p:txBody>
      </p:sp>
      <p:pic>
        <p:nvPicPr>
          <p:cNvPr id="13" name="Picture 12" descr="HH_Applied_4e_Ch5_Figure5.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600201"/>
            <a:ext cx="9144000" cy="24676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400" y="5638801"/>
            <a:ext cx="6096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As the number of subdivisions increase, </a:t>
            </a:r>
          </a:p>
          <a:p>
            <a:pPr algn="ctr"/>
            <a:r>
              <a:rPr lang="en-US" b="1" dirty="0"/>
              <a:t>distance is area between velocity curve and horizontal axis.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– Area Under Curve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600201"/>
            <a:ext cx="9906000" cy="4525963"/>
          </a:xfrm>
        </p:spPr>
        <p:txBody>
          <a:bodyPr/>
          <a:lstStyle/>
          <a:p>
            <a:r>
              <a:rPr lang="en-US" dirty="0"/>
              <a:t>With </a:t>
            </a:r>
            <a:r>
              <a:rPr lang="en-US" b="1" dirty="0"/>
              <a:t>time</a:t>
            </a:r>
            <a:r>
              <a:rPr lang="en-US" dirty="0"/>
              <a:t> </a:t>
            </a:r>
            <a:r>
              <a:rPr lang="en-US" b="1" i="1" dirty="0"/>
              <a:t>t</a:t>
            </a:r>
            <a:r>
              <a:rPr lang="en-US" dirty="0"/>
              <a:t> in seconds, the velocity of a bicycle, in feet per second, is given by </a:t>
            </a:r>
            <a:r>
              <a:rPr lang="en-US" b="1" i="1" dirty="0"/>
              <a:t>v(t) = 5t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How far does the bicycle travel in 3 seconds?</a:t>
            </a:r>
          </a:p>
        </p:txBody>
      </p:sp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838F08AE-CC23-4910-850F-BB033F539C39}"/>
              </a:ext>
            </a:extLst>
          </p:cNvPr>
          <p:cNvSpPr/>
          <p:nvPr/>
        </p:nvSpPr>
        <p:spPr>
          <a:xfrm>
            <a:off x="8305800" y="3866230"/>
            <a:ext cx="3810000" cy="25908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Time for you to write! </a:t>
            </a:r>
          </a:p>
        </p:txBody>
      </p:sp>
    </p:spTree>
    <p:extLst>
      <p:ext uri="{BB962C8B-B14F-4D97-AF65-F5344CB8AC3E}">
        <p14:creationId xmlns:p14="http://schemas.microsoft.com/office/powerpoint/2010/main" val="293514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Rate of Change</a:t>
            </a:r>
          </a:p>
        </p:txBody>
      </p:sp>
      <p:sp>
        <p:nvSpPr>
          <p:cNvPr id="18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/>
              <a:t>We use </a:t>
            </a:r>
            <a:r>
              <a:rPr lang="en-US" b="1"/>
              <a:t>derivatives</a:t>
            </a:r>
            <a:r>
              <a:rPr lang="en-US"/>
              <a:t> to </a:t>
            </a:r>
            <a:r>
              <a:rPr lang="en-US" b="1"/>
              <a:t>find the rate of change </a:t>
            </a:r>
            <a:r>
              <a:rPr lang="en-US"/>
              <a:t>of a quantity </a:t>
            </a:r>
            <a:r>
              <a:rPr lang="en-US" b="1"/>
              <a:t>from an original function</a:t>
            </a:r>
          </a:p>
          <a:p>
            <a:endParaRPr lang="en-US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32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BA51E-299B-4F02-AD9A-1CBA139DB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Graph Velocity – Estimate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DFBE79-A3A9-48D6-A608-AC9D94E504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1"/>
                <a:ext cx="11582400" cy="4525963"/>
              </a:xfrm>
            </p:spPr>
            <p:txBody>
              <a:bodyPr/>
              <a:lstStyle/>
              <a:p>
                <a:r>
                  <a:rPr lang="en-US" dirty="0"/>
                  <a:t>Your velocity is given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dirty="0"/>
                  <a:t> in m/sec, with </a:t>
                </a:r>
                <a:r>
                  <a:rPr lang="en-US" i="1" dirty="0"/>
                  <a:t>t</a:t>
                </a:r>
                <a:r>
                  <a:rPr lang="en-US" dirty="0"/>
                  <a:t> in seconds.  Estimate the distance, </a:t>
                </a:r>
                <a:r>
                  <a:rPr lang="en-US" i="1" dirty="0"/>
                  <a:t>s</a:t>
                </a:r>
                <a:r>
                  <a:rPr lang="en-US" dirty="0"/>
                  <a:t>, traveled between </a:t>
                </a:r>
                <a:r>
                  <a:rPr lang="en-US" i="1" dirty="0"/>
                  <a:t>t = 0</a:t>
                </a:r>
                <a:r>
                  <a:rPr lang="en-US" dirty="0"/>
                  <a:t> and </a:t>
                </a:r>
                <a:r>
                  <a:rPr lang="en-US" i="1" dirty="0"/>
                  <a:t>t = 5</a:t>
                </a:r>
                <a:r>
                  <a:rPr lang="en-US" dirty="0"/>
                  <a:t>.  Use an </a:t>
                </a:r>
                <a:r>
                  <a:rPr lang="en-US" b="1" u="sng" dirty="0"/>
                  <a:t>overestimate</a:t>
                </a:r>
                <a:r>
                  <a:rPr lang="en-US" dirty="0"/>
                  <a:t> with data every one second.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DFBE79-A3A9-48D6-A608-AC9D94E50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1"/>
                <a:ext cx="11582400" cy="4525963"/>
              </a:xfrm>
              <a:blipFill>
                <a:blip r:embed="rId2"/>
                <a:stretch>
                  <a:fillRect l="-1211" t="-1348" r="-1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FE266D74-2713-4F9D-BA45-7E7BE2751C55}"/>
              </a:ext>
            </a:extLst>
          </p:cNvPr>
          <p:cNvSpPr/>
          <p:nvPr/>
        </p:nvSpPr>
        <p:spPr>
          <a:xfrm>
            <a:off x="8305800" y="3866230"/>
            <a:ext cx="3810000" cy="25908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 for you to write! </a:t>
            </a:r>
          </a:p>
        </p:txBody>
      </p:sp>
    </p:spTree>
    <p:extLst>
      <p:ext uri="{BB962C8B-B14F-4D97-AF65-F5344CB8AC3E}">
        <p14:creationId xmlns:p14="http://schemas.microsoft.com/office/powerpoint/2010/main" val="184680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BCE0AA-49E0-48A4-AB3B-090DB95E4998}"/>
                  </a:ext>
                </a:extLst>
              </p:cNvPr>
              <p:cNvSpPr/>
              <p:nvPr/>
            </p:nvSpPr>
            <p:spPr>
              <a:xfrm>
                <a:off x="152400" y="228600"/>
                <a:ext cx="119634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Your velocity is given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dirty="0"/>
                  <a:t> in m/sec, with </a:t>
                </a:r>
                <a:r>
                  <a:rPr lang="en-US" i="1" dirty="0"/>
                  <a:t>t</a:t>
                </a:r>
                <a:r>
                  <a:rPr lang="en-US" dirty="0"/>
                  <a:t> in seconds.  Estimate the distance, </a:t>
                </a:r>
                <a:r>
                  <a:rPr lang="en-US" i="1" dirty="0"/>
                  <a:t>s</a:t>
                </a:r>
                <a:r>
                  <a:rPr lang="en-US" dirty="0"/>
                  <a:t>, traveled between </a:t>
                </a:r>
                <a:r>
                  <a:rPr lang="en-US" i="1" dirty="0"/>
                  <a:t>t = 0</a:t>
                </a:r>
                <a:r>
                  <a:rPr lang="en-US" dirty="0"/>
                  <a:t> and </a:t>
                </a:r>
                <a:r>
                  <a:rPr lang="en-US" i="1" dirty="0"/>
                  <a:t>t = 5</a:t>
                </a:r>
                <a:r>
                  <a:rPr lang="en-US" dirty="0"/>
                  <a:t>.  Use an </a:t>
                </a:r>
                <a:r>
                  <a:rPr lang="en-US" b="1" u="sng" dirty="0"/>
                  <a:t>overestimate</a:t>
                </a:r>
                <a:r>
                  <a:rPr lang="en-US" dirty="0"/>
                  <a:t> with data every one second.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BCE0AA-49E0-48A4-AB3B-090DB95E4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28600"/>
                <a:ext cx="11963400" cy="646331"/>
              </a:xfrm>
              <a:prstGeom prst="rect">
                <a:avLst/>
              </a:prstGeom>
              <a:blipFill>
                <a:blip r:embed="rId2"/>
                <a:stretch>
                  <a:fillRect l="-408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7B6E74E-27F8-43A4-B19B-384FE48A5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806129"/>
              </p:ext>
            </p:extLst>
          </p:nvPr>
        </p:nvGraphicFramePr>
        <p:xfrm>
          <a:off x="1447801" y="2209800"/>
          <a:ext cx="8712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600">
                  <a:extLst>
                    <a:ext uri="{9D8B030D-6E8A-4147-A177-3AD203B41FA5}">
                      <a16:colId xmlns:a16="http://schemas.microsoft.com/office/drawing/2014/main" val="2019932469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4231751158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3097089126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3906411836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336823902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3208139816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538178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 (seconds)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849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m/sec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296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152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905FD-A5DE-4C36-9BBF-21CF523E5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598CA-23B0-4C6A-9D5A-4B402018B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James runs a marathon. His friend Bob rides behind him on a bicycle and clocks his speed every 15 minutes. James starts out strong, but after an hour and a half he is so exhausted that he has to stop.  Bob’s data follow: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Give upper and lower estimates for the distance James ran in total during the entire duration.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14BE968-892A-4770-9498-2862D2D6FF8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75" y="3653522"/>
            <a:ext cx="6468110" cy="1009650"/>
          </a:xfrm>
          <a:prstGeom prst="rect">
            <a:avLst/>
          </a:prstGeom>
        </p:spPr>
      </p:pic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CE9926FE-4A3B-479F-B59F-11C51B55EA16}"/>
              </a:ext>
            </a:extLst>
          </p:cNvPr>
          <p:cNvSpPr/>
          <p:nvPr/>
        </p:nvSpPr>
        <p:spPr>
          <a:xfrm>
            <a:off x="8660325" y="3047998"/>
            <a:ext cx="3352800" cy="213359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 for you to solve! </a:t>
            </a:r>
          </a:p>
        </p:txBody>
      </p:sp>
    </p:spTree>
    <p:extLst>
      <p:ext uri="{BB962C8B-B14F-4D97-AF65-F5344CB8AC3E}">
        <p14:creationId xmlns:p14="http://schemas.microsoft.com/office/powerpoint/2010/main" val="4109461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CABF4529-0B82-460D-AB8E-28AA07058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8841" y="679730"/>
            <a:ext cx="3951414" cy="37870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br>
              <a:rPr lang="en-US" sz="5100" b="1" dirty="0"/>
            </a:br>
            <a:br>
              <a:rPr lang="en-US" sz="5100" b="1" dirty="0"/>
            </a:br>
            <a:r>
              <a:rPr lang="en-US" sz="5100" b="1" dirty="0"/>
              <a:t>The Definite Integral</a:t>
            </a:r>
            <a:br>
              <a:rPr lang="en-US" sz="5100" dirty="0"/>
            </a:br>
            <a:endParaRPr lang="en-US" sz="5100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605660" y="145634"/>
            <a:ext cx="1715478" cy="69267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269325"/>
            <a:ext cx="6116779" cy="61719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Image result for definite integral">
            <a:extLst>
              <a:ext uri="{FF2B5EF4-FFF2-40B4-BE49-F238E27FC236}">
                <a16:creationId xmlns:a16="http://schemas.microsoft.com/office/drawing/2014/main" id="{8328C47A-F6AF-4DA5-A2CF-89252E197E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9" r="29797" b="2"/>
          <a:stretch/>
        </p:blipFill>
        <p:spPr bwMode="auto">
          <a:xfrm>
            <a:off x="942597" y="538941"/>
            <a:ext cx="5608830" cy="563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6CF143E5-57C3-46A3-91A2-EDAA7A8E6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0788" y="2754068"/>
            <a:ext cx="149016" cy="1709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44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Definite Integrals and Area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we </a:t>
            </a:r>
            <a:r>
              <a:rPr lang="en-US" b="1" dirty="0"/>
              <a:t>approximated</a:t>
            </a:r>
            <a:r>
              <a:rPr lang="en-US" dirty="0"/>
              <a:t> total change given the rate of change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Next, we want </a:t>
            </a:r>
            <a:r>
              <a:rPr lang="en-US" b="1" dirty="0"/>
              <a:t>more accuracy </a:t>
            </a:r>
            <a:r>
              <a:rPr lang="en-US" dirty="0"/>
              <a:t>by </a:t>
            </a:r>
            <a:r>
              <a:rPr lang="en-US" u="sng" dirty="0"/>
              <a:t>decreasing</a:t>
            </a:r>
            <a:r>
              <a:rPr lang="en-US" dirty="0"/>
              <a:t> </a:t>
            </a:r>
            <a:r>
              <a:rPr lang="en-US" b="1" dirty="0">
                <a:sym typeface="Symbol"/>
              </a:rPr>
              <a:t>t </a:t>
            </a:r>
            <a:r>
              <a:rPr lang="en-US" dirty="0">
                <a:sym typeface="Symbol"/>
              </a:rPr>
              <a:t>(size of the intervals, “change in time”) and </a:t>
            </a:r>
            <a:r>
              <a:rPr lang="en-US" u="sng" dirty="0">
                <a:sym typeface="Symbol"/>
              </a:rPr>
              <a:t>increasing</a:t>
            </a:r>
            <a:r>
              <a:rPr lang="en-US" dirty="0">
                <a:sym typeface="Symbol"/>
              </a:rPr>
              <a:t> </a:t>
            </a:r>
            <a:r>
              <a:rPr lang="en-US" b="1" i="1" dirty="0">
                <a:sym typeface="Symbol"/>
              </a:rPr>
              <a:t>n</a:t>
            </a:r>
            <a:r>
              <a:rPr lang="en-US" dirty="0">
                <a:sym typeface="Symbol"/>
              </a:rPr>
              <a:t> (number of subintervals of length t)</a:t>
            </a:r>
            <a:endParaRPr lang="en-US" dirty="0"/>
          </a:p>
        </p:txBody>
      </p:sp>
      <p:pic>
        <p:nvPicPr>
          <p:cNvPr id="1026" name="Picture 2" descr="Image result for animated riemann sums">
            <a:extLst>
              <a:ext uri="{FF2B5EF4-FFF2-40B4-BE49-F238E27FC236}">
                <a16:creationId xmlns:a16="http://schemas.microsoft.com/office/drawing/2014/main" id="{DEEBAC1D-B695-4FA2-ACDE-1D93835C5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387632"/>
            <a:ext cx="3276600" cy="219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647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Definite Integrals and Area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always use the rate of change of a quantity to estimate the total change of the quantity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area</a:t>
            </a:r>
            <a:r>
              <a:rPr lang="en-US" dirty="0"/>
              <a:t> under the rate of change graph gives total change of the original function</a:t>
            </a:r>
          </a:p>
          <a:p>
            <a:pPr lvl="1"/>
            <a:endParaRPr lang="en-US" dirty="0"/>
          </a:p>
          <a:p>
            <a:r>
              <a:rPr lang="en-US" dirty="0"/>
              <a:t>We can also find area under any curves</a:t>
            </a:r>
          </a:p>
          <a:p>
            <a:pPr lvl="1"/>
            <a:r>
              <a:rPr lang="en-US" b="1" dirty="0"/>
              <a:t>Exact area </a:t>
            </a:r>
            <a:r>
              <a:rPr lang="en-US" dirty="0"/>
              <a:t>under any curve is total change in its </a:t>
            </a:r>
            <a:r>
              <a:rPr lang="en-US" b="1" dirty="0">
                <a:solidFill>
                  <a:srgbClr val="FF0000"/>
                </a:solidFill>
              </a:rPr>
              <a:t>antiderivative</a:t>
            </a:r>
            <a:r>
              <a:rPr lang="en-US" dirty="0"/>
              <a:t>. (coming up soon)</a:t>
            </a:r>
          </a:p>
        </p:txBody>
      </p:sp>
    </p:spTree>
    <p:extLst>
      <p:ext uri="{BB962C8B-B14F-4D97-AF65-F5344CB8AC3E}">
        <p14:creationId xmlns:p14="http://schemas.microsoft.com/office/powerpoint/2010/main" val="2426901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acteria">
            <a:extLst>
              <a:ext uri="{FF2B5EF4-FFF2-40B4-BE49-F238E27FC236}">
                <a16:creationId xmlns:a16="http://schemas.microsoft.com/office/drawing/2014/main" id="{5F5FE3B2-CCC0-424A-A6CF-EC0133288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030"/>
            <a:ext cx="12170683" cy="68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Bacteria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733799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If </a:t>
            </a:r>
            <a:r>
              <a:rPr lang="en-US" b="1" i="1" dirty="0"/>
              <a:t>t</a:t>
            </a:r>
            <a:r>
              <a:rPr lang="en-US" dirty="0"/>
              <a:t> is in hours since the start of a 20-hour period, a bacteria population increases at a </a:t>
            </a:r>
            <a:r>
              <a:rPr lang="en-US" b="1" u="sng" dirty="0">
                <a:solidFill>
                  <a:srgbClr val="FF0000"/>
                </a:solidFill>
              </a:rPr>
              <a:t>rate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given by the following function: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Where </a:t>
            </a:r>
            <a:r>
              <a:rPr lang="en-US" i="1" dirty="0"/>
              <a:t>f(t)</a:t>
            </a:r>
            <a:r>
              <a:rPr lang="en-US" dirty="0"/>
              <a:t> is in </a:t>
            </a:r>
            <a:r>
              <a:rPr lang="en-US" dirty="0">
                <a:solidFill>
                  <a:srgbClr val="FF0000"/>
                </a:solidFill>
              </a:rPr>
              <a:t>millions of bacteria per hour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38178" y="3549134"/>
                <a:ext cx="2624622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latin typeface="Cambria Math"/>
                        </a:rPr>
                        <m:t>𝟑</m:t>
                      </m:r>
                      <m:r>
                        <a:rPr lang="en-US" sz="2400" b="1" i="1">
                          <a:latin typeface="Cambria Math"/>
                        </a:rPr>
                        <m:t>+</m:t>
                      </m:r>
                      <m:r>
                        <a:rPr lang="en-US" sz="2400" b="1" i="1">
                          <a:latin typeface="Cambria Math"/>
                        </a:rPr>
                        <m:t>𝟎</m:t>
                      </m:r>
                      <m:r>
                        <a:rPr lang="en-US" sz="2400" b="1" i="1">
                          <a:latin typeface="Cambria Math"/>
                        </a:rPr>
                        <m:t>.</m:t>
                      </m:r>
                      <m:r>
                        <a:rPr lang="en-US" sz="2400" b="1" i="1">
                          <a:latin typeface="Cambria Math"/>
                        </a:rPr>
                        <m:t>𝟏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178" y="3549134"/>
                <a:ext cx="2624622" cy="470000"/>
              </a:xfrm>
              <a:prstGeom prst="rect">
                <a:avLst/>
              </a:prstGeom>
              <a:blipFill>
                <a:blip r:embed="rId4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112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8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6085" y="1129084"/>
            <a:ext cx="3689091" cy="1960157"/>
          </a:xfrm>
        </p:spPr>
        <p:txBody>
          <a:bodyPr>
            <a:normAutofit/>
          </a:bodyPr>
          <a:lstStyle/>
          <a:p>
            <a:r>
              <a:rPr lang="en-US" sz="4000" b="1" dirty="0"/>
              <a:t>Bacteria Example</a:t>
            </a:r>
          </a:p>
        </p:txBody>
      </p:sp>
      <p:pic>
        <p:nvPicPr>
          <p:cNvPr id="4" name="Picture 2" descr="Image result for bacteria">
            <a:extLst>
              <a:ext uri="{FF2B5EF4-FFF2-40B4-BE49-F238E27FC236}">
                <a16:creationId xmlns:a16="http://schemas.microsoft.com/office/drawing/2014/main" id="{3DF4F66F-24A6-46AF-8A01-1871851C8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201"/>
          <a:stretch/>
        </p:blipFill>
        <p:spPr bwMode="auto">
          <a:xfrm>
            <a:off x="2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6085" y="3236181"/>
            <a:ext cx="3689091" cy="2195515"/>
          </a:xfrm>
        </p:spPr>
        <p:txBody>
          <a:bodyPr>
            <a:normAutofit/>
          </a:bodyPr>
          <a:lstStyle/>
          <a:p>
            <a:r>
              <a:rPr lang="en-US" sz="2400" dirty="0"/>
              <a:t>Make an </a:t>
            </a:r>
            <a:r>
              <a:rPr lang="en-US" sz="2400" u="sng" dirty="0"/>
              <a:t>underestimate</a:t>
            </a:r>
            <a:r>
              <a:rPr lang="en-US" sz="2400" dirty="0"/>
              <a:t> of the total change in the number of bacteria over this period using </a:t>
            </a:r>
            <a:r>
              <a:rPr lang="en-US" sz="2400" dirty="0">
                <a:sym typeface="Symbol"/>
              </a:rPr>
              <a:t>t = 4 hours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8645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bacteria">
            <a:extLst>
              <a:ext uri="{FF2B5EF4-FFF2-40B4-BE49-F238E27FC236}">
                <a16:creationId xmlns:a16="http://schemas.microsoft.com/office/drawing/2014/main" id="{7F0B6515-A88C-4A9F-B4BC-C7F03E1DE5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2"/>
          <a:stretch/>
        </p:blipFill>
        <p:spPr bwMode="auto">
          <a:xfrm>
            <a:off x="-17" y="10"/>
            <a:ext cx="12192000" cy="685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07" y="457200"/>
            <a:ext cx="5277333" cy="1325563"/>
          </a:xfrm>
        </p:spPr>
        <p:txBody>
          <a:bodyPr>
            <a:normAutofit/>
          </a:bodyPr>
          <a:lstStyle/>
          <a:p>
            <a:r>
              <a:rPr lang="en-US" dirty="0"/>
              <a:t>Bacteria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6172200" cy="4343400"/>
          </a:xfrm>
        </p:spPr>
        <p:txBody>
          <a:bodyPr anchor="t">
            <a:noAutofit/>
          </a:bodyPr>
          <a:lstStyle/>
          <a:p>
            <a:r>
              <a:rPr lang="en-US" sz="2600" dirty="0"/>
              <a:t>Make an </a:t>
            </a:r>
            <a:r>
              <a:rPr lang="en-US" sz="2600" u="sng" dirty="0"/>
              <a:t>underestimate</a:t>
            </a:r>
            <a:r>
              <a:rPr lang="en-US" sz="2600" dirty="0"/>
              <a:t> of the total change in the number of bacteria over this period using </a:t>
            </a:r>
            <a:r>
              <a:rPr lang="en-US" sz="2600" dirty="0">
                <a:sym typeface="Symbol"/>
              </a:rPr>
              <a:t>t = 4 hours </a:t>
            </a:r>
            <a:br>
              <a:rPr lang="en-US" sz="2600" dirty="0">
                <a:sym typeface="Symbol"/>
              </a:rPr>
            </a:br>
            <a:endParaRPr lang="en-US" sz="2600" dirty="0">
              <a:sym typeface="Symbol"/>
            </a:endParaRPr>
          </a:p>
          <a:p>
            <a:r>
              <a:rPr lang="en-US" sz="2600" dirty="0">
                <a:sym typeface="Symbol"/>
              </a:rPr>
              <a:t>For t = 4 hours, we measure the rate every 4 hours and the </a:t>
            </a:r>
            <a:r>
              <a:rPr lang="en-US" sz="2600" b="1" dirty="0">
                <a:sym typeface="Symbol"/>
              </a:rPr>
              <a:t>number of subintervals</a:t>
            </a:r>
            <a:r>
              <a:rPr lang="en-US" sz="2600" dirty="0">
                <a:sym typeface="Symbol"/>
              </a:rPr>
              <a:t>, </a:t>
            </a:r>
            <a:r>
              <a:rPr lang="en-US" sz="2600" i="1" dirty="0">
                <a:sym typeface="Symbol"/>
              </a:rPr>
              <a:t>n</a:t>
            </a:r>
            <a:r>
              <a:rPr lang="en-US" sz="2600" dirty="0">
                <a:sym typeface="Symbol"/>
              </a:rPr>
              <a:t> = 20-hour period / 4 = </a:t>
            </a:r>
            <a:r>
              <a:rPr lang="en-US" sz="2600" b="1" dirty="0">
                <a:sym typeface="Symbol"/>
              </a:rPr>
              <a:t>5</a:t>
            </a:r>
            <a:r>
              <a:rPr lang="en-US" sz="2600" dirty="0">
                <a:sym typeface="Symbol"/>
              </a:rPr>
              <a:t>.</a:t>
            </a:r>
          </a:p>
          <a:p>
            <a:endParaRPr lang="en-US" sz="2600" dirty="0">
              <a:sym typeface="Symbol"/>
            </a:endParaRPr>
          </a:p>
          <a:p>
            <a:r>
              <a:rPr lang="en-US" sz="2600" dirty="0">
                <a:sym typeface="Symbol"/>
              </a:rPr>
              <a:t>Create a </a:t>
            </a:r>
            <a:r>
              <a:rPr lang="en-US" sz="2600" b="1" dirty="0">
                <a:sym typeface="Symbol"/>
              </a:rPr>
              <a:t>table </a:t>
            </a:r>
            <a:r>
              <a:rPr lang="en-US" sz="2600" dirty="0">
                <a:sym typeface="Symbol"/>
              </a:rPr>
              <a:t>and a </a:t>
            </a:r>
            <a:r>
              <a:rPr lang="en-US" sz="2600" b="1" dirty="0">
                <a:sym typeface="Symbol"/>
              </a:rPr>
              <a:t>graph</a:t>
            </a:r>
            <a:endParaRPr lang="en-US" sz="2600" dirty="0"/>
          </a:p>
        </p:txBody>
      </p:sp>
      <p:sp>
        <p:nvSpPr>
          <p:cNvPr id="10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98F614-9838-41D5-B6F4-C2BD582594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9"/>
          <a:stretch/>
        </p:blipFill>
        <p:spPr>
          <a:xfrm>
            <a:off x="6893342" y="760562"/>
            <a:ext cx="5298683" cy="6097438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29532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0" y="228600"/>
                <a:ext cx="2624622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latin typeface="Cambria Math"/>
                        </a:rPr>
                        <m:t>𝟑</m:t>
                      </m:r>
                      <m:r>
                        <a:rPr lang="en-US" sz="2400" b="1" i="1">
                          <a:latin typeface="Cambria Math"/>
                        </a:rPr>
                        <m:t>+</m:t>
                      </m:r>
                      <m:r>
                        <a:rPr lang="en-US" sz="2400" b="1" i="1">
                          <a:latin typeface="Cambria Math"/>
                        </a:rPr>
                        <m:t>𝟎</m:t>
                      </m:r>
                      <m:r>
                        <a:rPr lang="en-US" sz="2400" b="1" i="1">
                          <a:latin typeface="Cambria Math"/>
                        </a:rPr>
                        <m:t>.</m:t>
                      </m:r>
                      <m:r>
                        <a:rPr lang="en-US" sz="2400" b="1" i="1">
                          <a:latin typeface="Cambria Math"/>
                        </a:rPr>
                        <m:t>𝟏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28600"/>
                <a:ext cx="2624622" cy="470000"/>
              </a:xfrm>
              <a:prstGeom prst="rect">
                <a:avLst/>
              </a:prstGeom>
              <a:blipFill>
                <a:blip r:embed="rId2"/>
                <a:stretch>
                  <a:fillRect b="-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4168042"/>
                  </p:ext>
                </p:extLst>
              </p:nvPr>
            </p:nvGraphicFramePr>
            <p:xfrm>
              <a:off x="3048001" y="914400"/>
              <a:ext cx="6095999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0857">
                      <a:extLst>
                        <a:ext uri="{9D8B030D-6E8A-4147-A177-3AD203B41FA5}">
                          <a16:colId xmlns:a16="http://schemas.microsoft.com/office/drawing/2014/main" val="2566543905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735958464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1145272453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3039178889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329955461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1480076338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42572034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09838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17.4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28.6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43.0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91222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4168042"/>
                  </p:ext>
                </p:extLst>
              </p:nvPr>
            </p:nvGraphicFramePr>
            <p:xfrm>
              <a:off x="3048001" y="914400"/>
              <a:ext cx="6095999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0857">
                      <a:extLst>
                        <a:ext uri="{9D8B030D-6E8A-4147-A177-3AD203B41FA5}">
                          <a16:colId xmlns:a16="http://schemas.microsoft.com/office/drawing/2014/main" val="2566543905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735958464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1145272453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3039178889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329955461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1480076338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42572034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99" t="-8197" r="-60279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09838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99" t="-108197" r="-60279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17.4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28.6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43.0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91222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/>
          <p:cNvSpPr/>
          <p:nvPr/>
        </p:nvSpPr>
        <p:spPr>
          <a:xfrm>
            <a:off x="228600" y="52269"/>
            <a:ext cx="25620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ym typeface="Symbol"/>
              </a:rPr>
              <a:t>t = 4 hours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25B07E3-09BD-4207-9D70-81564C9ED7EE}"/>
                  </a:ext>
                </a:extLst>
              </p:cNvPr>
              <p:cNvSpPr/>
              <p:nvPr/>
            </p:nvSpPr>
            <p:spPr>
              <a:xfrm>
                <a:off x="304800" y="2514600"/>
                <a:ext cx="11353800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600" b="1" dirty="0">
                    <a:sym typeface="Symbol"/>
                  </a:rPr>
                  <a:t>Underestimate Total change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sym typeface="Symbol"/>
                      </a:rPr>
                      <m:t>= 3.0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∙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  <a:sym typeface="Symbol"/>
                      </a:rPr>
                      <m:t>4 + 4.6</m:t>
                    </m:r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∙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  <a:sym typeface="Symbol"/>
                      </a:rPr>
                      <m:t>4 + 9.4</m:t>
                    </m:r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∙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  <a:sym typeface="Symbol"/>
                      </a:rPr>
                      <m:t>4+17.4</m:t>
                    </m:r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∙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  <a:sym typeface="Symbol"/>
                      </a:rPr>
                      <m:t>4+28.6</m:t>
                    </m:r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∙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  <a:sym typeface="Symbol"/>
                      </a:rPr>
                      <m:t>4 = </m:t>
                    </m:r>
                    <m:r>
                      <a:rPr lang="en-US" sz="2600" i="1" dirty="0">
                        <a:latin typeface="Cambria Math" panose="02040503050406030204" pitchFamily="18" charset="0"/>
                        <a:sym typeface="Symbol"/>
                      </a:rPr>
                      <m:t>252.0 </m:t>
                    </m:r>
                  </m:oMath>
                </a14:m>
                <a:r>
                  <a:rPr lang="en-US" sz="2600" dirty="0">
                    <a:sym typeface="Symbol"/>
                  </a:rPr>
                  <a:t>million bacteria</a:t>
                </a:r>
                <a:endParaRPr lang="en-US" sz="26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25B07E3-09BD-4207-9D70-81564C9ED7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514600"/>
                <a:ext cx="11353800" cy="892552"/>
              </a:xfrm>
              <a:prstGeom prst="rect">
                <a:avLst/>
              </a:prstGeom>
              <a:blipFill>
                <a:blip r:embed="rId4"/>
                <a:stretch>
                  <a:fillRect t="-6164" b="-17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D4049662-B17B-4F99-BB05-A0A021A25380}"/>
              </a:ext>
            </a:extLst>
          </p:cNvPr>
          <p:cNvSpPr/>
          <p:nvPr/>
        </p:nvSpPr>
        <p:spPr>
          <a:xfrm>
            <a:off x="3886200" y="1295400"/>
            <a:ext cx="4343400" cy="3606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53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Rate of Change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en-US" sz="2200" dirty="0"/>
              <a:t>If we </a:t>
            </a:r>
            <a:r>
              <a:rPr lang="en-US" sz="2200" b="1" u="sng" dirty="0"/>
              <a:t>know</a:t>
            </a:r>
            <a:r>
              <a:rPr lang="en-US" sz="2200" b="1" dirty="0"/>
              <a:t> the rate of change</a:t>
            </a:r>
            <a:r>
              <a:rPr lang="en-US" sz="2200" dirty="0"/>
              <a:t>, can we find the </a:t>
            </a:r>
            <a:r>
              <a:rPr lang="en-US" sz="2200" b="1" dirty="0"/>
              <a:t>original function</a:t>
            </a:r>
            <a:r>
              <a:rPr lang="en-US" sz="2200" dirty="0"/>
              <a:t>?</a:t>
            </a:r>
          </a:p>
          <a:p>
            <a:pPr lvl="1"/>
            <a:r>
              <a:rPr lang="en-US" sz="2200" dirty="0"/>
              <a:t>Working backwards </a:t>
            </a:r>
            <a:br>
              <a:rPr lang="en-US" sz="2200" dirty="0"/>
            </a:b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11435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1"/>
            <a:ext cx="2995612" cy="35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Bacteria 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0" y="1417639"/>
                <a:ext cx="2624622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=3+0.1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417639"/>
                <a:ext cx="2624622" cy="461665"/>
              </a:xfrm>
              <a:prstGeom prst="rect">
                <a:avLst/>
              </a:prstGeom>
              <a:blipFill>
                <a:blip r:embed="rId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057401" y="2209801"/>
            <a:ext cx="2146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you see why this</a:t>
            </a:r>
            <a:br>
              <a:rPr lang="en-US" dirty="0"/>
            </a:br>
            <a:r>
              <a:rPr lang="en-US" dirty="0"/>
              <a:t>is an </a:t>
            </a:r>
            <a:r>
              <a:rPr lang="en-US" b="1" dirty="0"/>
              <a:t>under</a:t>
            </a:r>
            <a:r>
              <a:rPr lang="en-US" dirty="0"/>
              <a:t>estimate?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810000" y="2895600"/>
            <a:ext cx="1676400" cy="137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8365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Bacteria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600201"/>
                <a:ext cx="117348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ym typeface="Symbol"/>
                  </a:rPr>
                  <a:t>For </a:t>
                </a:r>
                <a:r>
                  <a:rPr lang="en-US" dirty="0">
                    <a:solidFill>
                      <a:srgbClr val="FF0000"/>
                    </a:solidFill>
                    <a:sym typeface="Symbol"/>
                  </a:rPr>
                  <a:t>t = 2 </a:t>
                </a:r>
                <a:r>
                  <a:rPr lang="en-US" dirty="0">
                    <a:sym typeface="Symbol"/>
                  </a:rPr>
                  <a:t>hours, we measure the rate every 4 hours and the number of subintervals, </a:t>
                </a:r>
                <a:r>
                  <a:rPr lang="en-US" i="1" dirty="0">
                    <a:sym typeface="Symbol"/>
                  </a:rPr>
                  <a:t>n</a:t>
                </a:r>
                <a:r>
                  <a:rPr lang="en-US" dirty="0">
                    <a:sym typeface="Symbol"/>
                  </a:rPr>
                  <a:t> = 20-hour period / 2 = 10.</a:t>
                </a:r>
              </a:p>
              <a:p>
                <a:endParaRPr lang="en-US" dirty="0">
                  <a:sym typeface="Symbol"/>
                </a:endParaRPr>
              </a:p>
              <a:p>
                <a:endParaRPr lang="en-US" dirty="0">
                  <a:sym typeface="Symbol"/>
                </a:endParaRPr>
              </a:p>
              <a:p>
                <a:endParaRPr lang="en-US" dirty="0">
                  <a:sym typeface="Symbol"/>
                </a:endParaRPr>
              </a:p>
              <a:p>
                <a:endParaRPr lang="en-US" dirty="0">
                  <a:sym typeface="Symbol"/>
                </a:endParaRPr>
              </a:p>
              <a:p>
                <a:pPr marL="457200" lvl="1" indent="0">
                  <a:buNone/>
                </a:pPr>
                <a:r>
                  <a:rPr lang="en-US" b="1" dirty="0">
                    <a:sym typeface="Symbol"/>
                  </a:rPr>
                  <a:t>Total change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sym typeface="Symbol"/>
                      </a:rPr>
                      <m:t>= 3.0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∙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Symbol"/>
                      </a:rPr>
                      <m:t>2 + 3.4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∙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Symbol"/>
                      </a:rPr>
                      <m:t>2 + 4.6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∙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Symbol"/>
                      </a:rPr>
                      <m:t>2 + 6.6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∙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Symbol"/>
                      </a:rPr>
                      <m:t>2 + 9.4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∙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Symbol"/>
                      </a:rPr>
                      <m:t>2 + 13.0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∙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Symbol"/>
                      </a:rPr>
                      <m:t>2 +…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sym typeface="Symbol"/>
                      </a:rPr>
                      <m:t>+35.4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∙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2 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Symbol"/>
                      </a:rPr>
                      <m:t>= 288.0 </m:t>
                    </m:r>
                  </m:oMath>
                </a14:m>
                <a:r>
                  <a:rPr lang="en-US" sz="2000" dirty="0">
                    <a:sym typeface="Symbol"/>
                  </a:rPr>
                  <a:t>million bacteria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600201"/>
                <a:ext cx="11734800" cy="4525963"/>
              </a:xfrm>
              <a:blipFill>
                <a:blip r:embed="rId2"/>
                <a:stretch>
                  <a:fillRect l="-1195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48200" y="2743201"/>
                <a:ext cx="2624622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=3+0.1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743201"/>
                <a:ext cx="2624622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576" y="3581401"/>
            <a:ext cx="46291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819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Bacteria Example</a:t>
            </a:r>
            <a:br>
              <a:rPr lang="en-US" dirty="0"/>
            </a:br>
            <a:r>
              <a:rPr lang="en-US" dirty="0"/>
              <a:t>Better Estimate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06909"/>
            <a:ext cx="4343400" cy="487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0" y="20574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90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Bacteria Example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t = 1</a:t>
            </a:r>
            <a:br>
              <a:rPr lang="en-US" dirty="0">
                <a:solidFill>
                  <a:srgbClr val="FF0000"/>
                </a:solidFill>
                <a:sym typeface="Symbol"/>
              </a:rPr>
            </a:br>
            <a:r>
              <a:rPr lang="en-US" dirty="0">
                <a:sym typeface="Symbol"/>
              </a:rPr>
              <a:t>Even Better Estimate</a:t>
            </a:r>
            <a:r>
              <a:rPr lang="en-US" dirty="0"/>
              <a:t>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52113"/>
            <a:ext cx="4495800" cy="534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850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5006336" cy="1325563"/>
          </a:xfrm>
        </p:spPr>
        <p:txBody>
          <a:bodyPr>
            <a:normAutofit/>
          </a:bodyPr>
          <a:lstStyle/>
          <a:p>
            <a:r>
              <a:rPr lang="en-US" dirty="0"/>
              <a:t>Finite Sums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76400"/>
                <a:ext cx="5583279" cy="4377266"/>
              </a:xfrm>
            </p:spPr>
            <p:txBody>
              <a:bodyPr anchor="t">
                <a:normAutofit/>
              </a:bodyPr>
              <a:lstStyle/>
              <a:p>
                <a:r>
                  <a:rPr lang="en-US" sz="2000" b="1" dirty="0"/>
                  <a:t>Riemann Sums</a:t>
                </a:r>
              </a:p>
              <a:p>
                <a:pPr lvl="1"/>
                <a:r>
                  <a:rPr lang="en-US" sz="2000" dirty="0"/>
                  <a:t>Where </a:t>
                </a:r>
                <a:r>
                  <a:rPr lang="en-US" sz="2000" i="1" dirty="0"/>
                  <a:t>f(t)</a:t>
                </a:r>
                <a:r>
                  <a:rPr lang="en-US" sz="2000" dirty="0"/>
                  <a:t> is continuous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>
                        <a:latin typeface="Cambria Math"/>
                        <a:ea typeface="Cambria Math"/>
                      </a:rPr>
                      <m:t>a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2000" dirty="0"/>
                  <a:t> b</a:t>
                </a:r>
              </a:p>
              <a:p>
                <a:pPr lvl="1"/>
                <a:endParaRPr lang="en-US" sz="2000" dirty="0"/>
              </a:p>
              <a:p>
                <a:r>
                  <a:rPr lang="en-US" sz="2000" dirty="0"/>
                  <a:t>Divide interval [</a:t>
                </a:r>
                <a:r>
                  <a:rPr lang="en-US" sz="2000" dirty="0" err="1"/>
                  <a:t>a,b</a:t>
                </a:r>
                <a:r>
                  <a:rPr lang="en-US" sz="2000" dirty="0"/>
                  <a:t>] into </a:t>
                </a:r>
                <a:r>
                  <a:rPr lang="en-US" sz="2000" i="1" dirty="0"/>
                  <a:t>n</a:t>
                </a:r>
                <a:r>
                  <a:rPr lang="en-US" sz="2000" dirty="0"/>
                  <a:t> equal subdivisions each of width </a:t>
                </a:r>
                <a:r>
                  <a:rPr lang="en-US" sz="2000" dirty="0">
                    <a:sym typeface="Symbol"/>
                  </a:rPr>
                  <a:t>t</a:t>
                </a:r>
              </a:p>
              <a:p>
                <a:endParaRPr lang="en-US" sz="2000" dirty="0">
                  <a:sym typeface="Symbol"/>
                </a:endParaRPr>
              </a:p>
              <a:p>
                <a:r>
                  <a:rPr lang="en-US" sz="2000" dirty="0">
                    <a:sym typeface="Symbol"/>
                  </a:rPr>
                  <a:t>Where t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  <a:sym typeface="Symbol"/>
                      </a:rPr>
                      <m:t>= </m:t>
                    </m:r>
                    <m:f>
                      <m:fPr>
                        <m:ctrlPr>
                          <a:rPr lang="en-US" sz="2000" b="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2000" b="0" i="1">
                            <a:latin typeface="Cambria Math"/>
                            <a:sym typeface="Symbol"/>
                          </a:rPr>
                          <m:t>𝑏</m:t>
                        </m:r>
                        <m:r>
                          <a:rPr lang="en-US" sz="2000" b="0" i="1">
                            <a:latin typeface="Cambria Math"/>
                            <a:sym typeface="Symbol"/>
                          </a:rPr>
                          <m:t>−</m:t>
                        </m:r>
                        <m:r>
                          <a:rPr lang="en-US" sz="2000" b="0" i="1">
                            <a:latin typeface="Cambria Math"/>
                            <a:sym typeface="Symbol"/>
                          </a:rPr>
                          <m:t>𝑎</m:t>
                        </m:r>
                      </m:num>
                      <m:den>
                        <m:r>
                          <a:rPr lang="en-US" sz="2000" b="0" i="1">
                            <a:latin typeface="Cambria Math"/>
                            <a:sym typeface="Symbol"/>
                          </a:rPr>
                          <m:t>𝑛</m:t>
                        </m:r>
                      </m:den>
                    </m:f>
                    <m:d>
                      <m:dPr>
                        <m:ctrlPr>
                          <a:rPr lang="en-US" sz="2000" b="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sz="2000" b="0" i="1">
                                <a:latin typeface="Cambria Math"/>
                                <a:sym typeface="Symbol"/>
                              </a:rPr>
                              <m:t>𝑙𝑒𝑛𝑔𝑡h</m:t>
                            </m:r>
                            <m:r>
                              <a:rPr lang="en-US" sz="2000" b="0" i="1">
                                <a:latin typeface="Cambria Math"/>
                                <a:sym typeface="Symbol"/>
                              </a:rPr>
                              <m:t> </m:t>
                            </m:r>
                            <m:r>
                              <a:rPr lang="en-US" sz="2000" b="0" i="1">
                                <a:latin typeface="Cambria Math"/>
                                <a:sym typeface="Symbol"/>
                              </a:rPr>
                              <m:t>𝑜𝑓</m:t>
                            </m:r>
                            <m:r>
                              <a:rPr lang="en-US" sz="2000" b="0" i="1">
                                <a:latin typeface="Cambria Math"/>
                                <a:sym typeface="Symbol"/>
                              </a:rPr>
                              <m:t> </m:t>
                            </m:r>
                            <m:r>
                              <a:rPr lang="en-US" sz="2000" b="0" i="1">
                                <a:latin typeface="Cambria Math"/>
                                <a:sym typeface="Symbol"/>
                              </a:rPr>
                              <m:t>𝑖𝑛𝑡𝑒𝑟𝑣𝑎𝑙</m:t>
                            </m:r>
                          </m:num>
                          <m:den>
                            <m:r>
                              <a:rPr lang="en-US" sz="2000" b="0" i="1">
                                <a:latin typeface="Cambria Math"/>
                                <a:sym typeface="Symbol"/>
                              </a:rPr>
                              <m:t>𝑛𝑢𝑚𝑏𝑒𝑟</m:t>
                            </m:r>
                            <m:r>
                              <a:rPr lang="en-US" sz="2000" b="0" i="1">
                                <a:latin typeface="Cambria Math"/>
                                <a:sym typeface="Symbol"/>
                              </a:rPr>
                              <m:t> </m:t>
                            </m:r>
                            <m:r>
                              <a:rPr lang="en-US" sz="2000" b="0" i="1">
                                <a:latin typeface="Cambria Math"/>
                                <a:sym typeface="Symbol"/>
                              </a:rPr>
                              <m:t>𝑜𝑓</m:t>
                            </m:r>
                            <m:r>
                              <a:rPr lang="en-US" sz="2000" b="0" i="1">
                                <a:latin typeface="Cambria Math"/>
                                <a:sym typeface="Symbol"/>
                              </a:rPr>
                              <m:t> </m:t>
                            </m:r>
                            <m:r>
                              <a:rPr lang="en-US" sz="2000" b="0" i="1">
                                <a:latin typeface="Cambria Math"/>
                                <a:sym typeface="Symbol"/>
                              </a:rPr>
                              <m:t>𝑠𝑢𝑏𝑖𝑛𝑡𝑒𝑟𝑣𝑎𝑙𝑠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be endpoints of subdivisions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76400"/>
                <a:ext cx="5583279" cy="4377266"/>
              </a:xfrm>
              <a:blipFill>
                <a:blip r:embed="rId2"/>
                <a:stretch>
                  <a:fillRect l="-984"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6" name="Freeform: Shape 7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Image result for riemann">
            <a:extLst>
              <a:ext uri="{FF2B5EF4-FFF2-40B4-BE49-F238E27FC236}">
                <a16:creationId xmlns:a16="http://schemas.microsoft.com/office/drawing/2014/main" id="{99538440-7CDC-4B0D-A724-5F1C75DA4F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2" r="1" b="1058"/>
          <a:stretch/>
        </p:blipFill>
        <p:spPr bwMode="auto"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7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Riemann Sums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1" y="1590668"/>
                <a:ext cx="5111015" cy="870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+⋯+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1" y="1590668"/>
                <a:ext cx="5111015" cy="8707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676400" y="2739021"/>
            <a:ext cx="1371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Summation sign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63427" y="2259409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29000" y="2794589"/>
            <a:ext cx="1676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Height * width</a:t>
            </a:r>
          </a:p>
        </p:txBody>
      </p:sp>
      <p:cxnSp>
        <p:nvCxnSpPr>
          <p:cNvPr id="7" name="Straight Arrow Connector 6"/>
          <p:cNvCxnSpPr>
            <a:stCxn id="9" idx="0"/>
          </p:cNvCxnSpPr>
          <p:nvPr/>
        </p:nvCxnSpPr>
        <p:spPr>
          <a:xfrm flipH="1" flipV="1">
            <a:off x="3962400" y="2259409"/>
            <a:ext cx="304800" cy="535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9180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Sums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754563"/>
          </a:xfrm>
        </p:spPr>
        <p:txBody>
          <a:bodyPr/>
          <a:lstStyle/>
          <a:p>
            <a:r>
              <a:rPr lang="en-US" dirty="0"/>
              <a:t>Left-Hand Sum</a:t>
            </a:r>
          </a:p>
          <a:p>
            <a:pPr lvl="1"/>
            <a:r>
              <a:rPr lang="en-US" dirty="0"/>
              <a:t>Choose </a:t>
            </a:r>
            <a:r>
              <a:rPr lang="en-US" b="1" dirty="0">
                <a:solidFill>
                  <a:srgbClr val="FF0000"/>
                </a:solidFill>
              </a:rPr>
              <a:t>left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endpoint of each subinterval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75661" y="2558250"/>
                <a:ext cx="5111015" cy="870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+⋯+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661" y="2558250"/>
                <a:ext cx="5111015" cy="8707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676400" y="3429001"/>
            <a:ext cx="1371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Summation sign</a:t>
            </a:r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2362200" y="29718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05201"/>
            <a:ext cx="3176588" cy="285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33800" y="4419646"/>
            <a:ext cx="1371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Left of rectangle touches function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953001" y="4004222"/>
            <a:ext cx="1344227" cy="4915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9517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Sums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1"/>
            <a:ext cx="8229600" cy="4678363"/>
          </a:xfrm>
        </p:spPr>
        <p:txBody>
          <a:bodyPr/>
          <a:lstStyle/>
          <a:p>
            <a:r>
              <a:rPr lang="en-US" dirty="0"/>
              <a:t>Right-Hand Sum</a:t>
            </a:r>
          </a:p>
          <a:p>
            <a:pPr lvl="1"/>
            <a:r>
              <a:rPr lang="en-US" dirty="0"/>
              <a:t>Choose </a:t>
            </a:r>
            <a:r>
              <a:rPr lang="en-US" b="1" dirty="0">
                <a:solidFill>
                  <a:srgbClr val="FF0000"/>
                </a:solidFill>
              </a:rPr>
              <a:t>right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endpoint of each subinterval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18091" y="2571889"/>
                <a:ext cx="4865883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+⋯+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091" y="2571889"/>
                <a:ext cx="4865883" cy="8485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676400" y="3429001"/>
            <a:ext cx="1371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Summation sign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14600" y="3002581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796" y="3581400"/>
            <a:ext cx="309180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33800" y="4419646"/>
            <a:ext cx="1371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Right of rectangle touches function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029200" y="4572000"/>
            <a:ext cx="1524000" cy="291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5490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the Definite Integral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Left-hand sum </a:t>
                </a:r>
                <a:r>
                  <a:rPr lang="en-US" dirty="0"/>
                  <a:t>and </a:t>
                </a:r>
                <a:r>
                  <a:rPr lang="en-US" b="1" dirty="0"/>
                  <a:t>right-hand sum </a:t>
                </a:r>
                <a:r>
                  <a:rPr lang="en-US" dirty="0"/>
                  <a:t>are </a:t>
                </a:r>
                <a:r>
                  <a:rPr lang="en-US" i="1" dirty="0"/>
                  <a:t>approximations</a:t>
                </a:r>
                <a:r>
                  <a:rPr lang="en-US" dirty="0"/>
                  <a:t> of the total change of the particular quantity measured in the function</a:t>
                </a:r>
              </a:p>
              <a:p>
                <a:pPr lvl="1"/>
                <a:r>
                  <a:rPr lang="en-US" dirty="0"/>
                  <a:t>These are like the under and over estimations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Approximation is improved by increasing the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That is,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go to infinity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391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Rate of Change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Example: </a:t>
            </a:r>
          </a:p>
          <a:p>
            <a:pPr lvl="1"/>
            <a:r>
              <a:rPr lang="en-US" sz="2400" dirty="0"/>
              <a:t>We can find distance traveled (</a:t>
            </a:r>
            <a:r>
              <a:rPr lang="en-US" sz="2400" b="1" dirty="0"/>
              <a:t>position</a:t>
            </a:r>
            <a:r>
              <a:rPr lang="en-US" sz="2400" dirty="0"/>
              <a:t>) from its rate of change (</a:t>
            </a:r>
            <a:r>
              <a:rPr lang="en-US" sz="2400" b="1" dirty="0"/>
              <a:t>velocity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We can find the </a:t>
            </a:r>
            <a:r>
              <a:rPr lang="en-US" sz="2400" b="1" dirty="0"/>
              <a:t>population/amount</a:t>
            </a:r>
            <a:r>
              <a:rPr lang="en-US" sz="2400" dirty="0"/>
              <a:t> (total) from the % </a:t>
            </a:r>
            <a:r>
              <a:rPr lang="en-US" sz="2400" b="1" dirty="0"/>
              <a:t>rate</a:t>
            </a:r>
            <a:r>
              <a:rPr lang="en-US" sz="2400" dirty="0"/>
              <a:t> that it is changing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143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Traveled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9753600" cy="4525963"/>
          </a:xfrm>
        </p:spPr>
        <p:txBody>
          <a:bodyPr/>
          <a:lstStyle/>
          <a:p>
            <a:r>
              <a:rPr lang="en-US" dirty="0"/>
              <a:t>How do we measure distance traveled?</a:t>
            </a:r>
          </a:p>
          <a:p>
            <a:endParaRPr lang="en-US" dirty="0"/>
          </a:p>
          <a:p>
            <a:r>
              <a:rPr lang="en-US" sz="3000" dirty="0"/>
              <a:t>Change in distance with respect to time = velocity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0600" y="3810000"/>
            <a:ext cx="1447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Want to find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886200" y="3429000"/>
            <a:ext cx="914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048750" y="3800030"/>
            <a:ext cx="7239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Given</a:t>
            </a:r>
          </a:p>
        </p:txBody>
      </p:sp>
      <p:cxnSp>
        <p:nvCxnSpPr>
          <p:cNvPr id="9" name="Straight Arrow Connector 8"/>
          <p:cNvCxnSpPr>
            <a:cxnSpLocks/>
            <a:stCxn id="7" idx="0"/>
          </p:cNvCxnSpPr>
          <p:nvPr/>
        </p:nvCxnSpPr>
        <p:spPr>
          <a:xfrm flipH="1" flipV="1">
            <a:off x="8458200" y="3276600"/>
            <a:ext cx="952500" cy="523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98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Traveled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Velocity = 50 miles per hour for a 4 hour trip?</a:t>
            </a:r>
          </a:p>
          <a:p>
            <a:pPr lvl="1"/>
            <a:r>
              <a:rPr lang="en-US" dirty="0"/>
              <a:t>What was the distance traveled?</a:t>
            </a:r>
          </a:p>
        </p:txBody>
      </p:sp>
    </p:spTree>
    <p:extLst>
      <p:ext uri="{BB962C8B-B14F-4D97-AF65-F5344CB8AC3E}">
        <p14:creationId xmlns:p14="http://schemas.microsoft.com/office/powerpoint/2010/main" val="1996654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Traveled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Velocity = 50 miles per hour for a 4 hour trip?</a:t>
            </a:r>
          </a:p>
          <a:p>
            <a:pPr lvl="1"/>
            <a:r>
              <a:rPr lang="en-US" dirty="0"/>
              <a:t>What was the distance traveled?</a:t>
            </a:r>
          </a:p>
          <a:p>
            <a:endParaRPr lang="en-US" dirty="0"/>
          </a:p>
          <a:p>
            <a:r>
              <a:rPr lang="en-US" dirty="0"/>
              <a:t>Distance = Velocity *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0" y="4648201"/>
                <a:ext cx="4566058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𝐷𝑖𝑠𝑡𝑎𝑛𝑐𝑒</m:t>
                      </m:r>
                      <m:r>
                        <a:rPr lang="en-US" i="1">
                          <a:latin typeface="Cambria Math"/>
                        </a:rPr>
                        <m:t>=50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𝑚𝑖𝑙𝑒𝑠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h𝑜𝑢𝑟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∗4 </m:t>
                      </m:r>
                      <m:r>
                        <a:rPr lang="en-US" i="1">
                          <a:latin typeface="Cambria Math"/>
                        </a:rPr>
                        <m:t>h𝑜𝑢𝑟</m:t>
                      </m:r>
                      <m:r>
                        <a:rPr lang="en-US" i="1">
                          <a:latin typeface="Cambria Math"/>
                        </a:rPr>
                        <m:t>=200 </m:t>
                      </m:r>
                      <m:r>
                        <a:rPr lang="en-US" i="1">
                          <a:latin typeface="Cambria Math"/>
                        </a:rPr>
                        <m:t>𝑚𝑖𝑙𝑒𝑠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648201"/>
                <a:ext cx="4566058" cy="6183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547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Traveled – Graph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Distance = Velocity *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00400" y="2362201"/>
                <a:ext cx="4566058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𝐷𝑖𝑠𝑡𝑎𝑛𝑐𝑒</m:t>
                      </m:r>
                      <m:r>
                        <a:rPr lang="en-US" i="1">
                          <a:latin typeface="Cambria Math"/>
                        </a:rPr>
                        <m:t>=50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𝑚𝑖𝑙𝑒𝑠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h𝑜𝑢𝑟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∗4 </m:t>
                      </m:r>
                      <m:r>
                        <a:rPr lang="en-US" i="1">
                          <a:latin typeface="Cambria Math"/>
                        </a:rPr>
                        <m:t>h𝑜𝑢𝑟</m:t>
                      </m:r>
                      <m:r>
                        <a:rPr lang="en-US" i="1">
                          <a:latin typeface="Cambria Math"/>
                        </a:rPr>
                        <m:t>=200 </m:t>
                      </m:r>
                      <m:r>
                        <a:rPr lang="en-US" i="1">
                          <a:latin typeface="Cambria Math"/>
                        </a:rPr>
                        <m:t>𝑚𝑖𝑙𝑒𝑠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362201"/>
                <a:ext cx="4566058" cy="6183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262" y="3581401"/>
            <a:ext cx="6974606" cy="208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678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Traveled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what if you traveled 30 mph for 2 hours, then 40 mph for half an hour, then 20 mph for 4 hours. </a:t>
            </a:r>
          </a:p>
          <a:p>
            <a:r>
              <a:rPr lang="en-US" dirty="0"/>
              <a:t>Find the total distance traveled.</a:t>
            </a:r>
          </a:p>
        </p:txBody>
      </p:sp>
    </p:spTree>
    <p:extLst>
      <p:ext uri="{BB962C8B-B14F-4D97-AF65-F5344CB8AC3E}">
        <p14:creationId xmlns:p14="http://schemas.microsoft.com/office/powerpoint/2010/main" val="391729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1453</Words>
  <Application>Microsoft Office PowerPoint</Application>
  <PresentationFormat>Widescreen</PresentationFormat>
  <Paragraphs>179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Cambria Math</vt:lpstr>
      <vt:lpstr>Rockwell</vt:lpstr>
      <vt:lpstr>Times New Roman</vt:lpstr>
      <vt:lpstr>Office Theme</vt:lpstr>
      <vt:lpstr> Distance and  Accumulated Change </vt:lpstr>
      <vt:lpstr>Rate of Change</vt:lpstr>
      <vt:lpstr>Rate of Change</vt:lpstr>
      <vt:lpstr>Rate of Change</vt:lpstr>
      <vt:lpstr>Distance Traveled</vt:lpstr>
      <vt:lpstr>Distance Traveled</vt:lpstr>
      <vt:lpstr>Distance Traveled</vt:lpstr>
      <vt:lpstr>Distance Traveled – Graph </vt:lpstr>
      <vt:lpstr>Distance Traveled</vt:lpstr>
      <vt:lpstr>Distance Traveled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2 – Area Under Curve</vt:lpstr>
      <vt:lpstr>Example 3: Graph Velocity – Estimate Distance</vt:lpstr>
      <vt:lpstr>PowerPoint Presentation</vt:lpstr>
      <vt:lpstr>Application Problem</vt:lpstr>
      <vt:lpstr>  The Definite Integral </vt:lpstr>
      <vt:lpstr>Definite Integrals and Area</vt:lpstr>
      <vt:lpstr>Definite Integrals and Area</vt:lpstr>
      <vt:lpstr>Bacteria Example</vt:lpstr>
      <vt:lpstr>Bacteria Example</vt:lpstr>
      <vt:lpstr>Bacteria Example</vt:lpstr>
      <vt:lpstr>PowerPoint Presentation</vt:lpstr>
      <vt:lpstr>Bacteria Example </vt:lpstr>
      <vt:lpstr>Bacteria Example</vt:lpstr>
      <vt:lpstr>Bacteria Example Better Estimate</vt:lpstr>
      <vt:lpstr>Bacteria Example t = 1 Even Better Estimate </vt:lpstr>
      <vt:lpstr>Finite Sums</vt:lpstr>
      <vt:lpstr>Riemann Sums</vt:lpstr>
      <vt:lpstr>Types of Sums</vt:lpstr>
      <vt:lpstr>Types of Sums</vt:lpstr>
      <vt:lpstr>Definition of the Definite Integral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Distance and  Accumulated Change</dc:title>
  <dc:creator>Cindy Roberts</dc:creator>
  <cp:lastModifiedBy>Cindy Roberts</cp:lastModifiedBy>
  <cp:revision>3</cp:revision>
  <dcterms:created xsi:type="dcterms:W3CDTF">2020-03-18T14:39:12Z</dcterms:created>
  <dcterms:modified xsi:type="dcterms:W3CDTF">2020-08-03T20:07:52Z</dcterms:modified>
</cp:coreProperties>
</file>