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90" r:id="rId2"/>
    <p:sldId id="348" r:id="rId3"/>
    <p:sldId id="317" r:id="rId4"/>
    <p:sldId id="399" r:id="rId5"/>
    <p:sldId id="293" r:id="rId6"/>
    <p:sldId id="368" r:id="rId7"/>
    <p:sldId id="319" r:id="rId8"/>
    <p:sldId id="320" r:id="rId9"/>
    <p:sldId id="321" r:id="rId10"/>
    <p:sldId id="322" r:id="rId11"/>
    <p:sldId id="323" r:id="rId12"/>
    <p:sldId id="318" r:id="rId13"/>
    <p:sldId id="349" r:id="rId14"/>
    <p:sldId id="325" r:id="rId15"/>
    <p:sldId id="326" r:id="rId16"/>
    <p:sldId id="397" r:id="rId17"/>
    <p:sldId id="344" r:id="rId18"/>
    <p:sldId id="354" r:id="rId19"/>
    <p:sldId id="355" r:id="rId20"/>
    <p:sldId id="356" r:id="rId21"/>
    <p:sldId id="357" r:id="rId22"/>
    <p:sldId id="359" r:id="rId23"/>
    <p:sldId id="345" r:id="rId24"/>
    <p:sldId id="346" r:id="rId25"/>
    <p:sldId id="360" r:id="rId26"/>
    <p:sldId id="361" r:id="rId27"/>
    <p:sldId id="36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89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C85C3-E444-4270-AEA6-7415B571D880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38DC7-DCFF-4F33-A82F-D0370D7913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595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964B-FBD8-45B3-840F-94B5FCB6B69D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Applied Calculus ,4/E, Deborah Hughes-Hallet Copyright 2010 by John Wiley and Sons,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DE0F-2453-42D2-BC6B-87C1F17A5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B448E-0258-4CE9-9980-61C01091EDA4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Applied Calculus ,4/E, Deborah Hughes-Hallet Copyright 2010 by John Wiley and Sons,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DE0F-2453-42D2-BC6B-87C1F17A5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27C50-2FBF-4815-ABD8-214A72B114A3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Applied Calculus ,4/E, Deborah Hughes-Hallet Copyright 2010 by John Wiley and Sons,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DE0F-2453-42D2-BC6B-87C1F17A5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4DBF-AEC9-4EB0-9D45-3ABB73680582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Applied Calculus ,4/E, Deborah Hughes-Hallet Copyright 2010 by John Wiley and Sons,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DE0F-2453-42D2-BC6B-87C1F17A5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25726-3083-404A-A644-8A6A02EC7AF3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Applied Calculus ,4/E, Deborah Hughes-Hallet Copyright 2010 by John Wiley and Sons,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DE0F-2453-42D2-BC6B-87C1F17A5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E6FE-CAF3-4565-8FBC-3463D838F0FE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Applied Calculus ,4/E, Deborah Hughes-Hallet Copyright 2010 by John Wiley and Sons, All Rights Reserved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DE0F-2453-42D2-BC6B-87C1F17A5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5652-CA8A-4A95-B86F-6B30832BDE68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Applied Calculus ,4/E, Deborah Hughes-Hallet Copyright 2010 by John Wiley and Sons, All Rights Reserved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DE0F-2453-42D2-BC6B-87C1F17A5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2FEB4-7EA5-4163-B2C2-96248CAE0EE6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Applied Calculus ,4/E, Deborah Hughes-Hallet Copyright 2010 by John Wiley and Sons, All Rights Reserved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DE0F-2453-42D2-BC6B-87C1F17A5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D7BC4-BC70-4D22-B829-BCC4ACD3ADF8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DE0F-2453-42D2-BC6B-87C1F17A5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756C-6902-4646-9379-30FE63E11953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DE0F-2453-42D2-BC6B-87C1F17A5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28C2-3E07-4070-A04D-A093F00470C5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Applied Calculus ,4/E, Deborah Hughes-Hallet Copyright 2010 by John Wiley and Sons, All Rights Reserved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DE0F-2453-42D2-BC6B-87C1F17A5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D6C76-F253-49D9-8AFC-EF4F8D4841AC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Applied Calculus ,4/E, Deborah Hughes-Hallet Copyright 2010 by John Wiley and Sons,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DE0F-2453-42D2-BC6B-87C1F17A5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tmp"/><Relationship Id="rId3" Type="http://schemas.openxmlformats.org/officeDocument/2006/relationships/image" Target="../media/image14.tmp"/><Relationship Id="rId7" Type="http://schemas.openxmlformats.org/officeDocument/2006/relationships/image" Target="../media/image18.tmp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tmp"/><Relationship Id="rId5" Type="http://schemas.openxmlformats.org/officeDocument/2006/relationships/image" Target="../media/image16.tmp"/><Relationship Id="rId10" Type="http://schemas.openxmlformats.org/officeDocument/2006/relationships/image" Target="../media/image21.tmp"/><Relationship Id="rId4" Type="http://schemas.openxmlformats.org/officeDocument/2006/relationships/image" Target="../media/image15.tmp"/><Relationship Id="rId9" Type="http://schemas.openxmlformats.org/officeDocument/2006/relationships/image" Target="../media/image20.tmp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2600" y="4876800"/>
            <a:ext cx="5257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tx2"/>
                </a:solidFill>
              </a:rPr>
              <a:t>Logistic Growth  a.k.a. Verhulst Model</a:t>
            </a:r>
            <a:endParaRPr lang="en-US" sz="4400" dirty="0">
              <a:solidFill>
                <a:schemeClr val="tx2"/>
              </a:solidFill>
            </a:endParaRPr>
          </a:p>
        </p:txBody>
      </p:sp>
      <p:pic>
        <p:nvPicPr>
          <p:cNvPr id="1026" name="Picture 2" descr="http://study.com/cimages/multimages/16/logistic_growth_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670" y="513314"/>
            <a:ext cx="4579682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04800" y="76200"/>
            <a:ext cx="8534400" cy="1654175"/>
          </a:xfrm>
          <a:prstGeom prst="rect">
            <a:avLst/>
          </a:prstGeom>
          <a:ln w="38100">
            <a:solidFill>
              <a:schemeClr val="accent2"/>
            </a:solidFill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990600" y="1803400"/>
            <a:ext cx="7162800" cy="3759200"/>
          </a:xfrm>
          <a:prstGeom prst="rect">
            <a:avLst/>
          </a:prstGeom>
          <a:noFill/>
          <a:ln/>
        </p:spPr>
      </p:pic>
      <p:sp>
        <p:nvSpPr>
          <p:cNvPr id="7" name="TextBox 6"/>
          <p:cNvSpPr txBox="1"/>
          <p:nvPr/>
        </p:nvSpPr>
        <p:spPr>
          <a:xfrm>
            <a:off x="1089316" y="5638800"/>
            <a:ext cx="6965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Graph of    		            for various values of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L</a:t>
            </a:r>
          </a:p>
          <a:p>
            <a:endParaRPr lang="en-US" sz="2000" i="1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5562600"/>
            <a:ext cx="1828800" cy="540855"/>
          </a:xfrm>
          <a:prstGeom prst="rect">
            <a:avLst/>
          </a:prstGeom>
          <a:noFill/>
        </p:spPr>
      </p:pic>
      <p:cxnSp>
        <p:nvCxnSpPr>
          <p:cNvPr id="3" name="Straight Arrow Connector 2"/>
          <p:cNvCxnSpPr/>
          <p:nvPr/>
        </p:nvCxnSpPr>
        <p:spPr>
          <a:xfrm>
            <a:off x="3810000" y="2502932"/>
            <a:ext cx="914400" cy="3543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7769" y="2133600"/>
            <a:ext cx="1651831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Concave down</a:t>
            </a:r>
          </a:p>
        </p:txBody>
      </p:sp>
    </p:spTree>
    <p:extLst>
      <p:ext uri="{BB962C8B-B14F-4D97-AF65-F5344CB8AC3E}">
        <p14:creationId xmlns:p14="http://schemas.microsoft.com/office/powerpoint/2010/main" val="501171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04800" y="76200"/>
            <a:ext cx="8534400" cy="1654175"/>
          </a:xfrm>
          <a:prstGeom prst="rect">
            <a:avLst/>
          </a:prstGeom>
          <a:ln w="38100">
            <a:solidFill>
              <a:schemeClr val="accent2"/>
            </a:solidFill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990600" y="1803400"/>
            <a:ext cx="7162800" cy="3759200"/>
          </a:xfrm>
          <a:prstGeom prst="rect">
            <a:avLst/>
          </a:prstGeom>
          <a:noFill/>
          <a:ln/>
        </p:spPr>
      </p:pic>
      <p:sp>
        <p:nvSpPr>
          <p:cNvPr id="7" name="TextBox 6"/>
          <p:cNvSpPr txBox="1"/>
          <p:nvPr/>
        </p:nvSpPr>
        <p:spPr>
          <a:xfrm>
            <a:off x="1089316" y="5638800"/>
            <a:ext cx="6965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Graph of    		            for various values of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L</a:t>
            </a:r>
          </a:p>
          <a:p>
            <a:endParaRPr lang="en-US" sz="2000" i="1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5562600"/>
            <a:ext cx="1828800" cy="540855"/>
          </a:xfrm>
          <a:prstGeom prst="rect">
            <a:avLst/>
          </a:prstGeom>
          <a:noFill/>
        </p:spPr>
      </p:pic>
      <p:cxnSp>
        <p:nvCxnSpPr>
          <p:cNvPr id="3" name="Straight Arrow Connector 2"/>
          <p:cNvCxnSpPr/>
          <p:nvPr/>
        </p:nvCxnSpPr>
        <p:spPr>
          <a:xfrm>
            <a:off x="1905000" y="2546866"/>
            <a:ext cx="4648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88136" y="2153541"/>
            <a:ext cx="201716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Carrying capacity</a:t>
            </a:r>
          </a:p>
        </p:txBody>
      </p:sp>
    </p:spTree>
    <p:extLst>
      <p:ext uri="{BB962C8B-B14F-4D97-AF65-F5344CB8AC3E}">
        <p14:creationId xmlns:p14="http://schemas.microsoft.com/office/powerpoint/2010/main" val="1047579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89316" y="5029200"/>
            <a:ext cx="6965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Graph of    		            for various values of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k</a:t>
            </a:r>
          </a:p>
          <a:p>
            <a:endParaRPr lang="en-US" sz="2000" i="1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42900" y="533400"/>
            <a:ext cx="8458200" cy="3913187"/>
          </a:xfrm>
          <a:prstGeom prst="rect">
            <a:avLst/>
          </a:prstGeom>
          <a:ln/>
        </p:spPr>
      </p:pic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4953000"/>
            <a:ext cx="1778000" cy="5334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876300" y="5867400"/>
            <a:ext cx="7391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 logistic function is approximately exponential </a:t>
            </a:r>
          </a:p>
          <a:p>
            <a:pPr algn="ctr"/>
            <a:r>
              <a:rPr lang="en-US" dirty="0"/>
              <a:t>for small values of </a:t>
            </a:r>
            <a:r>
              <a:rPr lang="en-US" i="1" dirty="0"/>
              <a:t>t</a:t>
            </a:r>
            <a:r>
              <a:rPr lang="en-US" dirty="0"/>
              <a:t>, with </a:t>
            </a:r>
            <a:r>
              <a:rPr lang="en-US" b="1" dirty="0">
                <a:solidFill>
                  <a:srgbClr val="FF0000"/>
                </a:solidFill>
              </a:rPr>
              <a:t>growth rate </a:t>
            </a:r>
            <a:r>
              <a:rPr lang="en-US" b="1" i="1" dirty="0">
                <a:solidFill>
                  <a:srgbClr val="FF0000"/>
                </a:solidFill>
              </a:rPr>
              <a:t>k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458200" cy="4525963"/>
              </a:xfrm>
            </p:spPr>
            <p:txBody>
              <a:bodyPr/>
              <a:lstStyle/>
              <a:p>
                <a:r>
                  <a:rPr lang="en-US" dirty="0"/>
                  <a:t>If </a:t>
                </a:r>
                <a:r>
                  <a:rPr lang="en-US" i="1" dirty="0"/>
                  <a:t>t</a:t>
                </a:r>
                <a:r>
                  <a:rPr lang="en-US" dirty="0"/>
                  <a:t> is in years since 1990, one model for the population of the world, </a:t>
                </a:r>
                <a:r>
                  <a:rPr lang="en-US" i="1" dirty="0"/>
                  <a:t>P</a:t>
                </a:r>
                <a:r>
                  <a:rPr lang="en-US" dirty="0"/>
                  <a:t> in billions, is</a:t>
                </a:r>
                <a:br>
                  <a:rPr lang="en-US" dirty="0"/>
                </a:b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1+11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−0.08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b="0" dirty="0"/>
              </a:p>
              <a:p>
                <a:endParaRPr lang="en-US" dirty="0"/>
              </a:p>
              <a:p>
                <a:r>
                  <a:rPr lang="en-US" dirty="0"/>
                  <a:t>What does the model predict for the maximum sustainable population of the world?</a:t>
                </a: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458200" cy="4525963"/>
              </a:xfrm>
              <a:blipFill>
                <a:blip r:embed="rId2"/>
                <a:stretch>
                  <a:fillRect l="-1657" t="-1752" r="-1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802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458200" cy="4525963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If </a:t>
                </a:r>
                <a:r>
                  <a:rPr lang="en-US" i="1" dirty="0"/>
                  <a:t>t</a:t>
                </a:r>
                <a:r>
                  <a:rPr lang="en-US" dirty="0"/>
                  <a:t> is in years since 1990, one model for the population of the world, </a:t>
                </a:r>
                <a:r>
                  <a:rPr lang="en-US" i="1" dirty="0"/>
                  <a:t>P</a:t>
                </a:r>
                <a:r>
                  <a:rPr lang="en-US" dirty="0"/>
                  <a:t> in billions, is</a:t>
                </a:r>
                <a:br>
                  <a:rPr lang="en-US" dirty="0"/>
                </a:b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1+11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−0.08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b="0" dirty="0"/>
              </a:p>
              <a:p>
                <a:endParaRPr lang="en-US" dirty="0"/>
              </a:p>
              <a:p>
                <a:r>
                  <a:rPr lang="en-US" dirty="0"/>
                  <a:t>What does the model predict for the maximum sustainable population of the world? </a:t>
                </a:r>
                <a:r>
                  <a:rPr lang="en-US" dirty="0">
                    <a:solidFill>
                      <a:srgbClr val="FF0000"/>
                    </a:solidFill>
                  </a:rPr>
                  <a:t>40</a:t>
                </a: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458200" cy="4525963"/>
              </a:xfrm>
              <a:blipFill rotWithShape="0">
                <a:blip r:embed="rId2"/>
                <a:stretch>
                  <a:fillRect l="-1657" t="-1752" r="-1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9105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If </a:t>
                </a:r>
                <a:r>
                  <a:rPr lang="en-US" i="1" dirty="0"/>
                  <a:t>t</a:t>
                </a:r>
                <a:r>
                  <a:rPr lang="en-US" dirty="0"/>
                  <a:t> is in years since 1990, one model for the population of the world, </a:t>
                </a:r>
                <a:r>
                  <a:rPr lang="en-US" i="1" dirty="0"/>
                  <a:t>P</a:t>
                </a:r>
                <a:r>
                  <a:rPr lang="en-US" dirty="0"/>
                  <a:t> in billions, is</a:t>
                </a:r>
                <a:br>
                  <a:rPr lang="en-US" dirty="0"/>
                </a:b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1+11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−0.08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b="0" dirty="0"/>
              </a:p>
              <a:p>
                <a:endParaRPr lang="en-US" dirty="0"/>
              </a:p>
              <a:p>
                <a:r>
                  <a:rPr lang="en-US" dirty="0"/>
                  <a:t>According to the model, when will the earth’s population reach 39.9 billion? Round to the nearest year</a:t>
                </a: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2830" r="-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1234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0" y="1024708"/>
            <a:ext cx="2334235" cy="700775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41" y="2227971"/>
            <a:ext cx="2216040" cy="122147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0" y="4599489"/>
            <a:ext cx="2652497" cy="1230663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6421" y="1203296"/>
            <a:ext cx="2778058" cy="1695158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6421" y="3239963"/>
            <a:ext cx="2229718" cy="1148498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736" y="1287859"/>
            <a:ext cx="3051698" cy="490832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442" y="2738281"/>
            <a:ext cx="2380857" cy="436589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856" y="3814212"/>
            <a:ext cx="2278844" cy="785277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2732162" y="857250"/>
            <a:ext cx="0" cy="5143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728081" y="857250"/>
            <a:ext cx="0" cy="5143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737" y="5344926"/>
            <a:ext cx="3179963" cy="485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34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00187" y="3962400"/>
            <a:ext cx="72390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br>
              <a:rPr lang="en-US" sz="1400" b="1" dirty="0">
                <a:solidFill>
                  <a:schemeClr val="tx2"/>
                </a:solidFill>
              </a:rPr>
            </a:br>
            <a:r>
              <a:rPr lang="en-US" sz="4400" b="1" dirty="0">
                <a:solidFill>
                  <a:schemeClr val="tx2"/>
                </a:solidFill>
              </a:rPr>
              <a:t>Surge Function</a:t>
            </a:r>
          </a:p>
          <a:p>
            <a:pPr algn="ctr"/>
            <a:r>
              <a:rPr lang="en-US" sz="4400" b="1" dirty="0">
                <a:solidFill>
                  <a:schemeClr val="tx2"/>
                </a:solidFill>
              </a:rPr>
              <a:t>aka Drug Concentration Curve</a:t>
            </a:r>
            <a:endParaRPr lang="en-US" sz="4400" dirty="0">
              <a:solidFill>
                <a:schemeClr val="tx2"/>
              </a:solidFill>
            </a:endParaRPr>
          </a:p>
        </p:txBody>
      </p:sp>
      <p:pic>
        <p:nvPicPr>
          <p:cNvPr id="2050" name="Picture 2" descr="http://1.bp.blogspot.com/-gb1DRJlFUKM/UmBMmZ5FLAI/AAAAAAAAAes/ktF967EFlOs/s1600/Screen+shot+2013-10-17+at+4.45.57+P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04800"/>
            <a:ext cx="4752975" cy="2832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663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drug concentration for a drug after </a:t>
                </a:r>
                <a:r>
                  <a:rPr lang="en-US" i="1" dirty="0"/>
                  <a:t>t</a:t>
                </a:r>
                <a:r>
                  <a:rPr lang="en-US" dirty="0"/>
                  <a:t> hours is given by </a:t>
                </a:r>
                <a:br>
                  <a:rPr lang="en-US" dirty="0"/>
                </a:br>
                <a:br>
                  <a:rPr lang="en-US" dirty="0"/>
                </a:br>
                <a:r>
                  <a:rPr lang="en-US" dirty="0"/>
                  <a:t>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</a:rPr>
                      <m:t>=11.5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−0.3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𝑛𝑔</m:t>
                    </m:r>
                    <m:r>
                      <a:rPr lang="en-US" b="0" i="1" smtClean="0">
                        <a:latin typeface="Cambria Math"/>
                      </a:rPr>
                      <m:t>/</m:t>
                    </m:r>
                    <m:r>
                      <a:rPr lang="en-US" b="0" i="1" smtClean="0">
                        <a:latin typeface="Cambria Math"/>
                      </a:rPr>
                      <m:t>𝑚𝑙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Where ng/ml is </a:t>
                </a:r>
                <a:r>
                  <a:rPr lang="en-US" dirty="0" err="1"/>
                  <a:t>nanograms</a:t>
                </a:r>
                <a:r>
                  <a:rPr lang="en-US" dirty="0"/>
                  <a:t> per milliliter 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15266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8686800" cy="4525963"/>
              </a:xfrm>
            </p:spPr>
            <p:txBody>
              <a:bodyPr/>
              <a:lstStyle/>
              <a:p>
                <a:r>
                  <a:rPr lang="en-US" dirty="0"/>
                  <a:t>The drug concentration for a drug after </a:t>
                </a:r>
                <a:r>
                  <a:rPr lang="en-US" i="1" dirty="0"/>
                  <a:t>t</a:t>
                </a:r>
                <a:r>
                  <a:rPr lang="en-US" dirty="0"/>
                  <a:t> hours is given by </a:t>
                </a:r>
                <a:br>
                  <a:rPr lang="en-US" dirty="0"/>
                </a:br>
                <a:br>
                  <a:rPr lang="en-US" dirty="0"/>
                </a:br>
                <a:r>
                  <a:rPr lang="en-US" dirty="0"/>
                  <a:t>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</a:rPr>
                      <m:t>=11.5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−0.3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𝑛𝑔</m:t>
                    </m:r>
                    <m:r>
                      <a:rPr lang="en-US" b="0" i="1" smtClean="0">
                        <a:latin typeface="Cambria Math"/>
                      </a:rPr>
                      <m:t>/</m:t>
                    </m:r>
                    <m:r>
                      <a:rPr lang="en-US" b="0" i="1" smtClean="0">
                        <a:latin typeface="Cambria Math"/>
                      </a:rPr>
                      <m:t>𝑚𝑙</m:t>
                    </m:r>
                  </m:oMath>
                </a14:m>
                <a:r>
                  <a:rPr lang="en-US" dirty="0"/>
                  <a:t> </a:t>
                </a:r>
              </a:p>
              <a:p>
                <a:endParaRPr lang="en-US" dirty="0"/>
              </a:p>
              <a:p>
                <a:pPr lvl="1"/>
                <a:r>
                  <a:rPr lang="en-US" dirty="0"/>
                  <a:t>The minimum effective concentration is 10 ng/ml. 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8686800" cy="4525963"/>
              </a:xfrm>
              <a:blipFill rotWithShape="1">
                <a:blip r:embed="rId2"/>
                <a:stretch>
                  <a:fillRect l="-1544" t="-1752" r="-15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9304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H_Applied_4e_Ch4_Figure4.7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3657600"/>
            <a:ext cx="5113242" cy="2590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53000" y="1524000"/>
            <a:ext cx="39004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 exponential model 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for the US Population, 1790 – 1860 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4191000"/>
            <a:ext cx="403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exponential model and the US Population, 1790 – 1940. Not a good fit beyond 1860 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637767" y="0"/>
            <a:ext cx="5868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Visual Perspectives of US Population Growth</a:t>
            </a:r>
          </a:p>
        </p:txBody>
      </p:sp>
      <p:pic>
        <p:nvPicPr>
          <p:cNvPr id="13" name="Picture 12" descr="HH_Applied_4e_Ch4_Figure4.6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609601"/>
            <a:ext cx="3970324" cy="2971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24427" y="5638800"/>
            <a:ext cx="34290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Rate of growth begins to decrease</a:t>
            </a:r>
          </a:p>
        </p:txBody>
      </p:sp>
      <p:cxnSp>
        <p:nvCxnSpPr>
          <p:cNvPr id="5" name="Straight Arrow Connector 4"/>
          <p:cNvCxnSpPr>
            <a:stCxn id="3" idx="1"/>
          </p:cNvCxnSpPr>
          <p:nvPr/>
        </p:nvCxnSpPr>
        <p:spPr>
          <a:xfrm flipH="1" flipV="1">
            <a:off x="3733800" y="4698831"/>
            <a:ext cx="1690627" cy="112463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34821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drug concentration for a drug after </a:t>
                </a:r>
                <a:r>
                  <a:rPr lang="en-US" i="1" dirty="0"/>
                  <a:t>t</a:t>
                </a:r>
                <a:r>
                  <a:rPr lang="en-US" dirty="0"/>
                  <a:t> hours is given by </a:t>
                </a:r>
                <a:br>
                  <a:rPr lang="en-US" dirty="0"/>
                </a:br>
                <a:br>
                  <a:rPr lang="en-US" dirty="0"/>
                </a:br>
                <a:r>
                  <a:rPr lang="en-US" dirty="0"/>
                  <a:t>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</a:rPr>
                      <m:t>=11.5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−0.3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𝑛𝑔</m:t>
                    </m:r>
                    <m:r>
                      <a:rPr lang="en-US" b="0" i="1" smtClean="0">
                        <a:latin typeface="Cambria Math"/>
                      </a:rPr>
                      <m:t>/</m:t>
                    </m:r>
                    <m:r>
                      <a:rPr lang="en-US" b="0" i="1" smtClean="0">
                        <a:latin typeface="Cambria Math"/>
                      </a:rPr>
                      <m:t>𝑚𝑙</m:t>
                    </m:r>
                  </m:oMath>
                </a14:m>
                <a:r>
                  <a:rPr lang="en-US" dirty="0"/>
                  <a:t> </a:t>
                </a:r>
              </a:p>
              <a:p>
                <a:endParaRPr lang="en-US" dirty="0"/>
              </a:p>
              <a:p>
                <a:pPr lvl="1"/>
                <a:r>
                  <a:rPr lang="en-US" dirty="0"/>
                  <a:t>The minimum effective concentration is 10 ng/ml.</a:t>
                </a:r>
                <a:br>
                  <a:rPr lang="en-US" dirty="0"/>
                </a:br>
                <a:endParaRPr lang="en-US" dirty="0"/>
              </a:p>
              <a:p>
                <a:r>
                  <a:rPr lang="en-US" dirty="0"/>
                  <a:t>Is the drug effective at </a:t>
                </a:r>
                <a:r>
                  <a:rPr lang="en-US" i="1" dirty="0"/>
                  <a:t>t = 2</a:t>
                </a:r>
                <a:r>
                  <a:rPr lang="en-US" dirty="0"/>
                  <a:t> hours? 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40804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drug concentration for a drug after </a:t>
                </a:r>
                <a:r>
                  <a:rPr lang="en-US" i="1" dirty="0"/>
                  <a:t>t</a:t>
                </a:r>
                <a:r>
                  <a:rPr lang="en-US" dirty="0"/>
                  <a:t> hours is given by </a:t>
                </a:r>
                <a:br>
                  <a:rPr lang="en-US" dirty="0"/>
                </a:br>
                <a:br>
                  <a:rPr lang="en-US" dirty="0"/>
                </a:b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</a:rPr>
                      <m:t>=11.5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</m:d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−0.3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</m:d>
                      </m:sup>
                    </m:sSup>
                    <m:r>
                      <a:rPr lang="en-US" b="0" i="1" smtClean="0">
                        <a:latin typeface="Cambria Math"/>
                      </a:rPr>
                      <m:t>=12.6 </m:t>
                    </m:r>
                    <m:r>
                      <a:rPr lang="en-US" b="0" i="1" smtClean="0">
                        <a:latin typeface="Cambria Math"/>
                      </a:rPr>
                      <m:t>𝑛𝑔</m:t>
                    </m:r>
                    <m:r>
                      <a:rPr lang="en-US" b="0" i="1" smtClean="0">
                        <a:latin typeface="Cambria Math"/>
                      </a:rPr>
                      <m:t>/</m:t>
                    </m:r>
                    <m:r>
                      <a:rPr lang="en-US" b="0" i="1" smtClean="0">
                        <a:latin typeface="Cambria Math"/>
                      </a:rPr>
                      <m:t>𝑚𝑙</m:t>
                    </m:r>
                  </m:oMath>
                </a14:m>
                <a:r>
                  <a:rPr lang="en-US" dirty="0"/>
                  <a:t>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096000" y="2310217"/>
            <a:ext cx="274320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en-US" dirty="0"/>
              <a:t>The minimum effective concentration is 10 ng/ml</a:t>
            </a:r>
          </a:p>
        </p:txBody>
      </p:sp>
    </p:spTree>
    <p:extLst>
      <p:ext uri="{BB962C8B-B14F-4D97-AF65-F5344CB8AC3E}">
        <p14:creationId xmlns:p14="http://schemas.microsoft.com/office/powerpoint/2010/main" val="5540804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time, </a:t>
                </a:r>
                <a:r>
                  <a:rPr lang="en-US" i="1" dirty="0"/>
                  <a:t>t</a:t>
                </a:r>
                <a:r>
                  <a:rPr lang="en-US" dirty="0"/>
                  <a:t> is in hours and concentration, </a:t>
                </a:r>
                <a:r>
                  <a:rPr lang="en-US" i="1" dirty="0"/>
                  <a:t>C</a:t>
                </a:r>
                <a:r>
                  <a:rPr lang="en-US" dirty="0"/>
                  <a:t>, is in ng/ml, the drug concentration curve for a drug is given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)=12.4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−0.2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How many hours does it take for the drug to reach its peak concentration?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752" r="-2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68538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ec 4.8 Fig 4.87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257" b="-26257"/>
          <a:stretch/>
        </p:blipFill>
        <p:spPr>
          <a:xfrm>
            <a:off x="0" y="0"/>
            <a:ext cx="9144000" cy="6858000"/>
          </a:xfrm>
        </p:spPr>
      </p:pic>
      <p:sp>
        <p:nvSpPr>
          <p:cNvPr id="2" name="Rectangle 1"/>
          <p:cNvSpPr/>
          <p:nvPr/>
        </p:nvSpPr>
        <p:spPr>
          <a:xfrm>
            <a:off x="0" y="23923"/>
            <a:ext cx="44634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Surge Function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382219" y="1854679"/>
            <a:ext cx="258792" cy="1164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463407" y="1414732"/>
            <a:ext cx="1531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Linear growth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73925" y="3562709"/>
            <a:ext cx="2346384" cy="379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Exponential decay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4701396" y="3243532"/>
            <a:ext cx="750498" cy="3191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80143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ec 4.8 Fig 4.87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257" b="-26257"/>
          <a:stretch/>
        </p:blipFill>
        <p:spPr>
          <a:xfrm>
            <a:off x="0" y="0"/>
            <a:ext cx="9144000" cy="6858000"/>
          </a:xfrm>
        </p:spPr>
      </p:pic>
      <p:sp>
        <p:nvSpPr>
          <p:cNvPr id="2" name="Rectangle 1"/>
          <p:cNvSpPr/>
          <p:nvPr/>
        </p:nvSpPr>
        <p:spPr>
          <a:xfrm>
            <a:off x="0" y="23923"/>
            <a:ext cx="44634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Surge Function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382219" y="1854679"/>
            <a:ext cx="258792" cy="1164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463407" y="1414732"/>
            <a:ext cx="1531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Linear growth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73925" y="3562709"/>
            <a:ext cx="2346384" cy="379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Exponential decay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4701396" y="3243532"/>
            <a:ext cx="750498" cy="3191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57200" y="3243532"/>
            <a:ext cx="26670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Increases rapidly and then decreases towards zero with a maximum at 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 = 1/b</a:t>
            </a:r>
          </a:p>
        </p:txBody>
      </p:sp>
    </p:spTree>
    <p:extLst>
      <p:ext uri="{BB962C8B-B14F-4D97-AF65-F5344CB8AC3E}">
        <p14:creationId xmlns:p14="http://schemas.microsoft.com/office/powerpoint/2010/main" val="991643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time, </a:t>
                </a:r>
                <a:r>
                  <a:rPr lang="en-US" i="1" dirty="0"/>
                  <a:t>t</a:t>
                </a:r>
                <a:r>
                  <a:rPr lang="en-US" dirty="0"/>
                  <a:t> is in hours and concentration, </a:t>
                </a:r>
                <a:r>
                  <a:rPr lang="en-US" i="1" dirty="0"/>
                  <a:t>C</a:t>
                </a:r>
                <a:r>
                  <a:rPr lang="en-US" dirty="0"/>
                  <a:t>, is in ng/ml, the drug concentration curve for a drug is given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)=12.4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How many hours does it take for the drug to reach its peak concentration?</a:t>
                </a:r>
              </a:p>
              <a:p>
                <a:pPr lvl="1"/>
                <a:r>
                  <a:rPr lang="en-US" dirty="0"/>
                  <a:t>The surge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𝑎𝑡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𝒃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/>
                  <a:t> changes from</a:t>
                </a:r>
                <a:br>
                  <a:rPr lang="en-US" dirty="0"/>
                </a:br>
                <a:r>
                  <a:rPr lang="en-US" dirty="0"/>
                  <a:t>increasing to decreasing at </a:t>
                </a:r>
                <a:r>
                  <a:rPr lang="en-US" i="1" dirty="0"/>
                  <a:t>t</a:t>
                </a:r>
                <a:r>
                  <a:rPr lang="en-US" dirty="0"/>
                  <a:t> = 1/b </a:t>
                </a:r>
                <a:br>
                  <a:rPr lang="en-US" dirty="0"/>
                </a:br>
                <a:r>
                  <a:rPr lang="en-US" dirty="0"/>
                  <a:t>= 1/</a:t>
                </a:r>
                <a:r>
                  <a:rPr lang="en-US" b="1" dirty="0">
                    <a:solidFill>
                      <a:srgbClr val="FF0000"/>
                    </a:solidFill>
                  </a:rPr>
                  <a:t>0.2</a:t>
                </a:r>
                <a:r>
                  <a:rPr lang="en-US" dirty="0"/>
                  <a:t> = </a:t>
                </a:r>
                <a:r>
                  <a:rPr lang="en-US" b="1" dirty="0"/>
                  <a:t>5 hours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752" r="-2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722417"/>
            <a:ext cx="2653683" cy="2135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64566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time, </a:t>
                </a:r>
                <a:r>
                  <a:rPr lang="en-US" i="1" dirty="0"/>
                  <a:t>t</a:t>
                </a:r>
                <a:r>
                  <a:rPr lang="en-US" dirty="0"/>
                  <a:t> is in hours and concentration, </a:t>
                </a:r>
                <a:r>
                  <a:rPr lang="en-US" i="1" dirty="0"/>
                  <a:t>C</a:t>
                </a:r>
                <a:r>
                  <a:rPr lang="en-US" dirty="0"/>
                  <a:t>, is in ng/ml, the drug concentration curve for a drug is given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)=12.4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−0.2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How many hours does it take for the drug to reach its peak concentration?</a:t>
                </a:r>
              </a:p>
              <a:p>
                <a:r>
                  <a:rPr lang="en-US" dirty="0"/>
                  <a:t>What is the concentration at that time?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752" r="-2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659" y="4800600"/>
            <a:ext cx="2047875" cy="1648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76791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time, </a:t>
                </a:r>
                <a:r>
                  <a:rPr lang="en-US" i="1" dirty="0"/>
                  <a:t>t</a:t>
                </a:r>
                <a:r>
                  <a:rPr lang="en-US" dirty="0"/>
                  <a:t> is in hours and concentration, </a:t>
                </a:r>
                <a:r>
                  <a:rPr lang="en-US" i="1" dirty="0"/>
                  <a:t>C</a:t>
                </a:r>
                <a:r>
                  <a:rPr lang="en-US" dirty="0"/>
                  <a:t>, is in ng/ml, the drug concentration curve for a drug is given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)=12.4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−0.2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How many hours does it take for the drug to reach its peak concentration?</a:t>
                </a:r>
              </a:p>
              <a:p>
                <a:r>
                  <a:rPr lang="en-US" dirty="0"/>
                  <a:t>What is the concentration at that time?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752" r="-2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62000" y="5181600"/>
                <a:ext cx="6011196" cy="5522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𝐶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(5)</m:t>
                      </m:r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</a:rPr>
                        <m:t>12.4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5</m:t>
                          </m:r>
                        </m:e>
                      </m:d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</a:rPr>
                            <m:t>−0.2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</m:d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=22.8 </m:t>
                      </m:r>
                      <m:r>
                        <a:rPr lang="en-US" sz="2800" b="0" i="1" smtClean="0">
                          <a:latin typeface="Cambria Math"/>
                        </a:rPr>
                        <m:t>𝑛𝑔</m:t>
                      </m:r>
                      <m:r>
                        <a:rPr lang="en-US" sz="2800" b="0" i="1" smtClean="0">
                          <a:latin typeface="Cambria Math"/>
                        </a:rPr>
                        <m:t>/</m:t>
                      </m:r>
                      <m:r>
                        <a:rPr lang="en-US" sz="2800" b="0" i="1" smtClean="0">
                          <a:latin typeface="Cambria Math"/>
                        </a:rPr>
                        <m:t>𝑚𝑙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5181600"/>
                <a:ext cx="6011196" cy="55226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76200"/>
            <a:ext cx="2047875" cy="1648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7422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81000" y="914400"/>
            <a:ext cx="8382000" cy="3305175"/>
          </a:xfrm>
          <a:prstGeom prst="rect">
            <a:avLst/>
          </a:prstGeom>
          <a:ln/>
        </p:spPr>
      </p:pic>
      <p:sp>
        <p:nvSpPr>
          <p:cNvPr id="6" name="TextBox 5"/>
          <p:cNvSpPr txBox="1"/>
          <p:nvPr/>
        </p:nvSpPr>
        <p:spPr>
          <a:xfrm>
            <a:off x="914400" y="5029200"/>
            <a:ext cx="7509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logistic function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model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for the US population, 1791 – 1940 </a:t>
            </a:r>
            <a:endParaRPr lang="en-US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458200" cy="4525963"/>
              </a:xfrm>
            </p:spPr>
            <p:txBody>
              <a:bodyPr/>
              <a:lstStyle/>
              <a:p>
                <a:r>
                  <a:rPr lang="en-US" dirty="0"/>
                  <a:t>If </a:t>
                </a:r>
                <a:r>
                  <a:rPr lang="en-US" i="1" dirty="0"/>
                  <a:t>t</a:t>
                </a:r>
                <a:r>
                  <a:rPr lang="en-US" dirty="0"/>
                  <a:t> is in years since 1990, one model for the population of the world, </a:t>
                </a:r>
                <a:r>
                  <a:rPr lang="en-US" i="1" dirty="0"/>
                  <a:t>P</a:t>
                </a:r>
                <a:r>
                  <a:rPr lang="en-US" dirty="0"/>
                  <a:t> in billions, is</a:t>
                </a:r>
                <a:br>
                  <a:rPr lang="en-US" dirty="0"/>
                </a:b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1+11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−0.08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b="0" dirty="0"/>
              </a:p>
              <a:p>
                <a:endParaRPr lang="en-US" dirty="0"/>
              </a:p>
              <a:p>
                <a:r>
                  <a:rPr lang="en-US" dirty="0"/>
                  <a:t>What does the model predict for the maximum sustainable population of the world?</a:t>
                </a: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458200" cy="4525963"/>
              </a:xfrm>
              <a:blipFill>
                <a:blip r:embed="rId2"/>
                <a:stretch>
                  <a:fillRect l="-1657" t="-1752" r="-1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6643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04800" y="76200"/>
            <a:ext cx="8534400" cy="1654175"/>
          </a:xfrm>
          <a:prstGeom prst="rect">
            <a:avLst/>
          </a:prstGeom>
          <a:ln w="38100">
            <a:solidFill>
              <a:schemeClr val="accent2"/>
            </a:solidFill>
          </a:ln>
        </p:spPr>
      </p:pic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06576"/>
            <a:ext cx="8229600" cy="4776788"/>
          </a:xfrm>
        </p:spPr>
        <p:txBody>
          <a:bodyPr/>
          <a:lstStyle/>
          <a:p>
            <a:r>
              <a:rPr lang="en-US" sz="2800" dirty="0"/>
              <a:t>Increasing everywhere</a:t>
            </a:r>
          </a:p>
          <a:p>
            <a:r>
              <a:rPr lang="en-US" sz="2800" dirty="0"/>
              <a:t>Concave up at first and then becomes concave down</a:t>
            </a:r>
          </a:p>
          <a:p>
            <a:r>
              <a:rPr lang="en-US" sz="2800" dirty="0"/>
              <a:t>Levels off at a horizontal asymptote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4038600"/>
            <a:ext cx="3273282" cy="264463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04800" y="304800"/>
            <a:ext cx="8534400" cy="1654175"/>
          </a:xfrm>
          <a:prstGeom prst="rect">
            <a:avLst/>
          </a:prstGeom>
          <a:ln w="38100">
            <a:solidFill>
              <a:schemeClr val="accent2"/>
            </a:solidFill>
          </a:ln>
        </p:spPr>
      </p:pic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2057400"/>
            <a:ext cx="8677922" cy="4525963"/>
          </a:xfrm>
        </p:spPr>
        <p:txBody>
          <a:bodyPr>
            <a:normAutofit/>
          </a:bodyPr>
          <a:lstStyle/>
          <a:p>
            <a:r>
              <a:rPr lang="en-US" sz="2200" b="1" dirty="0"/>
              <a:t>L</a:t>
            </a:r>
            <a:r>
              <a:rPr lang="en-US" sz="2200" dirty="0"/>
              <a:t> is the </a:t>
            </a:r>
            <a:r>
              <a:rPr lang="en-US" sz="2200" b="1" dirty="0"/>
              <a:t>carrying capacity</a:t>
            </a:r>
          </a:p>
          <a:p>
            <a:pPr lvl="1"/>
            <a:r>
              <a:rPr lang="en-US" sz="2200" dirty="0"/>
              <a:t>Largest population an environment can support</a:t>
            </a:r>
          </a:p>
          <a:p>
            <a:r>
              <a:rPr lang="en-US" sz="2200" b="1" dirty="0"/>
              <a:t>Inflection</a:t>
            </a:r>
            <a:r>
              <a:rPr lang="en-US" sz="2200" dirty="0"/>
              <a:t> </a:t>
            </a:r>
            <a:r>
              <a:rPr lang="en-US" sz="2200" b="1" dirty="0"/>
              <a:t>point</a:t>
            </a:r>
          </a:p>
          <a:p>
            <a:pPr lvl="1"/>
            <a:r>
              <a:rPr lang="en-US" sz="2200" dirty="0"/>
              <a:t>Known as the </a:t>
            </a:r>
            <a:r>
              <a:rPr lang="en-US" sz="2200" b="1" dirty="0"/>
              <a:t>point of</a:t>
            </a:r>
            <a:r>
              <a:rPr lang="en-US" sz="2200" dirty="0"/>
              <a:t> </a:t>
            </a:r>
            <a:r>
              <a:rPr lang="en-US" sz="2200" b="1" dirty="0"/>
              <a:t>diminishing</a:t>
            </a:r>
            <a:r>
              <a:rPr lang="en-US" sz="2200" dirty="0"/>
              <a:t> </a:t>
            </a:r>
            <a:r>
              <a:rPr lang="en-US" sz="2200" b="1" dirty="0"/>
              <a:t>returns</a:t>
            </a:r>
            <a:r>
              <a:rPr lang="en-US" sz="2200" dirty="0"/>
              <a:t>, where P is growing the fastest and occurs when </a:t>
            </a:r>
            <a:r>
              <a:rPr lang="en-US" sz="2200" b="1" dirty="0"/>
              <a:t>P = L/2</a:t>
            </a:r>
          </a:p>
          <a:p>
            <a:pPr lvl="1"/>
            <a:endParaRPr lang="en-US" sz="2200" dirty="0"/>
          </a:p>
        </p:txBody>
      </p:sp>
      <p:pic>
        <p:nvPicPr>
          <p:cNvPr id="6" name="Picture 2" descr="http://1.bp.blogspot.com/-XQxBUPic9zk/VZCPYvMY54I/AAAAAAAAAOM/ZYnOb0LfBSM/s1600/Inflection%2BPoint%2B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290789"/>
            <a:ext cx="3733800" cy="223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Left Arrow 1"/>
          <p:cNvSpPr/>
          <p:nvPr/>
        </p:nvSpPr>
        <p:spPr>
          <a:xfrm>
            <a:off x="6696722" y="4114800"/>
            <a:ext cx="22098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Carrying capacity</a:t>
            </a:r>
          </a:p>
        </p:txBody>
      </p:sp>
      <p:sp>
        <p:nvSpPr>
          <p:cNvPr id="3" name="Right Arrow 2"/>
          <p:cNvSpPr/>
          <p:nvPr/>
        </p:nvSpPr>
        <p:spPr>
          <a:xfrm>
            <a:off x="1981200" y="4953000"/>
            <a:ext cx="31242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Point of diminishing returns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762000" y="1295400"/>
            <a:ext cx="5715000" cy="8382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774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04800" y="76200"/>
            <a:ext cx="8534400" cy="1654175"/>
          </a:xfrm>
          <a:prstGeom prst="rect">
            <a:avLst/>
          </a:prstGeom>
          <a:ln w="38100">
            <a:solidFill>
              <a:schemeClr val="accent2"/>
            </a:solidFill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990600" y="1803400"/>
            <a:ext cx="7162800" cy="3759200"/>
          </a:xfrm>
          <a:prstGeom prst="rect">
            <a:avLst/>
          </a:prstGeom>
          <a:noFill/>
          <a:ln/>
        </p:spPr>
      </p:pic>
      <p:sp>
        <p:nvSpPr>
          <p:cNvPr id="7" name="TextBox 6"/>
          <p:cNvSpPr txBox="1"/>
          <p:nvPr/>
        </p:nvSpPr>
        <p:spPr>
          <a:xfrm>
            <a:off x="1089316" y="5638800"/>
            <a:ext cx="6965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Graph of    		            for various values of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L</a:t>
            </a:r>
          </a:p>
          <a:p>
            <a:endParaRPr lang="en-US" sz="2000" i="1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5562600"/>
            <a:ext cx="1828800" cy="540855"/>
          </a:xfrm>
          <a:prstGeom prst="rect">
            <a:avLst/>
          </a:prstGeom>
          <a:noFill/>
        </p:spPr>
      </p:pic>
      <p:cxnSp>
        <p:nvCxnSpPr>
          <p:cNvPr id="3" name="Straight Arrow Connector 2"/>
          <p:cNvCxnSpPr/>
          <p:nvPr/>
        </p:nvCxnSpPr>
        <p:spPr>
          <a:xfrm>
            <a:off x="1600200" y="4419600"/>
            <a:ext cx="1447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6200" y="4152663"/>
            <a:ext cx="1676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Approximately exponential</a:t>
            </a:r>
          </a:p>
        </p:txBody>
      </p:sp>
    </p:spTree>
    <p:extLst>
      <p:ext uri="{BB962C8B-B14F-4D97-AF65-F5344CB8AC3E}">
        <p14:creationId xmlns:p14="http://schemas.microsoft.com/office/powerpoint/2010/main" val="1335487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04800" y="76200"/>
            <a:ext cx="8534400" cy="1654175"/>
          </a:xfrm>
          <a:prstGeom prst="rect">
            <a:avLst/>
          </a:prstGeom>
          <a:ln w="38100">
            <a:solidFill>
              <a:schemeClr val="accent2"/>
            </a:solidFill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990600" y="1803400"/>
            <a:ext cx="7162800" cy="3759200"/>
          </a:xfrm>
          <a:prstGeom prst="rect">
            <a:avLst/>
          </a:prstGeom>
          <a:noFill/>
          <a:ln/>
        </p:spPr>
      </p:pic>
      <p:sp>
        <p:nvSpPr>
          <p:cNvPr id="7" name="TextBox 6"/>
          <p:cNvSpPr txBox="1"/>
          <p:nvPr/>
        </p:nvSpPr>
        <p:spPr>
          <a:xfrm>
            <a:off x="1089316" y="5638800"/>
            <a:ext cx="6965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Graph of    		            for various values of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L</a:t>
            </a:r>
          </a:p>
          <a:p>
            <a:endParaRPr lang="en-US" sz="2000" i="1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5562600"/>
            <a:ext cx="1828800" cy="540855"/>
          </a:xfrm>
          <a:prstGeom prst="rect">
            <a:avLst/>
          </a:prstGeom>
          <a:noFill/>
        </p:spPr>
      </p:pic>
      <p:cxnSp>
        <p:nvCxnSpPr>
          <p:cNvPr id="3" name="Straight Arrow Connector 2"/>
          <p:cNvCxnSpPr/>
          <p:nvPr/>
        </p:nvCxnSpPr>
        <p:spPr>
          <a:xfrm>
            <a:off x="2337631" y="3406001"/>
            <a:ext cx="1243769" cy="7087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752600" y="3036669"/>
            <a:ext cx="1676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Concave up</a:t>
            </a:r>
          </a:p>
        </p:txBody>
      </p:sp>
    </p:spTree>
    <p:extLst>
      <p:ext uri="{BB962C8B-B14F-4D97-AF65-F5344CB8AC3E}">
        <p14:creationId xmlns:p14="http://schemas.microsoft.com/office/powerpoint/2010/main" val="1201860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04800" y="76200"/>
            <a:ext cx="8534400" cy="1654175"/>
          </a:xfrm>
          <a:prstGeom prst="rect">
            <a:avLst/>
          </a:prstGeom>
          <a:ln w="38100">
            <a:solidFill>
              <a:schemeClr val="accent2"/>
            </a:solidFill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990600" y="1803400"/>
            <a:ext cx="7162800" cy="3759200"/>
          </a:xfrm>
          <a:prstGeom prst="rect">
            <a:avLst/>
          </a:prstGeom>
          <a:noFill/>
          <a:ln/>
        </p:spPr>
      </p:pic>
      <p:sp>
        <p:nvSpPr>
          <p:cNvPr id="7" name="TextBox 6"/>
          <p:cNvSpPr txBox="1"/>
          <p:nvPr/>
        </p:nvSpPr>
        <p:spPr>
          <a:xfrm>
            <a:off x="1089316" y="5638800"/>
            <a:ext cx="6965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Graph of    		            for various values of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L</a:t>
            </a:r>
          </a:p>
          <a:p>
            <a:endParaRPr lang="en-US" sz="2000" i="1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5562600"/>
            <a:ext cx="1828800" cy="540855"/>
          </a:xfrm>
          <a:prstGeom prst="rect">
            <a:avLst/>
          </a:prstGeom>
          <a:noFill/>
        </p:spPr>
      </p:pic>
      <p:cxnSp>
        <p:nvCxnSpPr>
          <p:cNvPr id="3" name="Straight Arrow Connector 2"/>
          <p:cNvCxnSpPr/>
          <p:nvPr/>
        </p:nvCxnSpPr>
        <p:spPr>
          <a:xfrm>
            <a:off x="2667000" y="3048000"/>
            <a:ext cx="1243769" cy="7087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981200" y="2699266"/>
            <a:ext cx="2286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Concavity changes L/2</a:t>
            </a:r>
          </a:p>
        </p:txBody>
      </p:sp>
    </p:spTree>
    <p:extLst>
      <p:ext uri="{BB962C8B-B14F-4D97-AF65-F5344CB8AC3E}">
        <p14:creationId xmlns:p14="http://schemas.microsoft.com/office/powerpoint/2010/main" val="3763885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850</Words>
  <Application>Microsoft Office PowerPoint</Application>
  <PresentationFormat>On-screen Show (4:3)</PresentationFormat>
  <Paragraphs>90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Example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1</vt:lpstr>
      <vt:lpstr>Example 1</vt:lpstr>
      <vt:lpstr>Example 1</vt:lpstr>
      <vt:lpstr>PowerPoint Presentation</vt:lpstr>
      <vt:lpstr>PowerPoint Presentation</vt:lpstr>
      <vt:lpstr>Example 2</vt:lpstr>
      <vt:lpstr>Example 2</vt:lpstr>
      <vt:lpstr>Example 2</vt:lpstr>
      <vt:lpstr>Example 2</vt:lpstr>
      <vt:lpstr>Example 3</vt:lpstr>
      <vt:lpstr>PowerPoint Presentation</vt:lpstr>
      <vt:lpstr>PowerPoint Presentation</vt:lpstr>
      <vt:lpstr>Example 3</vt:lpstr>
      <vt:lpstr>Example 3</vt:lpstr>
      <vt:lpstr>Example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 Roberts</dc:creator>
  <cp:lastModifiedBy>Cindy Roberts</cp:lastModifiedBy>
  <cp:revision>7</cp:revision>
  <dcterms:created xsi:type="dcterms:W3CDTF">2019-10-06T16:30:21Z</dcterms:created>
  <dcterms:modified xsi:type="dcterms:W3CDTF">2020-08-03T20:02:36Z</dcterms:modified>
</cp:coreProperties>
</file>