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vml" ContentType="application/vnd.openxmlformats-officedocument.vmlDrawing"/>
  <Default Extension="wdp" ContentType="image/vnd.ms-photo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8" r:id="rId9"/>
    <p:sldId id="295" r:id="rId10"/>
    <p:sldId id="265" r:id="rId11"/>
    <p:sldId id="275" r:id="rId12"/>
    <p:sldId id="274" r:id="rId13"/>
    <p:sldId id="296" r:id="rId14"/>
    <p:sldId id="276" r:id="rId15"/>
    <p:sldId id="297" r:id="rId16"/>
    <p:sldId id="277" r:id="rId17"/>
    <p:sldId id="278" r:id="rId18"/>
    <p:sldId id="29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99" r:id="rId28"/>
    <p:sldId id="300" r:id="rId29"/>
    <p:sldId id="301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722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aseline="0" dirty="0"/>
              <a:t>Height of Ball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Height (feet)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15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0">
                  <c:v>7</c:v>
                </c:pt>
                <c:pt idx="1">
                  <c:v>8.84</c:v>
                </c:pt>
                <c:pt idx="2">
                  <c:v>10.36</c:v>
                </c:pt>
                <c:pt idx="3">
                  <c:v>11.56</c:v>
                </c:pt>
                <c:pt idx="4">
                  <c:v>12.44</c:v>
                </c:pt>
                <c:pt idx="5">
                  <c:v>13</c:v>
                </c:pt>
                <c:pt idx="6">
                  <c:v>13.24</c:v>
                </c:pt>
                <c:pt idx="7">
                  <c:v>13.16</c:v>
                </c:pt>
                <c:pt idx="8">
                  <c:v>12.76</c:v>
                </c:pt>
                <c:pt idx="9">
                  <c:v>12.04</c:v>
                </c:pt>
                <c:pt idx="10">
                  <c:v>11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8B9-4F1C-BF25-5EC191D41E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7324080"/>
        <c:axId val="441106944"/>
      </c:scatterChart>
      <c:valAx>
        <c:axId val="337324080"/>
        <c:scaling>
          <c:orientation val="minMax"/>
          <c:max val="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Time</a:t>
                </a:r>
                <a:r>
                  <a:rPr lang="en-US" baseline="0" dirty="0"/>
                  <a:t>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in"/>
        <c:minorTickMark val="none"/>
        <c:tickLblPos val="nextTo"/>
        <c:crossAx val="441106944"/>
        <c:crosses val="autoZero"/>
        <c:crossBetween val="midCat"/>
      </c:valAx>
      <c:valAx>
        <c:axId val="4411069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 Height</a:t>
                </a:r>
                <a:r>
                  <a:rPr lang="en-US" baseline="0" dirty="0"/>
                  <a:t> (feet)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732408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baseline="0" dirty="0"/>
              <a:t>Height of Ball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Height (feet)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15"/>
          </c:marker>
          <c:dPt>
            <c:idx val="1"/>
            <c:marker>
              <c:spPr>
                <a:solidFill>
                  <a:srgbClr val="660066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3520-41F2-BEC7-5CEF7CB64FB7}"/>
              </c:ext>
            </c:extLst>
          </c:dPt>
          <c:trendline>
            <c:spPr>
              <a:ln w="38100"/>
            </c:spPr>
            <c:trendlineType val="poly"/>
            <c:order val="2"/>
            <c:dispRSqr val="0"/>
            <c:dispEq val="1"/>
            <c:trendlineLbl>
              <c:layout>
                <c:manualLayout>
                  <c:x val="-1.0057026977906201E-2"/>
                  <c:y val="8.6114638798195198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2400" baseline="0" dirty="0"/>
                      <a:t>y = -16x</a:t>
                    </a:r>
                    <a:r>
                      <a:rPr lang="en-US" sz="2400" baseline="30000" dirty="0"/>
                      <a:t>2</a:t>
                    </a:r>
                    <a:r>
                      <a:rPr lang="en-US" sz="2400" baseline="0" dirty="0"/>
                      <a:t> + 20x + 7</a:t>
                    </a:r>
                    <a:endParaRPr lang="en-US" sz="2400" dirty="0"/>
                  </a:p>
                </c:rich>
              </c:tx>
              <c:numFmt formatCode="General" sourceLinked="0"/>
            </c:trendlineLbl>
          </c:trendline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0">
                  <c:v>7</c:v>
                </c:pt>
                <c:pt idx="1">
                  <c:v>8.84</c:v>
                </c:pt>
                <c:pt idx="2">
                  <c:v>10.36</c:v>
                </c:pt>
                <c:pt idx="3">
                  <c:v>11.56</c:v>
                </c:pt>
                <c:pt idx="4">
                  <c:v>12.44</c:v>
                </c:pt>
                <c:pt idx="5">
                  <c:v>13</c:v>
                </c:pt>
                <c:pt idx="6">
                  <c:v>13.24</c:v>
                </c:pt>
                <c:pt idx="7">
                  <c:v>13.16</c:v>
                </c:pt>
                <c:pt idx="8">
                  <c:v>12.76</c:v>
                </c:pt>
                <c:pt idx="9">
                  <c:v>12.04</c:v>
                </c:pt>
                <c:pt idx="10">
                  <c:v>11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520-41F2-BEC7-5CEF7CB64F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1107336"/>
        <c:axId val="441103024"/>
      </c:scatterChart>
      <c:valAx>
        <c:axId val="441107336"/>
        <c:scaling>
          <c:orientation val="minMax"/>
          <c:max val="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Time</a:t>
                </a:r>
                <a:r>
                  <a:rPr lang="en-US" baseline="0" dirty="0"/>
                  <a:t>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in"/>
        <c:minorTickMark val="none"/>
        <c:tickLblPos val="nextTo"/>
        <c:crossAx val="441103024"/>
        <c:crosses val="autoZero"/>
        <c:crossBetween val="midCat"/>
        <c:majorUnit val="0.1"/>
        <c:minorUnit val="0.02"/>
      </c:valAx>
      <c:valAx>
        <c:axId val="44110302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 Height</a:t>
                </a:r>
                <a:r>
                  <a:rPr lang="en-US" baseline="0" dirty="0"/>
                  <a:t> (feet)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44110733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2DBAB-4387-4A0A-BE17-A558B5AB9F91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D3C3E9-8216-4D4B-B7D0-570F2CF93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72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 the basketball</a:t>
            </a:r>
            <a:r>
              <a:rPr lang="en-US" baseline="0" dirty="0"/>
              <a:t> data continuous? (take a poll)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A458B-E704-C645-AD0D-8732FC77EB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626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continuous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A458B-E704-C645-AD0D-8732FC77EB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52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Fit continuous function to</a:t>
            </a:r>
            <a:r>
              <a:rPr lang="en-US" baseline="0" dirty="0"/>
              <a:t> the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A458B-E704-C645-AD0D-8732FC77EB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440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Can’t use graph</a:t>
            </a:r>
            <a:r>
              <a:rPr lang="en-US" baseline="0" dirty="0"/>
              <a:t> or table when don’t have specific value for x (</a:t>
            </a:r>
            <a:r>
              <a:rPr lang="en-US" baseline="0" dirty="0" err="1"/>
              <a:t>ie</a:t>
            </a:r>
            <a:r>
              <a:rPr lang="en-US" baseline="0" dirty="0"/>
              <a:t>, to find derivative function)</a:t>
            </a:r>
          </a:p>
          <a:p>
            <a:r>
              <a:rPr lang="en-US" baseline="0" dirty="0"/>
              <a:t>Must use algebra!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A458B-E704-C645-AD0D-8732FC77EB7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58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Can’t use graph</a:t>
            </a:r>
            <a:r>
              <a:rPr lang="en-US" baseline="0" dirty="0"/>
              <a:t> or table when don’t have specific value for x (</a:t>
            </a:r>
            <a:r>
              <a:rPr lang="en-US" baseline="0" dirty="0" err="1"/>
              <a:t>ie</a:t>
            </a:r>
            <a:r>
              <a:rPr lang="en-US" baseline="0" dirty="0"/>
              <a:t>, to find derivative function)</a:t>
            </a:r>
          </a:p>
          <a:p>
            <a:r>
              <a:rPr lang="en-US" baseline="0" dirty="0"/>
              <a:t>Must use algebra!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A458B-E704-C645-AD0D-8732FC77EB7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93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4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8/3/2020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42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8/3/2020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70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8/3/2020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331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6F822A4-8DA6-4447-9B1F-C5DB58435268}" type="datetimeFigureOut">
              <a:rPr lang="en-US" smtClean="0"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27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6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8/3/2020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7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77919A6-33EB-49BD-A62F-1FA56B9F9712}" type="datetimeFigureOut">
              <a:rPr lang="en-US" smtClean="0"/>
              <a:t>8/3/2020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284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8/3/2020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077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8/3/2020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17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8/3/2020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4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3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3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6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4.png"/><Relationship Id="rId7" Type="http://schemas.openxmlformats.org/officeDocument/2006/relationships/image" Target="../media/image1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5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Limits &amp; Derivatives</a:t>
            </a:r>
          </a:p>
        </p:txBody>
      </p:sp>
    </p:spTree>
    <p:extLst>
      <p:ext uri="{BB962C8B-B14F-4D97-AF65-F5344CB8AC3E}">
        <p14:creationId xmlns:p14="http://schemas.microsoft.com/office/powerpoint/2010/main" val="3767836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85900" y="1913777"/>
          <a:ext cx="6172200" cy="3627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6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386"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/>
                        <a:t>h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/>
                        <a:t>-16h + 16.8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3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0.01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16.64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3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0.001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16.784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3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0.0001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16.7984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3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16.8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3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-0.0001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16.8016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3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-0.001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16.816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33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-0.01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16.96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74008" y="1121569"/>
          <a:ext cx="5966222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3" imgW="1676160" imgH="228600" progId="Equation.3">
                  <p:embed/>
                </p:oleObj>
              </mc:Choice>
              <mc:Fallback>
                <p:oleObj name="Equation" r:id="rId3" imgW="16761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74008" y="1121569"/>
                        <a:ext cx="5966222" cy="814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4014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Derivative vs. derivative function</a:t>
            </a:r>
          </a:p>
        </p:txBody>
      </p:sp>
    </p:spTree>
    <p:extLst>
      <p:ext uri="{BB962C8B-B14F-4D97-AF65-F5344CB8AC3E}">
        <p14:creationId xmlns:p14="http://schemas.microsoft.com/office/powerpoint/2010/main" val="442740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53" y="963333"/>
            <a:ext cx="8865909" cy="541499"/>
          </a:xfrm>
        </p:spPr>
        <p:txBody>
          <a:bodyPr anchor="t">
            <a:normAutofit/>
          </a:bodyPr>
          <a:lstStyle/>
          <a:p>
            <a:pPr algn="l"/>
            <a:r>
              <a:rPr lang="en-US" sz="2100" dirty="0"/>
              <a:t>Find exact value of derivative using the limit definition (</a:t>
            </a:r>
            <a:r>
              <a:rPr lang="en-US" sz="2100" b="1" dirty="0"/>
              <a:t>derivative</a:t>
            </a:r>
            <a:r>
              <a:rPr lang="en-US" sz="2100" dirty="0"/>
              <a:t> </a:t>
            </a:r>
            <a:r>
              <a:rPr lang="en-US" sz="2100" b="1" dirty="0"/>
              <a:t>function</a:t>
            </a:r>
            <a:r>
              <a:rPr lang="en-US" sz="2100" dirty="0"/>
              <a:t>)</a:t>
            </a: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7785228"/>
              </p:ext>
            </p:extLst>
          </p:nvPr>
        </p:nvGraphicFramePr>
        <p:xfrm>
          <a:off x="3176588" y="1641475"/>
          <a:ext cx="2351087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4" imgW="1473120" imgH="228600" progId="Equation.3">
                  <p:embed/>
                </p:oleObj>
              </mc:Choice>
              <mc:Fallback>
                <p:oleObj name="Equation" r:id="rId4" imgW="14731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76588" y="1641475"/>
                        <a:ext cx="2351087" cy="3651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398337"/>
              </p:ext>
            </p:extLst>
          </p:nvPr>
        </p:nvGraphicFramePr>
        <p:xfrm>
          <a:off x="518659" y="2241247"/>
          <a:ext cx="5555456" cy="2844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Equation" r:id="rId6" imgW="4165560" imgH="2133360" progId="Equation.3">
                  <p:embed/>
                </p:oleObj>
              </mc:Choice>
              <mc:Fallback>
                <p:oleObj name="Equation" r:id="rId6" imgW="4165560" imgH="2133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8659" y="2241247"/>
                        <a:ext cx="5555456" cy="28444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Left Arrow 2"/>
          <p:cNvSpPr/>
          <p:nvPr/>
        </p:nvSpPr>
        <p:spPr>
          <a:xfrm>
            <a:off x="6212683" y="2603566"/>
            <a:ext cx="2525966" cy="15695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Notice this is for “any” x</a:t>
            </a:r>
          </a:p>
        </p:txBody>
      </p:sp>
    </p:spTree>
    <p:extLst>
      <p:ext uri="{BB962C8B-B14F-4D97-AF65-F5344CB8AC3E}">
        <p14:creationId xmlns:p14="http://schemas.microsoft.com/office/powerpoint/2010/main" val="74245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53" y="963333"/>
            <a:ext cx="8865909" cy="541499"/>
          </a:xfrm>
        </p:spPr>
        <p:txBody>
          <a:bodyPr anchor="t">
            <a:normAutofit/>
          </a:bodyPr>
          <a:lstStyle/>
          <a:p>
            <a:pPr algn="l"/>
            <a:r>
              <a:rPr lang="en-US" sz="2100" dirty="0"/>
              <a:t>Find exact value of derivative using the limit definition (</a:t>
            </a:r>
            <a:r>
              <a:rPr lang="en-US" sz="2100" b="1" dirty="0"/>
              <a:t>derivative</a:t>
            </a:r>
            <a:r>
              <a:rPr lang="en-US" sz="2100" dirty="0"/>
              <a:t> </a:t>
            </a:r>
            <a:r>
              <a:rPr lang="en-US" sz="2100" b="1" dirty="0"/>
              <a:t>function</a:t>
            </a:r>
            <a:r>
              <a:rPr lang="en-US" sz="2100" dirty="0"/>
              <a:t>)</a:t>
            </a: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3176588" y="1641475"/>
          <a:ext cx="2351087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4" imgW="1473120" imgH="228600" progId="Equation.3">
                  <p:embed/>
                </p:oleObj>
              </mc:Choice>
              <mc:Fallback>
                <p:oleObj name="Equation" r:id="rId4" imgW="14731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76588" y="1641475"/>
                        <a:ext cx="2351087" cy="3651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621764"/>
              </p:ext>
            </p:extLst>
          </p:nvPr>
        </p:nvGraphicFramePr>
        <p:xfrm>
          <a:off x="405351" y="2143243"/>
          <a:ext cx="5691188" cy="3454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Equation" r:id="rId6" imgW="4267080" imgH="2590560" progId="Equation.3">
                  <p:embed/>
                </p:oleObj>
              </mc:Choice>
              <mc:Fallback>
                <p:oleObj name="Equation" r:id="rId6" imgW="4267080" imgH="2590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5351" y="2143243"/>
                        <a:ext cx="5691188" cy="34540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Left Arrow 2"/>
          <p:cNvSpPr/>
          <p:nvPr/>
        </p:nvSpPr>
        <p:spPr>
          <a:xfrm>
            <a:off x="6212683" y="2603566"/>
            <a:ext cx="2525966" cy="15695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Notice this is for “any” x</a:t>
            </a:r>
          </a:p>
        </p:txBody>
      </p:sp>
      <p:sp>
        <p:nvSpPr>
          <p:cNvPr id="6" name="Left Arrow 5"/>
          <p:cNvSpPr/>
          <p:nvPr/>
        </p:nvSpPr>
        <p:spPr>
          <a:xfrm>
            <a:off x="4499151" y="4851858"/>
            <a:ext cx="3716309" cy="11488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We don’t’ get a “value” but a function</a:t>
            </a:r>
          </a:p>
        </p:txBody>
      </p:sp>
    </p:spTree>
    <p:extLst>
      <p:ext uri="{BB962C8B-B14F-4D97-AF65-F5344CB8AC3E}">
        <p14:creationId xmlns:p14="http://schemas.microsoft.com/office/powerpoint/2010/main" val="172991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386" y="1220371"/>
            <a:ext cx="7543800" cy="1207008"/>
          </a:xfrm>
        </p:spPr>
        <p:txBody>
          <a:bodyPr/>
          <a:lstStyle/>
          <a:p>
            <a:r>
              <a:rPr lang="en-US" dirty="0"/>
              <a:t>Using the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now if I want to use ANY value of x to find the slope at that particular tangent line, I simply plug into the function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771482" y="3045446"/>
                <a:ext cx="2969467" cy="4154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700" i="1">
                          <a:latin typeface="Cambria Math" panose="02040503050406030204" pitchFamily="18" charset="0"/>
                        </a:rPr>
                        <m:t>=−32</m:t>
                      </m:r>
                      <m:r>
                        <a:rPr lang="en-US" sz="27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700" i="1">
                          <a:latin typeface="Cambria Math" panose="02040503050406030204" pitchFamily="18" charset="0"/>
                        </a:rPr>
                        <m:t>+20</m:t>
                      </m:r>
                    </m:oMath>
                  </m:oMathPara>
                </a14:m>
                <a:endParaRPr lang="en-US" sz="27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482" y="3045446"/>
                <a:ext cx="2969467" cy="4154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4098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386" y="1220371"/>
            <a:ext cx="7543800" cy="1207008"/>
          </a:xfrm>
        </p:spPr>
        <p:txBody>
          <a:bodyPr/>
          <a:lstStyle/>
          <a:p>
            <a:r>
              <a:rPr lang="en-US" dirty="0"/>
              <a:t>Using the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now if I want to use ANY value of x to find the slope at that particular tangent line, I simply plug into the function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771482" y="3045446"/>
                <a:ext cx="2969467" cy="4154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700" i="1">
                          <a:latin typeface="Cambria Math" panose="02040503050406030204" pitchFamily="18" charset="0"/>
                        </a:rPr>
                        <m:t>=−32</m:t>
                      </m:r>
                      <m:r>
                        <a:rPr lang="en-US" sz="27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700" i="1">
                          <a:latin typeface="Cambria Math" panose="02040503050406030204" pitchFamily="18" charset="0"/>
                        </a:rPr>
                        <m:t>+20</m:t>
                      </m:r>
                    </m:oMath>
                  </m:oMathPara>
                </a14:m>
                <a:endParaRPr lang="en-US" sz="27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482" y="3045446"/>
                <a:ext cx="2969467" cy="4154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own Arrow 4"/>
          <p:cNvSpPr/>
          <p:nvPr/>
        </p:nvSpPr>
        <p:spPr>
          <a:xfrm>
            <a:off x="2512541" y="3833765"/>
            <a:ext cx="4098006" cy="7900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Find the rate at x = 0.1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70579" y="4882786"/>
                <a:ext cx="6018507" cy="790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0.1</m:t>
                          </m:r>
                        </m:e>
                      </m:d>
                      <m:r>
                        <a:rPr lang="en-US" sz="2700" i="1">
                          <a:latin typeface="Cambria Math" panose="02040503050406030204" pitchFamily="18" charset="0"/>
                        </a:rPr>
                        <m:t>=−32</m:t>
                      </m:r>
                      <m:d>
                        <m:d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0.1</m:t>
                          </m:r>
                        </m:e>
                      </m:d>
                      <m:r>
                        <a:rPr lang="en-US" sz="2700" i="1">
                          <a:latin typeface="Cambria Math" panose="02040503050406030204" pitchFamily="18" charset="0"/>
                        </a:rPr>
                        <m:t>+20=16.8</m:t>
                      </m:r>
                      <m:f>
                        <m:f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𝑓𝑒𝑒𝑡</m:t>
                          </m:r>
                        </m:num>
                        <m:den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𝑠𝑒𝑐𝑜𝑛𝑑</m:t>
                          </m:r>
                        </m:den>
                      </m:f>
                    </m:oMath>
                  </m:oMathPara>
                </a14:m>
                <a:endParaRPr lang="en-US" sz="27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579" y="4882786"/>
                <a:ext cx="6018507" cy="7900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938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2619" y="1924347"/>
            <a:ext cx="7702524" cy="2276856"/>
          </a:xfrm>
        </p:spPr>
        <p:txBody>
          <a:bodyPr/>
          <a:lstStyle/>
          <a:p>
            <a:r>
              <a:rPr lang="en-US" dirty="0"/>
              <a:t>Differentiation rules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“shortcuts”</a:t>
            </a:r>
          </a:p>
        </p:txBody>
      </p:sp>
    </p:spTree>
    <p:extLst>
      <p:ext uri="{BB962C8B-B14F-4D97-AF65-F5344CB8AC3E}">
        <p14:creationId xmlns:p14="http://schemas.microsoft.com/office/powerpoint/2010/main" val="4195490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66" y="931667"/>
            <a:ext cx="7543800" cy="1207008"/>
          </a:xfrm>
        </p:spPr>
        <p:txBody>
          <a:bodyPr/>
          <a:lstStyle/>
          <a:p>
            <a:r>
              <a:rPr lang="en-US" dirty="0"/>
              <a:t>Constant function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774" y="1112020"/>
            <a:ext cx="4347212" cy="263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796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66" y="931667"/>
            <a:ext cx="7543800" cy="1207008"/>
          </a:xfrm>
        </p:spPr>
        <p:txBody>
          <a:bodyPr/>
          <a:lstStyle/>
          <a:p>
            <a:r>
              <a:rPr lang="en-US" dirty="0"/>
              <a:t>Constant function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774" y="1112020"/>
            <a:ext cx="4347212" cy="2631425"/>
          </a:xfrm>
          <a:prstGeom prst="rect">
            <a:avLst/>
          </a:prstGeom>
        </p:spPr>
      </p:pic>
      <p:pic>
        <p:nvPicPr>
          <p:cNvPr id="5" name="Picture 3" descr="b03_135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11" y="4079339"/>
            <a:ext cx="6636544" cy="161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eft Arrow 5"/>
          <p:cNvSpPr/>
          <p:nvPr/>
        </p:nvSpPr>
        <p:spPr>
          <a:xfrm>
            <a:off x="4786460" y="4448862"/>
            <a:ext cx="3471421" cy="1241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Remember this is just saying the slope of a constant function = 0</a:t>
            </a:r>
          </a:p>
        </p:txBody>
      </p:sp>
    </p:spTree>
    <p:extLst>
      <p:ext uri="{BB962C8B-B14F-4D97-AF65-F5344CB8AC3E}">
        <p14:creationId xmlns:p14="http://schemas.microsoft.com/office/powerpoint/2010/main" val="37215886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24132"/>
            <a:ext cx="7772400" cy="823219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p:pic>
        <p:nvPicPr>
          <p:cNvPr id="4" name="Picture 3" descr="Screen Clipping">
            <a:extLst>
              <a:ext uri="{FF2B5EF4-FFF2-40B4-BE49-F238E27FC236}">
                <a16:creationId xmlns:a16="http://schemas.microsoft.com/office/drawing/2014/main" id="{EC331D87-E04B-41D4-AE72-289F5C9FE1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4506" y="124132"/>
            <a:ext cx="1587690" cy="5662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682847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it mean to be continuous? </a:t>
            </a:r>
          </a:p>
          <a:p>
            <a:pPr lvl="1"/>
            <a:r>
              <a:rPr lang="en-US" dirty="0"/>
              <a:t>Graph has no breaks, no holes, no jumps on a particular interval  </a:t>
            </a:r>
          </a:p>
          <a:p>
            <a:pPr lvl="2"/>
            <a:r>
              <a:rPr lang="en-US" dirty="0"/>
              <a:t>Small errors in </a:t>
            </a:r>
            <a:r>
              <a:rPr lang="en-US" i="1" dirty="0"/>
              <a:t>x</a:t>
            </a:r>
            <a:r>
              <a:rPr lang="en-US" dirty="0"/>
              <a:t> lead to small errors in </a:t>
            </a:r>
            <a:r>
              <a:rPr lang="en-US" i="1" dirty="0"/>
              <a:t>f</a:t>
            </a:r>
            <a:r>
              <a:rPr lang="en-US" dirty="0"/>
              <a:t>(x)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3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5692"/>
            <a:ext cx="7772400" cy="1609344"/>
          </a:xfrm>
        </p:spPr>
        <p:txBody>
          <a:bodyPr/>
          <a:lstStyle/>
          <a:p>
            <a:r>
              <a:rPr lang="en-US" dirty="0"/>
              <a:t>Power functions</a:t>
            </a:r>
          </a:p>
        </p:txBody>
      </p:sp>
      <p:pic>
        <p:nvPicPr>
          <p:cNvPr id="4" name="Picture 4" descr="b03_135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676" y="2501737"/>
            <a:ext cx="6636544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4252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9" y="80978"/>
            <a:ext cx="7772400" cy="709854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p:pic>
        <p:nvPicPr>
          <p:cNvPr id="5" name="Picture 4" descr="Screen Clipping">
            <a:extLst>
              <a:ext uri="{FF2B5EF4-FFF2-40B4-BE49-F238E27FC236}">
                <a16:creationId xmlns:a16="http://schemas.microsoft.com/office/drawing/2014/main" id="{BD82BF49-212F-4783-8596-A7CCE09584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2177" y="225409"/>
            <a:ext cx="1167923" cy="5654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9254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Constant multiples</a:t>
            </a:r>
          </a:p>
        </p:txBody>
      </p:sp>
      <p:pic>
        <p:nvPicPr>
          <p:cNvPr id="4" name="Picture 3" descr="b03_136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993" y="2752406"/>
            <a:ext cx="6622256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02482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13" y="53993"/>
            <a:ext cx="7772400" cy="712126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p:pic>
        <p:nvPicPr>
          <p:cNvPr id="4" name="Picture 3" descr="Screen Clipping">
            <a:extLst>
              <a:ext uri="{FF2B5EF4-FFF2-40B4-BE49-F238E27FC236}">
                <a16:creationId xmlns:a16="http://schemas.microsoft.com/office/drawing/2014/main" id="{E00AE8B2-FBF9-4C60-9266-7742799F6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3651" y="218029"/>
            <a:ext cx="1428527" cy="6462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3093589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rule</a:t>
            </a:r>
          </a:p>
        </p:txBody>
      </p:sp>
      <p:pic>
        <p:nvPicPr>
          <p:cNvPr id="4" name="Picture 3" descr="b03_1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709" y="2427732"/>
            <a:ext cx="6594872" cy="1656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9100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858136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p:pic>
        <p:nvPicPr>
          <p:cNvPr id="4" name="Picture 3" descr="Screen Clipping">
            <a:extLst>
              <a:ext uri="{FF2B5EF4-FFF2-40B4-BE49-F238E27FC236}">
                <a16:creationId xmlns:a16="http://schemas.microsoft.com/office/drawing/2014/main" id="{8D0F1941-0CA4-4D15-8CE9-8DDE530E8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1868" y="125755"/>
            <a:ext cx="2056357" cy="6066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323407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057" y="856393"/>
            <a:ext cx="5468654" cy="1207008"/>
          </a:xfrm>
        </p:spPr>
        <p:txBody>
          <a:bodyPr/>
          <a:lstStyle/>
          <a:p>
            <a:r>
              <a:rPr lang="en-US" dirty="0"/>
              <a:t>Why we love shortcuts</a:t>
            </a:r>
          </a:p>
        </p:txBody>
      </p:sp>
      <p:graphicFrame>
        <p:nvGraphicFramePr>
          <p:cNvPr id="6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82594"/>
              </p:ext>
            </p:extLst>
          </p:nvPr>
        </p:nvGraphicFramePr>
        <p:xfrm>
          <a:off x="5345113" y="1955800"/>
          <a:ext cx="234315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3" imgW="1473120" imgH="228600" progId="Equation.3">
                  <p:embed/>
                </p:oleObj>
              </mc:Choice>
              <mc:Fallback>
                <p:oleObj name="Equation" r:id="rId3" imgW="14731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45113" y="1955800"/>
                        <a:ext cx="2343150" cy="3635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877682"/>
              </p:ext>
            </p:extLst>
          </p:nvPr>
        </p:nvGraphicFramePr>
        <p:xfrm>
          <a:off x="521494" y="2212378"/>
          <a:ext cx="5691188" cy="3454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5" imgW="4267080" imgH="2590560" progId="Equation.3">
                  <p:embed/>
                </p:oleObj>
              </mc:Choice>
              <mc:Fallback>
                <p:oleObj name="Equation" r:id="rId5" imgW="4267080" imgH="2590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1494" y="2212378"/>
                        <a:ext cx="5691188" cy="34540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5064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057" y="856393"/>
            <a:ext cx="5468654" cy="1207008"/>
          </a:xfrm>
        </p:spPr>
        <p:txBody>
          <a:bodyPr/>
          <a:lstStyle/>
          <a:p>
            <a:r>
              <a:rPr lang="en-US" dirty="0"/>
              <a:t>Why we love shortcuts</a:t>
            </a:r>
          </a:p>
        </p:txBody>
      </p:sp>
      <p:graphicFrame>
        <p:nvGraphicFramePr>
          <p:cNvPr id="6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5345113" y="1955800"/>
          <a:ext cx="234315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Equation" r:id="rId3" imgW="1473120" imgH="228600" progId="Equation.3">
                  <p:embed/>
                </p:oleObj>
              </mc:Choice>
              <mc:Fallback>
                <p:oleObj name="Equation" r:id="rId3" imgW="14731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45113" y="1955800"/>
                        <a:ext cx="2343150" cy="3635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21494" y="2212378"/>
          <a:ext cx="5691188" cy="3454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5" imgW="4267080" imgH="2590560" progId="Equation.3">
                  <p:embed/>
                </p:oleObj>
              </mc:Choice>
              <mc:Fallback>
                <p:oleObj name="Equation" r:id="rId5" imgW="4267080" imgH="2590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1494" y="2212378"/>
                        <a:ext cx="5691188" cy="34540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582267" y="3096141"/>
                <a:ext cx="240383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SHORTCUT RULE:</a:t>
                </a:r>
                <a:endParaRPr lang="en-US" dirty="0"/>
              </a:p>
              <a:p>
                <a:endParaRPr lang="en-US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2267" y="3096141"/>
                <a:ext cx="2403835" cy="923330"/>
              </a:xfrm>
              <a:prstGeom prst="rect">
                <a:avLst/>
              </a:prstGeom>
              <a:blipFill>
                <a:blip r:embed="rId7"/>
                <a:stretch>
                  <a:fillRect l="-2284" t="-3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6582267" y="2320056"/>
            <a:ext cx="671150" cy="776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99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9945A-8812-42E1-9A83-636E479C3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E2851D-93FD-409E-B7F2-9B276756E49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quantity,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, in tons of material at a municipal waste site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years since 2000 is given by the function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=9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+94</m:t>
                    </m:r>
                  </m:oMath>
                </a14:m>
                <a:r>
                  <a:rPr lang="en-US" dirty="0"/>
                  <a:t>.  Find the rate at which the quantity of waste was changing per year in 2006.  Find the equation of the tangent line for 2006.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E2851D-93FD-409E-B7F2-9B276756E4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92" t="-1504" r="-1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69454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EF00D-346F-4668-8D89-DAC453836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4AC15E-F25C-4270-BBE2-A39612D7EB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9281" y="2121408"/>
                <a:ext cx="8520157" cy="4050792"/>
              </a:xfrm>
            </p:spPr>
            <p:txBody>
              <a:bodyPr/>
              <a:lstStyle/>
              <a:p>
                <a:r>
                  <a:rPr lang="en-US" dirty="0"/>
                  <a:t>For a mammal, the average time it takes for blood to circulate in the body and return to the heart is given by the function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=18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0.24</m:t>
                        </m:r>
                      </m:sup>
                    </m:sSup>
                  </m:oMath>
                </a14:m>
                <a:r>
                  <a:rPr lang="en-US" dirty="0"/>
                  <a:t> where C is the circulation time in seconds and m is the mass of the mammal in kilograms.  Find the circulation time for a mammal that weighs 20 kilograms.  Then find a formula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evaluate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</m:d>
                  </m:oMath>
                </a14:m>
                <a:r>
                  <a:rPr lang="en-US" dirty="0"/>
                  <a:t>.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4AC15E-F25C-4270-BBE2-A39612D7EB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9281" y="2121408"/>
                <a:ext cx="8520157" cy="4050792"/>
              </a:xfrm>
              <a:blipFill>
                <a:blip r:embed="rId2"/>
                <a:stretch>
                  <a:fillRect l="-286" t="-15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548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12166" y="1625044"/>
          <a:ext cx="597653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Time (seconds)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Height</a:t>
                      </a:r>
                      <a:r>
                        <a:rPr lang="en-US" sz="1800" baseline="0" dirty="0"/>
                        <a:t> (feet)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0.1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800" u="none" strike="noStrike" dirty="0">
                          <a:effectLst/>
                        </a:rPr>
                        <a:t>8.84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0.2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800" u="none" strike="noStrike" dirty="0">
                          <a:effectLst/>
                        </a:rPr>
                        <a:t>10.36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0.3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800" u="none" strike="noStrike" dirty="0">
                          <a:effectLst/>
                        </a:rPr>
                        <a:t>11.56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0.4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800" u="none" strike="noStrike" dirty="0">
                          <a:effectLst/>
                        </a:rPr>
                        <a:t>12.44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0.5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800" u="none" strike="noStrike" dirty="0">
                          <a:effectLst/>
                        </a:rPr>
                        <a:t>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0.6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800" u="none" strike="noStrike" dirty="0">
                          <a:effectLst/>
                        </a:rPr>
                        <a:t>13.24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0.7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800" u="none" strike="noStrike" dirty="0">
                          <a:effectLst/>
                        </a:rPr>
                        <a:t>13.16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0.8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800" u="none" strike="noStrike" dirty="0">
                          <a:effectLst/>
                        </a:rPr>
                        <a:t>12.76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0.9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800" u="none" strike="noStrike" dirty="0">
                          <a:effectLst/>
                        </a:rPr>
                        <a:t>12.04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800" u="none" strike="noStrike" dirty="0">
                          <a:effectLst/>
                        </a:rPr>
                        <a:t>11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059923" y="921558"/>
            <a:ext cx="7022052" cy="5770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33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Height of Ball Thrown Straight Up</a:t>
            </a:r>
          </a:p>
        </p:txBody>
      </p:sp>
    </p:spTree>
    <p:extLst>
      <p:ext uri="{BB962C8B-B14F-4D97-AF65-F5344CB8AC3E}">
        <p14:creationId xmlns:p14="http://schemas.microsoft.com/office/powerpoint/2010/main" val="774027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143000" y="857250"/>
          <a:ext cx="68580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8690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143000" y="857250"/>
          <a:ext cx="68580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Up Arrow 1"/>
          <p:cNvSpPr/>
          <p:nvPr/>
        </p:nvSpPr>
        <p:spPr>
          <a:xfrm>
            <a:off x="5606592" y="3034842"/>
            <a:ext cx="3132056" cy="98981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Model as quadratic</a:t>
            </a:r>
          </a:p>
        </p:txBody>
      </p:sp>
    </p:spTree>
    <p:extLst>
      <p:ext uri="{BB962C8B-B14F-4D97-AF65-F5344CB8AC3E}">
        <p14:creationId xmlns:p14="http://schemas.microsoft.com/office/powerpoint/2010/main" val="1642796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Idea of the Limit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Derivative</a:t>
            </a:r>
          </a:p>
        </p:txBody>
      </p:sp>
    </p:spTree>
    <p:extLst>
      <p:ext uri="{BB962C8B-B14F-4D97-AF65-F5344CB8AC3E}">
        <p14:creationId xmlns:p14="http://schemas.microsoft.com/office/powerpoint/2010/main" val="2946044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Average Rate of Change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16772" y="5233718"/>
            <a:ext cx="61722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dirty="0"/>
              <a:t>To Instantaneous Rate of Change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328300" y="2279260"/>
                <a:ext cx="2149435" cy="8742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7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7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7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7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7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7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7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7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27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7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7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8300" y="2279260"/>
                <a:ext cx="2149435" cy="8742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own Arrow 4"/>
          <p:cNvSpPr/>
          <p:nvPr/>
        </p:nvSpPr>
        <p:spPr>
          <a:xfrm>
            <a:off x="3430734" y="3282296"/>
            <a:ext cx="1944278" cy="6433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66355" y="4304034"/>
                <a:ext cx="3330335" cy="806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7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70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7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7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7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7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7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sz="27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7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7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7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7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7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sz="27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6355" y="4304034"/>
                <a:ext cx="3330335" cy="8063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Left Arrow 6"/>
              <p:cNvSpPr/>
              <p:nvPr/>
            </p:nvSpPr>
            <p:spPr>
              <a:xfrm>
                <a:off x="6235831" y="4304033"/>
                <a:ext cx="2333135" cy="1042733"/>
              </a:xfrm>
              <a:prstGeom prst="lef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350" dirty="0"/>
                  <a:t>Remember we called this the derivative </a:t>
                </a:r>
                <a14:m>
                  <m:oMath xmlns:m="http://schemas.openxmlformats.org/officeDocument/2006/math">
                    <m:r>
                      <a:rPr lang="en-US" sz="135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350" i="1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35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35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350" dirty="0"/>
              </a:p>
            </p:txBody>
          </p:sp>
        </mc:Choice>
        <mc:Fallback xmlns="">
          <p:sp>
            <p:nvSpPr>
              <p:cNvPr id="7" name="Left Arrow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831" y="4304033"/>
                <a:ext cx="2333135" cy="1042733"/>
              </a:xfrm>
              <a:prstGeom prst="leftArrow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285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 definition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Find </a:t>
                </a:r>
                <a:r>
                  <a:rPr lang="en-US" u="sng" dirty="0"/>
                  <a:t>exact</a:t>
                </a:r>
                <a:r>
                  <a:rPr lang="en-US" dirty="0"/>
                  <a:t> value of </a:t>
                </a:r>
                <a:r>
                  <a:rPr lang="en-US" b="1" dirty="0"/>
                  <a:t>DERIVATIVE</a:t>
                </a:r>
                <a:r>
                  <a:rPr lang="en-US" dirty="0"/>
                  <a:t> using the </a:t>
                </a:r>
                <a:r>
                  <a:rPr lang="en-US" b="1" dirty="0"/>
                  <a:t>limit definition</a:t>
                </a:r>
                <a:r>
                  <a:rPr lang="en-US" dirty="0"/>
                  <a:t> for the speed of the ball 0.1 seconds into flight.  </a:t>
                </a:r>
                <a:br>
                  <a:rPr lang="en-US" dirty="0"/>
                </a:br>
                <a:r>
                  <a:rPr lang="en-US" dirty="0"/>
                  <a:t>Given: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=−16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+20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92" t="-1504" r="-1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71539" y="3380311"/>
                <a:ext cx="2333134" cy="5375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1539" y="3380311"/>
                <a:ext cx="2333134" cy="5375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04673" y="3380311"/>
                <a:ext cx="2635971" cy="5375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0.1+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0.1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673" y="3380311"/>
                <a:ext cx="2635971" cy="5375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5448" y="4575795"/>
                <a:ext cx="7714661" cy="5557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−16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0.1+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+20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0.1+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+7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−16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0.1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+20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0.1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+7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48" y="4575795"/>
                <a:ext cx="7714661" cy="5557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115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8378" y="1252847"/>
                <a:ext cx="7714661" cy="5557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−16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0.1+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+20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0.1+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+7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−16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0.1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+20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0.1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+7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78" y="1252847"/>
                <a:ext cx="7714661" cy="5557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8378" y="2208490"/>
                <a:ext cx="7714661" cy="5557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−16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0.01+0.2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+2+20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+7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−16(0.01)+2+7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78" y="2208490"/>
                <a:ext cx="7714661" cy="5557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8378" y="3164133"/>
                <a:ext cx="7714661" cy="5557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−0.16−3.2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−16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+20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−0.16+9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78" y="3164133"/>
                <a:ext cx="7714661" cy="5557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2678" y="4119777"/>
                <a:ext cx="7714661" cy="5557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8.84+16.8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−16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8.84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78" y="4119777"/>
                <a:ext cx="7714661" cy="5557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90943" y="4934017"/>
                <a:ext cx="2173468" cy="5557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16.8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−16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943" y="4934017"/>
                <a:ext cx="2173468" cy="5557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699012" y="4934017"/>
                <a:ext cx="2173468" cy="5275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( 16.8−16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012" y="4934017"/>
                <a:ext cx="2173468" cy="52758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872480" y="4905788"/>
                <a:ext cx="2173468" cy="3608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16.8−16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2480" y="4905788"/>
                <a:ext cx="2173468" cy="360868"/>
              </a:xfrm>
              <a:prstGeom prst="rect">
                <a:avLst/>
              </a:prstGeom>
              <a:blipFill>
                <a:blip r:embed="rId8"/>
                <a:stretch>
                  <a:fillRect b="-16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980548" y="4751336"/>
                <a:ext cx="1589006" cy="5266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16.8</m:t>
                          </m:r>
                        </m:e>
                      </m:func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𝑓𝑒𝑒𝑡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𝑠𝑒𝑐𝑜𝑛𝑑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0548" y="4751336"/>
                <a:ext cx="1589006" cy="526619"/>
              </a:xfrm>
              <a:prstGeom prst="rect">
                <a:avLst/>
              </a:prstGeom>
              <a:blipFill>
                <a:blip r:embed="rId9"/>
                <a:stretch>
                  <a:fillRect r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>
            <a:off x="6447934" y="4934017"/>
            <a:ext cx="353506" cy="21478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20723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100</TotalTime>
  <Words>613</Words>
  <Application>Microsoft Office PowerPoint</Application>
  <PresentationFormat>On-screen Show (4:3)</PresentationFormat>
  <Paragraphs>120</Paragraphs>
  <Slides>29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Calibri</vt:lpstr>
      <vt:lpstr>Cambria Math</vt:lpstr>
      <vt:lpstr>Rockwell</vt:lpstr>
      <vt:lpstr>Rockwell Condensed</vt:lpstr>
      <vt:lpstr>Wingdings</vt:lpstr>
      <vt:lpstr>Wood Type</vt:lpstr>
      <vt:lpstr>Equation</vt:lpstr>
      <vt:lpstr>Limits &amp; Derivatives</vt:lpstr>
      <vt:lpstr>Continuity</vt:lpstr>
      <vt:lpstr>PowerPoint Presentation</vt:lpstr>
      <vt:lpstr>PowerPoint Presentation</vt:lpstr>
      <vt:lpstr>PowerPoint Presentation</vt:lpstr>
      <vt:lpstr>Idea of the Limit</vt:lpstr>
      <vt:lpstr>From Average Rate of Change</vt:lpstr>
      <vt:lpstr>Limit definition</vt:lpstr>
      <vt:lpstr>PowerPoint Presentation</vt:lpstr>
      <vt:lpstr>PowerPoint Presentation</vt:lpstr>
      <vt:lpstr>Derivative vs. derivative function</vt:lpstr>
      <vt:lpstr>Find exact value of derivative using the limit definition (derivative function)</vt:lpstr>
      <vt:lpstr>Find exact value of derivative using the limit definition (derivative function)</vt:lpstr>
      <vt:lpstr>Using the function</vt:lpstr>
      <vt:lpstr>Using the function</vt:lpstr>
      <vt:lpstr>Differentiation rules</vt:lpstr>
      <vt:lpstr>Constant function</vt:lpstr>
      <vt:lpstr>Constant function</vt:lpstr>
      <vt:lpstr>examples</vt:lpstr>
      <vt:lpstr>Power functions</vt:lpstr>
      <vt:lpstr>examples</vt:lpstr>
      <vt:lpstr>Constant multiples</vt:lpstr>
      <vt:lpstr>examples</vt:lpstr>
      <vt:lpstr>Sum rule</vt:lpstr>
      <vt:lpstr>examples</vt:lpstr>
      <vt:lpstr>Why we love shortcuts</vt:lpstr>
      <vt:lpstr>Why we love shortcuts</vt:lpstr>
      <vt:lpstr>Applications </vt:lpstr>
      <vt:lpstr>applications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cindyroberts@satx.rr.com</dc:creator>
  <cp:lastModifiedBy>Cindy Roberts</cp:lastModifiedBy>
  <cp:revision>22</cp:revision>
  <dcterms:created xsi:type="dcterms:W3CDTF">2016-02-02T16:17:11Z</dcterms:created>
  <dcterms:modified xsi:type="dcterms:W3CDTF">2020-08-03T19:38:48Z</dcterms:modified>
</cp:coreProperties>
</file>