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326" r:id="rId2"/>
    <p:sldId id="321" r:id="rId3"/>
    <p:sldId id="291" r:id="rId4"/>
    <p:sldId id="327" r:id="rId5"/>
    <p:sldId id="256" r:id="rId6"/>
    <p:sldId id="306" r:id="rId7"/>
    <p:sldId id="331" r:id="rId8"/>
    <p:sldId id="332" r:id="rId9"/>
    <p:sldId id="263" r:id="rId10"/>
    <p:sldId id="264" r:id="rId11"/>
    <p:sldId id="333" r:id="rId12"/>
    <p:sldId id="334" r:id="rId13"/>
    <p:sldId id="267" r:id="rId14"/>
    <p:sldId id="296" r:id="rId15"/>
    <p:sldId id="270" r:id="rId16"/>
    <p:sldId id="271" r:id="rId17"/>
    <p:sldId id="266" r:id="rId18"/>
    <p:sldId id="297" r:id="rId19"/>
    <p:sldId id="300" r:id="rId20"/>
    <p:sldId id="276" r:id="rId21"/>
    <p:sldId id="279" r:id="rId22"/>
    <p:sldId id="278" r:id="rId23"/>
    <p:sldId id="301" r:id="rId24"/>
    <p:sldId id="320" r:id="rId25"/>
    <p:sldId id="323" r:id="rId26"/>
    <p:sldId id="325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50" autoAdjust="0"/>
  </p:normalViewPr>
  <p:slideViewPr>
    <p:cSldViewPr snapToGrid="0" snapToObjects="1">
      <p:cViewPr varScale="1">
        <p:scale>
          <a:sx n="97" d="100"/>
          <a:sy n="97" d="100"/>
        </p:scale>
        <p:origin x="192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8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wmf"/><Relationship Id="rId1" Type="http://schemas.openxmlformats.org/officeDocument/2006/relationships/image" Target="../media/image12.e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B736E5-1F20-DD4A-AB35-EE47AD4C4BCE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CB2EE-12D5-6D42-A1E3-AEFCD20232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1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CB2EE-12D5-6D42-A1E3-AEFCD20232B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03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Will also</a:t>
            </a:r>
            <a:r>
              <a:rPr lang="en-US" baseline="0" dirty="0"/>
              <a:t> prove after chain rule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CB2EE-12D5-6D42-A1E3-AEFCD20232B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4500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Will also</a:t>
            </a:r>
            <a:r>
              <a:rPr lang="en-US" baseline="0" dirty="0"/>
              <a:t> prove after chain rule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CB2EE-12D5-6D42-A1E3-AEFCD20232B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450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CB2EE-12D5-6D42-A1E3-AEFCD20232B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796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CB2EE-12D5-6D42-A1E3-AEFCD20232B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107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CB2EE-12D5-6D42-A1E3-AEFCD20232B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00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CB2EE-12D5-6D42-A1E3-AEFCD20232B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080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CB2EE-12D5-6D42-A1E3-AEFCD20232B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61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CB2EE-12D5-6D42-A1E3-AEFCD20232B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989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CB2EE-12D5-6D42-A1E3-AEFCD20232B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945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CB2EE-12D5-6D42-A1E3-AEFCD20232B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94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D54F2-8F56-C546-991E-949D4B1FC5D1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311BF-9EED-8D4C-A500-FAEFFE836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872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D54F2-8F56-C546-991E-949D4B1FC5D1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311BF-9EED-8D4C-A500-FAEFFE836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80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D54F2-8F56-C546-991E-949D4B1FC5D1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311BF-9EED-8D4C-A500-FAEFFE836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21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D54F2-8F56-C546-991E-949D4B1FC5D1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311BF-9EED-8D4C-A500-FAEFFE836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79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D54F2-8F56-C546-991E-949D4B1FC5D1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311BF-9EED-8D4C-A500-FAEFFE836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788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D54F2-8F56-C546-991E-949D4B1FC5D1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311BF-9EED-8D4C-A500-FAEFFE836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3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D54F2-8F56-C546-991E-949D4B1FC5D1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311BF-9EED-8D4C-A500-FAEFFE836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5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D54F2-8F56-C546-991E-949D4B1FC5D1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311BF-9EED-8D4C-A500-FAEFFE836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345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D54F2-8F56-C546-991E-949D4B1FC5D1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311BF-9EED-8D4C-A500-FAEFFE836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73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D54F2-8F56-C546-991E-949D4B1FC5D1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311BF-9EED-8D4C-A500-FAEFFE836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3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D54F2-8F56-C546-991E-949D4B1FC5D1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311BF-9EED-8D4C-A500-FAEFFE836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94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D54F2-8F56-C546-991E-949D4B1FC5D1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311BF-9EED-8D4C-A500-FAEFFE8361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87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1.wmf"/><Relationship Id="rId5" Type="http://schemas.openxmlformats.org/officeDocument/2006/relationships/image" Target="../media/image12.e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png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png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4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4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17.jpg"/><Relationship Id="rId4" Type="http://schemas.openxmlformats.org/officeDocument/2006/relationships/image" Target="../media/image4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7" Type="http://schemas.openxmlformats.org/officeDocument/2006/relationships/image" Target="../media/image1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19.jpg"/><Relationship Id="rId4" Type="http://schemas.openxmlformats.org/officeDocument/2006/relationships/image" Target="../media/image17.jp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9.jpg"/><Relationship Id="rId5" Type="http://schemas.openxmlformats.org/officeDocument/2006/relationships/image" Target="../media/image17.jpg"/><Relationship Id="rId10" Type="http://schemas.openxmlformats.org/officeDocument/2006/relationships/image" Target="../media/image20.emf"/><Relationship Id="rId4" Type="http://schemas.openxmlformats.org/officeDocument/2006/relationships/image" Target="../media/image41.png"/><Relationship Id="rId9" Type="http://schemas.openxmlformats.org/officeDocument/2006/relationships/oleObject" Target="../embeddings/oleObject2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4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5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1965960"/>
            <a:ext cx="6400800" cy="1752600"/>
          </a:xfrm>
        </p:spPr>
        <p:txBody>
          <a:bodyPr/>
          <a:lstStyle/>
          <a:p>
            <a:r>
              <a:rPr lang="en-US" dirty="0"/>
              <a:t>Derivatives of </a:t>
            </a:r>
          </a:p>
          <a:p>
            <a:r>
              <a:rPr lang="en-US" dirty="0"/>
              <a:t>Exponential and Logarithmic Functions</a:t>
            </a:r>
          </a:p>
        </p:txBody>
      </p:sp>
    </p:spTree>
    <p:extLst>
      <p:ext uri="{BB962C8B-B14F-4D97-AF65-F5344CB8AC3E}">
        <p14:creationId xmlns:p14="http://schemas.microsoft.com/office/powerpoint/2010/main" val="4260411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046285"/>
            <a:ext cx="6172200" cy="43683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275726"/>
              </p:ext>
            </p:extLst>
          </p:nvPr>
        </p:nvGraphicFramePr>
        <p:xfrm>
          <a:off x="1597269" y="956166"/>
          <a:ext cx="1725035" cy="673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49" name="Equation" r:id="rId4" imgW="1041400" imgH="406400" progId="Equation.3">
                  <p:embed/>
                </p:oleObj>
              </mc:Choice>
              <mc:Fallback>
                <p:oleObj name="Equation" r:id="rId4" imgW="1041400" imgH="406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97269" y="956166"/>
                        <a:ext cx="1725035" cy="6731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413391"/>
              </p:ext>
            </p:extLst>
          </p:nvPr>
        </p:nvGraphicFramePr>
        <p:xfrm>
          <a:off x="1597269" y="1758465"/>
          <a:ext cx="5700348" cy="972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0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0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00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00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00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6846">
                <a:tc>
                  <a:txBody>
                    <a:bodyPr/>
                    <a:lstStyle/>
                    <a:p>
                      <a:r>
                        <a:rPr lang="en-US" sz="1400" dirty="0"/>
                        <a:t>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-0.01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-0.001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0.001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0.01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0.995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0.9995</a:t>
                      </a:r>
                    </a:p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?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1.0005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1.005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0399453"/>
              </p:ext>
            </p:extLst>
          </p:nvPr>
        </p:nvGraphicFramePr>
        <p:xfrm>
          <a:off x="1764506" y="2164557"/>
          <a:ext cx="538163" cy="570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0" name="Equation" r:id="rId6" imgW="393480" imgH="419040" progId="Equation.3">
                  <p:embed/>
                </p:oleObj>
              </mc:Choice>
              <mc:Fallback>
                <p:oleObj name="Equation" r:id="rId6" imgW="39348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64506" y="2164557"/>
                        <a:ext cx="538163" cy="5703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501883"/>
              </p:ext>
            </p:extLst>
          </p:nvPr>
        </p:nvGraphicFramePr>
        <p:xfrm>
          <a:off x="2131679" y="4162827"/>
          <a:ext cx="1190625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1" name="Equation" r:id="rId8" imgW="635000" imgH="393700" progId="Equation.3">
                  <p:embed/>
                </p:oleObj>
              </mc:Choice>
              <mc:Fallback>
                <p:oleObj name="Equation" r:id="rId8" imgW="6350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131679" y="4162827"/>
                        <a:ext cx="1190625" cy="738188"/>
                      </a:xfrm>
                      <a:prstGeom prst="rect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579332"/>
              </p:ext>
            </p:extLst>
          </p:nvPr>
        </p:nvGraphicFramePr>
        <p:xfrm>
          <a:off x="1512655" y="3378575"/>
          <a:ext cx="5703094" cy="694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" name="Equation" r:id="rId10" imgW="3441600" imgH="419040" progId="Equation.3">
                  <p:embed/>
                </p:oleObj>
              </mc:Choice>
              <mc:Fallback>
                <p:oleObj name="Equation" r:id="rId10" imgW="344160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12655" y="3378575"/>
                        <a:ext cx="5703094" cy="6941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7570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32310-4812-4183-90DD-4236B1322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99DF552-3FAB-49DF-AEBB-C37128A9A541}"/>
                  </a:ext>
                </a:extLst>
              </p:cNvPr>
              <p:cNvSpPr txBox="1"/>
              <p:nvPr/>
            </p:nvSpPr>
            <p:spPr>
              <a:xfrm>
                <a:off x="457201" y="2055702"/>
                <a:ext cx="1941968" cy="7888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27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27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7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7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US" sz="27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7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99DF552-3FAB-49DF-AEBB-C37128A9A5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1" y="2055702"/>
                <a:ext cx="1941968" cy="7888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4578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32310-4812-4183-90DD-4236B1322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99DF552-3FAB-49DF-AEBB-C37128A9A541}"/>
                  </a:ext>
                </a:extLst>
              </p:cNvPr>
              <p:cNvSpPr txBox="1"/>
              <p:nvPr/>
            </p:nvSpPr>
            <p:spPr>
              <a:xfrm>
                <a:off x="457201" y="2055702"/>
                <a:ext cx="1941968" cy="7888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27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27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7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7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US" sz="27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7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99DF552-3FAB-49DF-AEBB-C37128A9A5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1" y="2055702"/>
                <a:ext cx="1941968" cy="7888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F7F25C1-4542-47B6-B55A-A75D2C0102C0}"/>
                  </a:ext>
                </a:extLst>
              </p:cNvPr>
              <p:cNvSpPr txBox="1"/>
              <p:nvPr/>
            </p:nvSpPr>
            <p:spPr>
              <a:xfrm>
                <a:off x="333847" y="3657034"/>
                <a:ext cx="1941968" cy="93358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27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7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7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7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7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7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7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7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F7F25C1-4542-47B6-B55A-A75D2C0102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847" y="3657034"/>
                <a:ext cx="1941968" cy="93358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7863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 algn="l"/>
                <a:r>
                  <a:rPr lang="en-US" dirty="0"/>
                  <a:t>Derivative Function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2963"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1407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 algn="l"/>
                <a:r>
                  <a:rPr lang="en-US" dirty="0"/>
                  <a:t>Derivative Function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4"/>
                <a:stretch>
                  <a:fillRect l="-2963"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25987"/>
              </p:ext>
            </p:extLst>
          </p:nvPr>
        </p:nvGraphicFramePr>
        <p:xfrm>
          <a:off x="1485900" y="2057400"/>
          <a:ext cx="1809750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36" name="Equation" r:id="rId5" imgW="965200" imgH="393700" progId="Equation.3">
                  <p:embed/>
                </p:oleObj>
              </mc:Choice>
              <mc:Fallback>
                <p:oleObj name="Equation" r:id="rId5" imgW="9652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85900" y="2057400"/>
                        <a:ext cx="1809750" cy="738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801008" y="2440359"/>
            <a:ext cx="2092416" cy="71558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Need the “chain rule” (coming up) to understand and prove (later)</a:t>
            </a:r>
          </a:p>
        </p:txBody>
      </p:sp>
    </p:spTree>
    <p:extLst>
      <p:ext uri="{BB962C8B-B14F-4D97-AF65-F5344CB8AC3E}">
        <p14:creationId xmlns:p14="http://schemas.microsoft.com/office/powerpoint/2010/main" val="2704214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 algn="l"/>
                <a:r>
                  <a:rPr lang="en-US" dirty="0"/>
                  <a:t>Derivative Function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3"/>
                <a:stretch>
                  <a:fillRect l="-2963"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4106748"/>
              </p:ext>
            </p:extLst>
          </p:nvPr>
        </p:nvGraphicFramePr>
        <p:xfrm>
          <a:off x="1485900" y="2057400"/>
          <a:ext cx="1809750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8" name="Equation" r:id="rId4" imgW="965200" imgH="393700" progId="Equation.3">
                  <p:embed/>
                </p:oleObj>
              </mc:Choice>
              <mc:Fallback>
                <p:oleObj name="Equation" r:id="rId4" imgW="9652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85900" y="2057400"/>
                        <a:ext cx="1809750" cy="738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49BA148-01B3-4AC3-A285-6162B23C9FB8}"/>
                  </a:ext>
                </a:extLst>
              </p:cNvPr>
              <p:cNvSpPr txBox="1"/>
              <p:nvPr/>
            </p:nvSpPr>
            <p:spPr>
              <a:xfrm>
                <a:off x="514916" y="3334861"/>
                <a:ext cx="1941968" cy="7888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27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7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7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27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US" sz="27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7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49BA148-01B3-4AC3-A285-6162B23C9F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916" y="3334861"/>
                <a:ext cx="1941968" cy="7888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8941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 algn="l"/>
                <a:r>
                  <a:rPr lang="en-US" dirty="0"/>
                  <a:t>Derivative Function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3"/>
                <a:stretch>
                  <a:fillRect l="-2963"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8872746"/>
              </p:ext>
            </p:extLst>
          </p:nvPr>
        </p:nvGraphicFramePr>
        <p:xfrm>
          <a:off x="1485900" y="2057400"/>
          <a:ext cx="1809750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56" name="Equation" r:id="rId4" imgW="965200" imgH="393700" progId="Equation.3">
                  <p:embed/>
                </p:oleObj>
              </mc:Choice>
              <mc:Fallback>
                <p:oleObj name="Equation" r:id="rId4" imgW="9652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85900" y="2057400"/>
                        <a:ext cx="1809750" cy="738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AF902CB-17CD-4BCF-8A6A-40893CAF4E0D}"/>
                  </a:ext>
                </a:extLst>
              </p:cNvPr>
              <p:cNvSpPr txBox="1"/>
              <p:nvPr/>
            </p:nvSpPr>
            <p:spPr>
              <a:xfrm>
                <a:off x="1020779" y="3394039"/>
                <a:ext cx="1941968" cy="7888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7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7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27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7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7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US" sz="27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US" sz="27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7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AF902CB-17CD-4BCF-8A6A-40893CAF4E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779" y="3394039"/>
                <a:ext cx="1941968" cy="7888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1783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 algn="l"/>
                <a:r>
                  <a:rPr lang="en-US" dirty="0"/>
                  <a:t>Derivative Function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𝑘𝑡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3"/>
                <a:stretch>
                  <a:fillRect l="-2963" b="-95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7582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 algn="l"/>
                <a:r>
                  <a:rPr lang="en-US" dirty="0"/>
                  <a:t>Derivative Function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𝑘𝑡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4"/>
                <a:stretch>
                  <a:fillRect l="-2963" b="-95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4951640"/>
              </p:ext>
            </p:extLst>
          </p:nvPr>
        </p:nvGraphicFramePr>
        <p:xfrm>
          <a:off x="1485900" y="1920479"/>
          <a:ext cx="1887834" cy="900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60" name="Equation" r:id="rId5" imgW="825500" imgH="393700" progId="Equation.3">
                  <p:embed/>
                </p:oleObj>
              </mc:Choice>
              <mc:Fallback>
                <p:oleObj name="Equation" r:id="rId5" imgW="8255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85900" y="1920479"/>
                        <a:ext cx="1887834" cy="9003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801008" y="2124688"/>
            <a:ext cx="2092416" cy="71558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350" dirty="0"/>
              <a:t>Need the “chain rule” (coming up) to understand and prove (later)</a:t>
            </a:r>
          </a:p>
        </p:txBody>
      </p:sp>
    </p:spTree>
    <p:extLst>
      <p:ext uri="{BB962C8B-B14F-4D97-AF65-F5344CB8AC3E}">
        <p14:creationId xmlns:p14="http://schemas.microsoft.com/office/powerpoint/2010/main" val="26415479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 algn="l"/>
                <a:r>
                  <a:rPr lang="en-US" dirty="0"/>
                  <a:t>Derivative Function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𝑘𝑡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4"/>
                <a:stretch>
                  <a:fillRect l="-2963" b="-95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4248094"/>
              </p:ext>
            </p:extLst>
          </p:nvPr>
        </p:nvGraphicFramePr>
        <p:xfrm>
          <a:off x="1485900" y="1920479"/>
          <a:ext cx="1887834" cy="900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0" name="Equation" r:id="rId5" imgW="825500" imgH="393700" progId="Equation.3">
                  <p:embed/>
                </p:oleObj>
              </mc:Choice>
              <mc:Fallback>
                <p:oleObj name="Equation" r:id="rId5" imgW="8255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85900" y="1920479"/>
                        <a:ext cx="1887834" cy="9003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511452F-EB05-4A45-9581-D0F2E78A8E9B}"/>
                  </a:ext>
                </a:extLst>
              </p:cNvPr>
              <p:cNvSpPr txBox="1"/>
              <p:nvPr/>
            </p:nvSpPr>
            <p:spPr>
              <a:xfrm>
                <a:off x="962052" y="3601663"/>
                <a:ext cx="1941968" cy="7888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7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d>
                        <m:dPr>
                          <m:ctrlPr>
                            <a:rPr lang="en-US" sz="27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7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7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7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7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</m:d>
                      <m:r>
                        <a:rPr lang="en-US" sz="27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7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511452F-EB05-4A45-9581-D0F2E78A8E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052" y="3601663"/>
                <a:ext cx="1941968" cy="7888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B6B91C5D-9AFA-412C-BF27-F1BBDE5AE6F1}"/>
              </a:ext>
            </a:extLst>
          </p:cNvPr>
          <p:cNvSpPr/>
          <p:nvPr/>
        </p:nvSpPr>
        <p:spPr>
          <a:xfrm>
            <a:off x="513175" y="3029477"/>
            <a:ext cx="1465594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2055776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Exponential 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376719" cy="3394472"/>
          </a:xfrm>
        </p:spPr>
        <p:txBody>
          <a:bodyPr/>
          <a:lstStyle/>
          <a:p>
            <a:r>
              <a:rPr lang="en-US" dirty="0"/>
              <a:t>What are some things you can think of that grow exponentially?</a:t>
            </a:r>
          </a:p>
        </p:txBody>
      </p:sp>
    </p:spTree>
    <p:extLst>
      <p:ext uri="{BB962C8B-B14F-4D97-AF65-F5344CB8AC3E}">
        <p14:creationId xmlns:p14="http://schemas.microsoft.com/office/powerpoint/2010/main" val="992901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l"/>
                <a:r>
                  <a:rPr lang="en-US" dirty="0"/>
                  <a:t>Derivative Function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ln</m:t>
                    </m:r>
                    <m:r>
                      <a:rPr lang="en-US" b="0" i="1" smtClean="0">
                        <a:latin typeface="Cambria Math"/>
                      </a:rPr>
                      <m:t>⁡(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222"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 descr="Sec 3.2 Fig 3.1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0" y="1825635"/>
            <a:ext cx="2631831" cy="2222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8598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l"/>
                <a:r>
                  <a:rPr lang="en-US" dirty="0"/>
                  <a:t>Derivative Function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ln</m:t>
                    </m:r>
                    <m:r>
                      <a:rPr lang="en-US" i="1">
                        <a:latin typeface="Cambria Math"/>
                      </a:rPr>
                      <m:t>⁡(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4"/>
                <a:stretch>
                  <a:fillRect l="-2222"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 descr="Sec 3.2 Fig 3.13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0" y="1825635"/>
            <a:ext cx="2631831" cy="2222614"/>
          </a:xfrm>
          <a:prstGeom prst="rect">
            <a:avLst/>
          </a:prstGeom>
        </p:spPr>
      </p:pic>
      <p:graphicFrame>
        <p:nvGraphicFramePr>
          <p:cNvPr id="6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7754961"/>
              </p:ext>
            </p:extLst>
          </p:nvPr>
        </p:nvGraphicFramePr>
        <p:xfrm>
          <a:off x="3127774" y="4048125"/>
          <a:ext cx="1868090" cy="934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9" name="Equation" r:id="rId6" imgW="787400" imgH="393700" progId="Equation.3">
                  <p:embed/>
                </p:oleObj>
              </mc:Choice>
              <mc:Fallback>
                <p:oleObj name="Equation" r:id="rId6" imgW="7874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127774" y="4048125"/>
                        <a:ext cx="1868090" cy="9346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42822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l"/>
                <a:r>
                  <a:rPr lang="en-US" dirty="0"/>
                  <a:t>Derivative Function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ln</m:t>
                    </m:r>
                    <m:r>
                      <a:rPr lang="en-US" i="1">
                        <a:latin typeface="Cambria Math"/>
                      </a:rPr>
                      <m:t>⁡(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2222"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 descr="Sec 3.2 Fig 3.1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0" y="1825635"/>
            <a:ext cx="2631831" cy="2222614"/>
          </a:xfrm>
          <a:prstGeom prst="rect">
            <a:avLst/>
          </a:prstGeom>
        </p:spPr>
      </p:pic>
      <p:pic>
        <p:nvPicPr>
          <p:cNvPr id="3" name="Picture 2" descr="Sec 3.2 Fig 3.14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167" y="1873056"/>
            <a:ext cx="2761406" cy="2127769"/>
          </a:xfrm>
          <a:prstGeom prst="rect">
            <a:avLst/>
          </a:prstGeom>
        </p:spPr>
      </p:pic>
      <p:graphicFrame>
        <p:nvGraphicFramePr>
          <p:cNvPr id="5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1533039"/>
              </p:ext>
            </p:extLst>
          </p:nvPr>
        </p:nvGraphicFramePr>
        <p:xfrm>
          <a:off x="3127774" y="4048125"/>
          <a:ext cx="1868090" cy="934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4" name="Equation" r:id="rId6" imgW="787400" imgH="393700" progId="Equation.3">
                  <p:embed/>
                </p:oleObj>
              </mc:Choice>
              <mc:Fallback>
                <p:oleObj name="Equation" r:id="rId6" imgW="7874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127774" y="4048125"/>
                        <a:ext cx="1868090" cy="9346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6519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pPr algn="l"/>
                <a:r>
                  <a:rPr lang="en-US" dirty="0"/>
                  <a:t>Derivative Function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ln</m:t>
                    </m:r>
                    <m:r>
                      <a:rPr lang="en-US" i="1">
                        <a:latin typeface="Cambria Math"/>
                      </a:rPr>
                      <m:t>⁡(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4"/>
                <a:stretch>
                  <a:fillRect l="-2222"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 descr="Sec 3.2 Fig 3.13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0" y="1825635"/>
            <a:ext cx="2631831" cy="2222614"/>
          </a:xfrm>
          <a:prstGeom prst="rect">
            <a:avLst/>
          </a:prstGeom>
        </p:spPr>
      </p:pic>
      <p:pic>
        <p:nvPicPr>
          <p:cNvPr id="3" name="Picture 2" descr="Sec 3.2 Fig 3.14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825635"/>
            <a:ext cx="2761406" cy="2127769"/>
          </a:xfrm>
          <a:prstGeom prst="rect">
            <a:avLst/>
          </a:prstGeom>
        </p:spPr>
      </p:pic>
      <p:graphicFrame>
        <p:nvGraphicFramePr>
          <p:cNvPr id="6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2598619"/>
              </p:ext>
            </p:extLst>
          </p:nvPr>
        </p:nvGraphicFramePr>
        <p:xfrm>
          <a:off x="3127774" y="4048125"/>
          <a:ext cx="1868090" cy="934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91" name="Equation" r:id="rId7" imgW="787400" imgH="393700" progId="Equation.3">
                  <p:embed/>
                </p:oleObj>
              </mc:Choice>
              <mc:Fallback>
                <p:oleObj name="Equation" r:id="rId7" imgW="7874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27774" y="4048125"/>
                        <a:ext cx="1868090" cy="9346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051834"/>
              </p:ext>
            </p:extLst>
          </p:nvPr>
        </p:nvGraphicFramePr>
        <p:xfrm>
          <a:off x="1485901" y="5145883"/>
          <a:ext cx="1859756" cy="564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92" name="Equation" r:id="rId9" imgW="1422400" imgH="431800" progId="Equation.3">
                  <p:embed/>
                </p:oleObj>
              </mc:Choice>
              <mc:Fallback>
                <p:oleObj name="Equation" r:id="rId9" imgW="14224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85901" y="5145883"/>
                        <a:ext cx="1859756" cy="5643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80641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Population of Nevada, </a:t>
                </a:r>
                <a:r>
                  <a:rPr lang="en-US" i="1" dirty="0"/>
                  <a:t>P</a:t>
                </a:r>
                <a:r>
                  <a:rPr lang="en-US" dirty="0"/>
                  <a:t>, in millions can be approximated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</a:rPr>
                      <m:t>=2020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1.036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sup>
                        </m:sSup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Where </a:t>
                </a:r>
                <a:r>
                  <a:rPr lang="en-US" i="1" dirty="0"/>
                  <a:t>t</a:t>
                </a:r>
                <a:r>
                  <a:rPr lang="en-US" dirty="0"/>
                  <a:t> is years since the start of 2000. </a:t>
                </a:r>
              </a:p>
              <a:p>
                <a:pPr lvl="1"/>
                <a:r>
                  <a:rPr lang="en-US" dirty="0"/>
                  <a:t>At what rate was the population growing at the beginning of 2009? </a:t>
                </a:r>
              </a:p>
              <a:p>
                <a:pPr lvl="1"/>
                <a:r>
                  <a:rPr lang="en-US" b="1" dirty="0">
                    <a:solidFill>
                      <a:srgbClr val="FF0000"/>
                    </a:solidFill>
                  </a:rPr>
                  <a:t>Solution 98.22 million people/year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78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64122" y="4792589"/>
                <a:ext cx="6117829" cy="486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3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350" i="1">
                              <a:latin typeface="Cambria Math"/>
                            </a:rPr>
                            <m:t>𝑑𝑃</m:t>
                          </m:r>
                        </m:num>
                        <m:den>
                          <m:r>
                            <a:rPr lang="en-US" sz="1350" i="1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sz="135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3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350" i="1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sz="1350" i="1">
                              <a:latin typeface="Cambria Math"/>
                            </a:rPr>
                            <m:t>𝑑𝑡</m:t>
                          </m:r>
                        </m:den>
                      </m:f>
                      <m:d>
                        <m:dPr>
                          <m:ctrlPr>
                            <a:rPr lang="en-US" sz="13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350" i="1">
                              <a:latin typeface="Cambria Math"/>
                            </a:rPr>
                            <m:t>2020</m:t>
                          </m:r>
                          <m:d>
                            <m:dPr>
                              <m:ctrlPr>
                                <a:rPr lang="en-US" sz="13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3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350" i="1">
                                      <a:latin typeface="Cambria Math"/>
                                    </a:rPr>
                                    <m:t>1.036</m:t>
                                  </m:r>
                                </m:e>
                                <m:sup>
                                  <m:r>
                                    <a:rPr lang="en-US" sz="1350" i="1">
                                      <a:latin typeface="Cambria Math"/>
                                    </a:rPr>
                                    <m:t>𝑡</m:t>
                                  </m:r>
                                </m:sup>
                              </m:sSup>
                            </m:e>
                          </m:d>
                        </m:e>
                      </m:d>
                      <m:r>
                        <a:rPr lang="en-US" sz="1350" i="1">
                          <a:latin typeface="Cambria Math"/>
                        </a:rPr>
                        <m:t>=2020</m:t>
                      </m:r>
                      <m:f>
                        <m:fPr>
                          <m:ctrlPr>
                            <a:rPr lang="en-US" sz="13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350" i="1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sz="135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350" i="1">
                              <a:latin typeface="Cambria Math"/>
                            </a:rPr>
                            <m:t>𝑡</m:t>
                          </m:r>
                        </m:den>
                      </m:f>
                      <m:d>
                        <m:dPr>
                          <m:ctrlPr>
                            <a:rPr lang="en-US" sz="13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3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350" i="1">
                                  <a:latin typeface="Cambria Math"/>
                                </a:rPr>
                                <m:t>1.036</m:t>
                              </m:r>
                            </m:e>
                            <m:sup>
                              <m:r>
                                <a:rPr lang="en-US" sz="1350" i="1">
                                  <a:latin typeface="Cambria Math"/>
                                </a:rPr>
                                <m:t>𝑡</m:t>
                              </m:r>
                            </m:sup>
                          </m:sSup>
                        </m:e>
                      </m:d>
                      <m:r>
                        <a:rPr lang="en-US" sz="1350" i="1">
                          <a:latin typeface="Cambria Math"/>
                        </a:rPr>
                        <m:t>=2020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3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35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35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35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350" i="1">
                                      <a:latin typeface="Cambria Math"/>
                                    </a:rPr>
                                    <m:t>1.036</m:t>
                                  </m:r>
                                </m:e>
                              </m:d>
                            </m:e>
                          </m:func>
                          <m:sSup>
                            <m:sSupPr>
                              <m:ctrlPr>
                                <a:rPr lang="en-US" sz="13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350" i="1">
                                  <a:latin typeface="Cambria Math"/>
                                </a:rPr>
                                <m:t>1.036</m:t>
                              </m:r>
                            </m:e>
                            <m:sup>
                              <m:r>
                                <a:rPr lang="en-US" sz="1350" i="1">
                                  <a:latin typeface="Cambria Math"/>
                                </a:rPr>
                                <m:t>9</m:t>
                              </m:r>
                            </m:sup>
                          </m:sSup>
                        </m:e>
                      </m:d>
                      <m:r>
                        <a:rPr lang="en-US" sz="1350" i="1">
                          <a:latin typeface="Cambria Math"/>
                        </a:rPr>
                        <m:t>=</m:t>
                      </m:r>
                      <m:r>
                        <a:rPr lang="en-US" sz="1350" i="1">
                          <a:latin typeface="Cambria Math" panose="02040503050406030204" pitchFamily="18" charset="0"/>
                        </a:rPr>
                        <m:t>98.22</m:t>
                      </m:r>
                    </m:oMath>
                  </m:oMathPara>
                </a14:m>
                <a:endParaRPr lang="en-US" sz="135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4122" y="4792589"/>
                <a:ext cx="6117829" cy="486736"/>
              </a:xfrm>
              <a:prstGeom prst="rect">
                <a:avLst/>
              </a:prstGeom>
              <a:blipFill>
                <a:blip r:embed="rId3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9302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057401"/>
                <a:ext cx="8417459" cy="3394472"/>
              </a:xfrm>
            </p:spPr>
            <p:txBody>
              <a:bodyPr/>
              <a:lstStyle/>
              <a:p>
                <a:r>
                  <a:rPr lang="en-US" dirty="0"/>
                  <a:t>At a time </a:t>
                </a:r>
                <a:r>
                  <a:rPr lang="en-US" i="1" dirty="0"/>
                  <a:t>t</a:t>
                </a:r>
                <a:r>
                  <a:rPr lang="en-US" dirty="0"/>
                  <a:t> hours after it was administered, the </a:t>
                </a:r>
                <a:r>
                  <a:rPr lang="en-US" b="1" dirty="0">
                    <a:solidFill>
                      <a:srgbClr val="FF0000"/>
                    </a:solidFill>
                  </a:rPr>
                  <a:t>concentration of a drug </a:t>
                </a:r>
                <a:r>
                  <a:rPr lang="en-US" dirty="0"/>
                  <a:t>in the body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=27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−0.14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ng/ml </a:t>
                </a:r>
                <a:r>
                  <a:rPr lang="en-US" sz="2100" dirty="0"/>
                  <a:t>(</a:t>
                </a:r>
                <a:r>
                  <a:rPr lang="en-US" sz="2100" dirty="0" err="1"/>
                  <a:t>nanograms</a:t>
                </a:r>
                <a:r>
                  <a:rPr lang="en-US" sz="2100" dirty="0"/>
                  <a:t>/milliliter).</a:t>
                </a:r>
                <a:br>
                  <a:rPr lang="en-US" sz="2100" dirty="0"/>
                </a:br>
                <a:endParaRPr lang="en-US" sz="2100" dirty="0"/>
              </a:p>
              <a:p>
                <a:r>
                  <a:rPr lang="en-US" sz="2550" dirty="0"/>
                  <a:t>What is the concentration 4 hours after it was administered?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057401"/>
                <a:ext cx="8417459" cy="3394472"/>
              </a:xfrm>
              <a:blipFill>
                <a:blip r:embed="rId2"/>
                <a:stretch>
                  <a:fillRect l="-1086" t="-1439" r="-1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823640" y="4668890"/>
                <a:ext cx="4279120" cy="4289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1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n-US" sz="2100" i="1">
                          <a:latin typeface="Cambria Math"/>
                        </a:rPr>
                        <m:t>=27</m:t>
                      </m:r>
                      <m:sSup>
                        <m:sSupPr>
                          <m:ctrlPr>
                            <a:rPr lang="en-US" sz="21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1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100" i="1">
                              <a:latin typeface="Cambria Math"/>
                            </a:rPr>
                            <m:t>−0.14(</m:t>
                          </m:r>
                          <m:r>
                            <a:rPr lang="en-US" sz="21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en-US" sz="2100" i="1">
                              <a:latin typeface="Cambria Math"/>
                            </a:rPr>
                            <m:t>)</m:t>
                          </m:r>
                        </m:sup>
                      </m:sSup>
                      <m:r>
                        <a:rPr lang="en-US" sz="2100" i="1">
                          <a:latin typeface="Cambria Math"/>
                        </a:rPr>
                        <m:t>=15.42 </m:t>
                      </m:r>
                      <m:r>
                        <a:rPr lang="en-US" sz="2100" i="1">
                          <a:latin typeface="Cambria Math"/>
                        </a:rPr>
                        <m:t>𝑛𝑔</m:t>
                      </m:r>
                      <m:r>
                        <a:rPr lang="en-US" sz="2100" i="1">
                          <a:latin typeface="Cambria Math"/>
                        </a:rPr>
                        <m:t>/</m:t>
                      </m:r>
                      <m:r>
                        <a:rPr lang="en-US" sz="2100" i="1">
                          <a:latin typeface="Cambria Math"/>
                        </a:rPr>
                        <m:t>𝑚𝑙</m:t>
                      </m:r>
                      <m:r>
                        <a:rPr lang="en-US" sz="2100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21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3640" y="4668890"/>
                <a:ext cx="4279120" cy="428900"/>
              </a:xfrm>
              <a:prstGeom prst="rect">
                <a:avLst/>
              </a:prstGeom>
              <a:blipFill>
                <a:blip r:embed="rId3"/>
                <a:stretch>
                  <a:fillRect b="-1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99580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At a time </a:t>
                </a:r>
                <a:r>
                  <a:rPr lang="en-US" i="1" dirty="0"/>
                  <a:t>t</a:t>
                </a:r>
                <a:r>
                  <a:rPr lang="en-US" dirty="0"/>
                  <a:t> hours after it was administered, the concentration of a drug in the body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=27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−0.14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ng/ml </a:t>
                </a:r>
                <a:r>
                  <a:rPr lang="en-US" sz="2100" dirty="0"/>
                  <a:t>(</a:t>
                </a:r>
                <a:r>
                  <a:rPr lang="en-US" sz="2100" dirty="0" err="1"/>
                  <a:t>nanograms</a:t>
                </a:r>
                <a:r>
                  <a:rPr lang="en-US" sz="2100" dirty="0"/>
                  <a:t>/milliliter).</a:t>
                </a:r>
                <a:br>
                  <a:rPr lang="en-US" sz="2100" dirty="0"/>
                </a:br>
                <a:endParaRPr lang="en-US" sz="2100" dirty="0"/>
              </a:p>
              <a:p>
                <a:r>
                  <a:rPr lang="en-US" sz="2550" dirty="0"/>
                  <a:t>At what </a:t>
                </a:r>
                <a:r>
                  <a:rPr lang="en-US" sz="2550" dirty="0">
                    <a:solidFill>
                      <a:srgbClr val="FF0000"/>
                    </a:solidFill>
                  </a:rPr>
                  <a:t>rate</a:t>
                </a:r>
                <a:r>
                  <a:rPr lang="en-US" sz="2550" dirty="0"/>
                  <a:t> is the concentration changing at that time?</a:t>
                </a:r>
              </a:p>
              <a:p>
                <a:pPr marL="342900" lvl="1" indent="0">
                  <a:buNone/>
                </a:pPr>
                <a:r>
                  <a:rPr lang="en-US" sz="2250"/>
                  <a:t>(4 hours)</a:t>
                </a:r>
                <a:endParaRPr lang="en-US" sz="225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89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769321" y="4689261"/>
                <a:ext cx="5986575" cy="6458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1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100" i="1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sz="2100" i="1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sz="2100" i="1">
                          <a:latin typeface="Cambria Math"/>
                        </a:rPr>
                        <m:t>(</m:t>
                      </m:r>
                      <m:r>
                        <a:rPr lang="en-US" sz="2100" i="1">
                          <a:solidFill>
                            <a:srgbClr val="FF0000"/>
                          </a:solidFill>
                          <a:latin typeface="Cambria Math"/>
                        </a:rPr>
                        <m:t>4</m:t>
                      </m:r>
                      <m:r>
                        <a:rPr lang="en-US" sz="2100" i="1">
                          <a:latin typeface="Cambria Math"/>
                        </a:rPr>
                        <m:t>)=27</m:t>
                      </m:r>
                      <m:sSup>
                        <m:sSupPr>
                          <m:ctrlPr>
                            <a:rPr lang="en-US" sz="21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100" i="1">
                                  <a:latin typeface="Cambria Math"/>
                                </a:rPr>
                                <m:t>−0.14</m:t>
                              </m:r>
                            </m:e>
                          </m:d>
                          <m:r>
                            <a:rPr lang="en-US" sz="21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100" i="1">
                              <a:latin typeface="Cambria Math"/>
                            </a:rPr>
                            <m:t>−0.14</m:t>
                          </m:r>
                          <m:d>
                            <m:dPr>
                              <m:ctrlPr>
                                <a:rPr lang="en-US" sz="2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1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4</m:t>
                              </m:r>
                            </m:e>
                          </m:d>
                        </m:sup>
                      </m:sSup>
                      <m:r>
                        <a:rPr lang="en-US" sz="2100" i="1">
                          <a:latin typeface="Cambria Math"/>
                        </a:rPr>
                        <m:t>=−2.16</m:t>
                      </m:r>
                      <m:f>
                        <m:fPr>
                          <m:ctrlPr>
                            <a:rPr lang="en-US" sz="21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00" i="1">
                              <a:latin typeface="Cambria Math"/>
                            </a:rPr>
                            <m:t>𝑛𝑔</m:t>
                          </m:r>
                        </m:num>
                        <m:den>
                          <m:r>
                            <a:rPr lang="en-US" sz="2100" i="1">
                              <a:latin typeface="Cambria Math"/>
                            </a:rPr>
                            <m:t>𝑚𝑙</m:t>
                          </m:r>
                        </m:den>
                      </m:f>
                      <m:r>
                        <a:rPr lang="en-US" sz="2100" i="1">
                          <a:latin typeface="Cambria Math"/>
                        </a:rPr>
                        <m:t>𝑝𝑒𝑟</m:t>
                      </m:r>
                      <m:r>
                        <a:rPr lang="en-US" sz="2100" i="1">
                          <a:latin typeface="Cambria Math"/>
                        </a:rPr>
                        <m:t> </m:t>
                      </m:r>
                      <m:r>
                        <a:rPr lang="en-US" sz="2100" i="1">
                          <a:latin typeface="Cambria Math"/>
                        </a:rPr>
                        <m:t>h𝑜𝑢𝑟</m:t>
                      </m:r>
                      <m:r>
                        <a:rPr lang="en-US" sz="2100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sz="21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9321" y="4689261"/>
                <a:ext cx="5986575" cy="64581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642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Examples of Exponential Growth and Decay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Human Population growth (up to a point…)</a:t>
            </a:r>
          </a:p>
          <a:p>
            <a:endParaRPr lang="en-US" sz="2100" dirty="0"/>
          </a:p>
        </p:txBody>
      </p:sp>
      <p:pic>
        <p:nvPicPr>
          <p:cNvPr id="50178" name="Picture 2" descr="http://wattsupwiththat.files.wordpress.com/2012/06/sanantonio_populati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730" y="2829727"/>
            <a:ext cx="3673008" cy="2759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5628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Examples of Exponential Growth and Decay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Growth of Bacteria in a Petri Dish </a:t>
            </a:r>
            <a:r>
              <a:rPr lang="en-US" sz="1800" dirty="0"/>
              <a:t>(again, up to a point)</a:t>
            </a:r>
          </a:p>
          <a:p>
            <a:r>
              <a:rPr lang="en-US" sz="2100" dirty="0"/>
              <a:t>Decay of radioactive atoms (Carbon-14)</a:t>
            </a:r>
          </a:p>
          <a:p>
            <a:r>
              <a:rPr lang="en-US" sz="2100" dirty="0"/>
              <a:t>Removal of drugs from body</a:t>
            </a:r>
          </a:p>
          <a:p>
            <a:pPr lvl="1"/>
            <a:r>
              <a:rPr lang="en-US" sz="1650" dirty="0"/>
              <a:t>Example: 50% of caffeine is removed from your body approximately every 4 hours</a:t>
            </a:r>
          </a:p>
          <a:p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671653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Derivatives of Exponential and Logarithmic Functions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Formulas for derivatives of:</a:t>
            </a:r>
          </a:p>
          <a:p>
            <a:pPr lvl="1"/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464917"/>
              </p:ext>
            </p:extLst>
          </p:nvPr>
        </p:nvGraphicFramePr>
        <p:xfrm>
          <a:off x="1802426" y="2500316"/>
          <a:ext cx="1553307" cy="2588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Equation" r:id="rId4" imgW="571500" imgH="952500" progId="Equation.3">
                  <p:embed/>
                </p:oleObj>
              </mc:Choice>
              <mc:Fallback>
                <p:oleObj name="Equation" r:id="rId4" imgW="571500" imgH="952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02426" y="2500316"/>
                        <a:ext cx="1553307" cy="25888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6285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Derivative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</a:t>
            </a:r>
            <a:r>
              <a:rPr lang="en-US" i="1" dirty="0"/>
              <a:t>f’(1)</a:t>
            </a:r>
            <a:r>
              <a:rPr lang="en-US" dirty="0"/>
              <a:t> for various values of </a:t>
            </a:r>
            <a:r>
              <a:rPr lang="en-US" i="1" dirty="0"/>
              <a:t>h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921594" y="2552003"/>
                <a:ext cx="3060581" cy="5632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5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en-US" sz="13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350" i="1">
                                  <a:latin typeface="Cambria Math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sz="1350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3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350" i="1">
                                  <a:latin typeface="Cambria Math"/>
                                </a:rPr>
                                <m:t>1</m:t>
                              </m:r>
                            </m:e>
                          </m:d>
                          <m:r>
                            <a:rPr lang="en-US" sz="1350" i="1">
                              <a:latin typeface="Cambria Math"/>
                            </a:rPr>
                            <m:t>=</m:t>
                          </m:r>
                          <m:r>
                            <a:rPr lang="en-US" sz="1350" i="1">
                              <a:latin typeface="Cambria Math"/>
                            </a:rPr>
                            <m:t>𝑙𝑖𝑚</m:t>
                          </m:r>
                        </m:e>
                        <m:sub>
                          <m:r>
                            <a:rPr lang="en-US" sz="1350" i="1">
                              <a:latin typeface="Cambria Math"/>
                            </a:rPr>
                            <m:t>h</m:t>
                          </m:r>
                          <m:r>
                            <a:rPr lang="en-US" sz="1350" i="1">
                              <a:latin typeface="Cambria Math"/>
                              <a:ea typeface="Cambria Math"/>
                            </a:rPr>
                            <m:t>→0</m:t>
                          </m:r>
                        </m:sub>
                      </m:sSub>
                      <m:d>
                        <m:dPr>
                          <m:ctrlPr>
                            <a:rPr lang="en-US" sz="13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35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3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35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350" i="1">
                                      <a:latin typeface="Cambria Math"/>
                                    </a:rPr>
                                    <m:t>1+0.1</m:t>
                                  </m:r>
                                </m:sup>
                              </m:sSup>
                              <m:r>
                                <a:rPr lang="en-US" sz="1350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3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35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350" i="1">
                                      <a:latin typeface="Cambria Math"/>
                                    </a:rPr>
                                    <m:t>1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350" i="1">
                                  <a:latin typeface="Cambria Math"/>
                                </a:rPr>
                                <m:t>0.1</m:t>
                              </m:r>
                            </m:den>
                          </m:f>
                        </m:e>
                      </m:d>
                      <m:r>
                        <a:rPr lang="en-US" sz="1350" i="1">
                          <a:latin typeface="Cambria Math"/>
                        </a:rPr>
                        <m:t>=2.859</m:t>
                      </m:r>
                    </m:oMath>
                  </m:oMathPara>
                </a14:m>
                <a:endParaRPr lang="en-US" sz="135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594" y="2552003"/>
                <a:ext cx="3060581" cy="5632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921594" y="3144780"/>
                <a:ext cx="3134320" cy="5632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5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en-US" sz="13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350" i="1">
                                  <a:latin typeface="Cambria Math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sz="1350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3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350" i="1">
                                  <a:latin typeface="Cambria Math"/>
                                </a:rPr>
                                <m:t>1</m:t>
                              </m:r>
                            </m:e>
                          </m:d>
                          <m:r>
                            <a:rPr lang="en-US" sz="1350" i="1">
                              <a:latin typeface="Cambria Math"/>
                            </a:rPr>
                            <m:t>=</m:t>
                          </m:r>
                          <m:r>
                            <a:rPr lang="en-US" sz="1350" i="1">
                              <a:latin typeface="Cambria Math"/>
                            </a:rPr>
                            <m:t>𝑙𝑖𝑚</m:t>
                          </m:r>
                        </m:e>
                        <m:sub>
                          <m:r>
                            <a:rPr lang="en-US" sz="1350" i="1">
                              <a:latin typeface="Cambria Math"/>
                            </a:rPr>
                            <m:t>h</m:t>
                          </m:r>
                          <m:r>
                            <a:rPr lang="en-US" sz="1350" i="1">
                              <a:latin typeface="Cambria Math"/>
                              <a:ea typeface="Cambria Math"/>
                            </a:rPr>
                            <m:t>→0</m:t>
                          </m:r>
                        </m:sub>
                      </m:sSub>
                      <m:d>
                        <m:dPr>
                          <m:ctrlPr>
                            <a:rPr lang="en-US" sz="13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35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3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35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350" i="1">
                                      <a:latin typeface="Cambria Math"/>
                                    </a:rPr>
                                    <m:t>1+0.01</m:t>
                                  </m:r>
                                </m:sup>
                              </m:sSup>
                              <m:r>
                                <a:rPr lang="en-US" sz="1350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3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35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350" i="1">
                                      <a:latin typeface="Cambria Math"/>
                                    </a:rPr>
                                    <m:t>1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350" i="1">
                                  <a:latin typeface="Cambria Math"/>
                                </a:rPr>
                                <m:t>0.01</m:t>
                              </m:r>
                            </m:den>
                          </m:f>
                        </m:e>
                      </m:d>
                      <m:r>
                        <a:rPr lang="en-US" sz="1350" i="1">
                          <a:latin typeface="Cambria Math"/>
                        </a:rPr>
                        <m:t>=2.732</m:t>
                      </m:r>
                    </m:oMath>
                  </m:oMathPara>
                </a14:m>
                <a:endParaRPr lang="en-US" sz="135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594" y="3144780"/>
                <a:ext cx="3134320" cy="5632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21594" y="3786689"/>
                <a:ext cx="3208058" cy="5632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5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en-US" sz="135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350" i="1">
                                  <a:latin typeface="Cambria Math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sz="1350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35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350" i="1">
                                  <a:latin typeface="Cambria Math"/>
                                </a:rPr>
                                <m:t>1</m:t>
                              </m:r>
                            </m:e>
                          </m:d>
                          <m:r>
                            <a:rPr lang="en-US" sz="1350" i="1">
                              <a:latin typeface="Cambria Math"/>
                            </a:rPr>
                            <m:t>=</m:t>
                          </m:r>
                          <m:r>
                            <a:rPr lang="en-US" sz="1350" i="1">
                              <a:latin typeface="Cambria Math"/>
                            </a:rPr>
                            <m:t>𝑙𝑖𝑚</m:t>
                          </m:r>
                        </m:e>
                        <m:sub>
                          <m:r>
                            <a:rPr lang="en-US" sz="1350" i="1">
                              <a:latin typeface="Cambria Math"/>
                            </a:rPr>
                            <m:t>h</m:t>
                          </m:r>
                          <m:r>
                            <a:rPr lang="en-US" sz="1350" i="1">
                              <a:latin typeface="Cambria Math"/>
                              <a:ea typeface="Cambria Math"/>
                            </a:rPr>
                            <m:t>→0</m:t>
                          </m:r>
                        </m:sub>
                      </m:sSub>
                      <m:d>
                        <m:dPr>
                          <m:ctrlPr>
                            <a:rPr lang="en-US" sz="13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35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3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35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350" i="1">
                                      <a:latin typeface="Cambria Math"/>
                                    </a:rPr>
                                    <m:t>1+0.001</m:t>
                                  </m:r>
                                </m:sup>
                              </m:sSup>
                              <m:r>
                                <a:rPr lang="en-US" sz="1350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35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35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350" i="1">
                                      <a:latin typeface="Cambria Math"/>
                                    </a:rPr>
                                    <m:t>1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350" i="1">
                                  <a:latin typeface="Cambria Math"/>
                                </a:rPr>
                                <m:t>0.001</m:t>
                              </m:r>
                            </m:den>
                          </m:f>
                        </m:e>
                      </m:d>
                      <m:r>
                        <a:rPr lang="en-US" sz="1350" i="1">
                          <a:latin typeface="Cambria Math"/>
                        </a:rPr>
                        <m:t>=2.720</m:t>
                      </m:r>
                    </m:oMath>
                  </m:oMathPara>
                </a14:m>
                <a:endParaRPr lang="en-US" sz="135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594" y="3786689"/>
                <a:ext cx="3208058" cy="56329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79614" y="4447896"/>
                <a:ext cx="2950744" cy="4215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3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en-US" sz="135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350" i="1">
                                <a:latin typeface="Cambria Math"/>
                              </a:rPr>
                              <m:t>𝑓</m:t>
                            </m:r>
                          </m:e>
                          <m:sup>
                            <m:r>
                              <a:rPr lang="en-US" sz="1350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13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350" i="1">
                                <a:latin typeface="Cambria Math"/>
                              </a:rPr>
                              <m:t>1</m:t>
                            </m:r>
                          </m:e>
                        </m:d>
                        <m:r>
                          <a:rPr lang="en-US" sz="1350" i="1">
                            <a:latin typeface="Cambria Math"/>
                          </a:rPr>
                          <m:t>=</m:t>
                        </m:r>
                        <m:r>
                          <a:rPr lang="en-US" sz="1350" i="1">
                            <a:latin typeface="Cambria Math"/>
                          </a:rPr>
                          <m:t>𝑙𝑖𝑚</m:t>
                        </m:r>
                      </m:e>
                      <m:sub>
                        <m:r>
                          <a:rPr lang="en-US" sz="1350" i="1">
                            <a:latin typeface="Cambria Math"/>
                          </a:rPr>
                          <m:t>h</m:t>
                        </m:r>
                        <m:r>
                          <a:rPr lang="en-US" sz="1350" i="1">
                            <a:latin typeface="Cambria Math"/>
                            <a:ea typeface="Cambria Math"/>
                          </a:rPr>
                          <m:t>→0</m:t>
                        </m:r>
                      </m:sub>
                    </m:sSub>
                    <m:d>
                      <m:dPr>
                        <m:ctrlPr>
                          <a:rPr lang="en-US" sz="135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35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135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350" i="1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1350" i="1">
                                    <a:latin typeface="Cambria Math"/>
                                  </a:rPr>
                                  <m:t>1+0.0001</m:t>
                                </m:r>
                              </m:sup>
                            </m:sSup>
                            <m:r>
                              <a:rPr lang="en-US" sz="1350" i="1">
                                <a:latin typeface="Cambria Math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sz="135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350" i="1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1350" i="1">
                                    <a:latin typeface="Cambria Math"/>
                                  </a:rPr>
                                  <m:t>1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1350" i="1">
                                <a:latin typeface="Cambria Math"/>
                              </a:rPr>
                              <m:t>0.0001</m:t>
                            </m:r>
                          </m:den>
                        </m:f>
                      </m:e>
                    </m:d>
                    <m:r>
                      <a:rPr lang="en-US" sz="1350" i="1">
                        <a:latin typeface="Cambria Math"/>
                      </a:rPr>
                      <m:t>=2.7</m:t>
                    </m:r>
                  </m:oMath>
                </a14:m>
                <a:r>
                  <a:rPr lang="en-US" sz="1350" dirty="0"/>
                  <a:t>18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9614" y="4447896"/>
                <a:ext cx="2950744" cy="421526"/>
              </a:xfrm>
              <a:prstGeom prst="rect">
                <a:avLst/>
              </a:prstGeom>
              <a:blipFill>
                <a:blip r:embed="rId6"/>
                <a:stretch>
                  <a:fillRect b="-28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85625" y="5033155"/>
                <a:ext cx="3013261" cy="4215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3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en-US" sz="135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350" i="1">
                                <a:latin typeface="Cambria Math"/>
                              </a:rPr>
                              <m:t>𝑓</m:t>
                            </m:r>
                          </m:e>
                          <m:sup>
                            <m:r>
                              <a:rPr lang="en-US" sz="1350" i="1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sz="135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350" i="1">
                                <a:latin typeface="Cambria Math"/>
                              </a:rPr>
                              <m:t>1</m:t>
                            </m:r>
                          </m:e>
                        </m:d>
                        <m:r>
                          <a:rPr lang="en-US" sz="1350" i="1">
                            <a:latin typeface="Cambria Math"/>
                          </a:rPr>
                          <m:t>=</m:t>
                        </m:r>
                        <m:r>
                          <a:rPr lang="en-US" sz="1350" i="1">
                            <a:latin typeface="Cambria Math"/>
                          </a:rPr>
                          <m:t>𝑙𝑖𝑚</m:t>
                        </m:r>
                      </m:e>
                      <m:sub>
                        <m:r>
                          <a:rPr lang="en-US" sz="1350" i="1">
                            <a:latin typeface="Cambria Math"/>
                          </a:rPr>
                          <m:t>h</m:t>
                        </m:r>
                        <m:r>
                          <a:rPr lang="en-US" sz="1350" i="1">
                            <a:latin typeface="Cambria Math"/>
                            <a:ea typeface="Cambria Math"/>
                          </a:rPr>
                          <m:t>→0</m:t>
                        </m:r>
                      </m:sub>
                    </m:sSub>
                    <m:d>
                      <m:dPr>
                        <m:ctrlPr>
                          <a:rPr lang="en-US" sz="135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35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135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350" i="1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1350" i="1">
                                    <a:latin typeface="Cambria Math"/>
                                  </a:rPr>
                                  <m:t>1+0.00001</m:t>
                                </m:r>
                              </m:sup>
                            </m:sSup>
                            <m:r>
                              <a:rPr lang="en-US" sz="1350" i="1">
                                <a:latin typeface="Cambria Math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sz="135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350" i="1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1350" i="1">
                                    <a:latin typeface="Cambria Math"/>
                                  </a:rPr>
                                  <m:t>1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1350" i="1">
                                <a:latin typeface="Cambria Math"/>
                              </a:rPr>
                              <m:t>0.00001</m:t>
                            </m:r>
                          </m:den>
                        </m:f>
                      </m:e>
                    </m:d>
                    <m:r>
                      <a:rPr lang="en-US" sz="1350" i="1">
                        <a:latin typeface="Cambria Math"/>
                      </a:rPr>
                      <m:t>=2.7</m:t>
                    </m:r>
                  </m:oMath>
                </a14:m>
                <a:r>
                  <a:rPr lang="en-US" sz="1350" dirty="0"/>
                  <a:t>18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5625" y="5033155"/>
                <a:ext cx="3013261" cy="421526"/>
              </a:xfrm>
              <a:prstGeom prst="rect">
                <a:avLst/>
              </a:prstGeom>
              <a:blipFill>
                <a:blip r:embed="rId7"/>
                <a:stretch>
                  <a:fillRect b="-28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Left Arrow 8"/>
          <p:cNvSpPr/>
          <p:nvPr/>
        </p:nvSpPr>
        <p:spPr>
          <a:xfrm>
            <a:off x="5943119" y="5033155"/>
            <a:ext cx="1714982" cy="418718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Getting close to “</a:t>
            </a:r>
            <a:r>
              <a:rPr lang="en-US" sz="1350" i="1" dirty="0"/>
              <a:t>e</a:t>
            </a:r>
            <a:r>
              <a:rPr lang="en-US" sz="1350" dirty="0"/>
              <a:t>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80595" y="1417638"/>
            <a:ext cx="1565974" cy="33239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050" dirty="0"/>
              <a:t>The </a:t>
            </a:r>
            <a:r>
              <a:rPr lang="en-US" sz="1050" b="1" dirty="0"/>
              <a:t>number e</a:t>
            </a:r>
            <a:r>
              <a:rPr lang="en-US" sz="1050" dirty="0"/>
              <a:t> is a famous irrational </a:t>
            </a:r>
            <a:r>
              <a:rPr lang="en-US" sz="1050" b="1" dirty="0"/>
              <a:t>number</a:t>
            </a:r>
            <a:r>
              <a:rPr lang="en-US" sz="1050" dirty="0"/>
              <a:t>, and is one of the most important </a:t>
            </a:r>
            <a:r>
              <a:rPr lang="en-US" sz="1050" b="1" dirty="0"/>
              <a:t>numbers</a:t>
            </a:r>
            <a:r>
              <a:rPr lang="en-US" sz="1050" dirty="0"/>
              <a:t> in mathematics. The first few digits are: </a:t>
            </a:r>
            <a:br>
              <a:rPr lang="en-US" sz="1050" dirty="0"/>
            </a:br>
            <a:endParaRPr lang="en-US" sz="1050" dirty="0"/>
          </a:p>
          <a:p>
            <a:r>
              <a:rPr lang="en-US" sz="105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2.718281828459045235</a:t>
            </a:r>
            <a:endParaRPr lang="en-US" sz="1050" dirty="0"/>
          </a:p>
          <a:p>
            <a:r>
              <a:rPr lang="en-US" sz="1050" dirty="0"/>
              <a:t>(and more ...) </a:t>
            </a:r>
          </a:p>
          <a:p>
            <a:endParaRPr lang="en-US" sz="1050" dirty="0"/>
          </a:p>
          <a:p>
            <a:r>
              <a:rPr lang="en-US" sz="1050" dirty="0"/>
              <a:t>It is often called Euler's </a:t>
            </a:r>
            <a:r>
              <a:rPr lang="en-US" sz="1050" b="1" dirty="0"/>
              <a:t>number</a:t>
            </a:r>
            <a:r>
              <a:rPr lang="en-US" sz="1050" dirty="0"/>
              <a:t> after Leonhard Euler. </a:t>
            </a:r>
          </a:p>
          <a:p>
            <a:endParaRPr lang="en-US" sz="1050" b="1" dirty="0"/>
          </a:p>
          <a:p>
            <a:r>
              <a:rPr lang="en-US" sz="1050" b="1" dirty="0"/>
              <a:t>e</a:t>
            </a:r>
            <a:r>
              <a:rPr lang="en-US" sz="1050" dirty="0"/>
              <a:t> is the base of the Natural Logarithms (invented by John Napier).</a:t>
            </a:r>
          </a:p>
          <a:p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343166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485900" y="1063228"/>
                <a:ext cx="6172200" cy="673253"/>
              </a:xfrm>
            </p:spPr>
            <p:txBody>
              <a:bodyPr>
                <a:normAutofit/>
              </a:bodyPr>
              <a:lstStyle/>
              <a:p>
                <a:r>
                  <a:rPr lang="en-US" sz="2700" dirty="0"/>
                  <a:t>Derivative Function of </a:t>
                </a:r>
                <a14:m>
                  <m:oMath xmlns:m="http://schemas.openxmlformats.org/officeDocument/2006/math">
                    <m:r>
                      <a:rPr lang="en-US" sz="27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7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7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700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7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700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2700" i="1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endParaRPr lang="en-US" sz="27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485900" y="1063228"/>
                <a:ext cx="6172200" cy="673253"/>
              </a:xfrm>
              <a:blipFill>
                <a:blip r:embed="rId3"/>
                <a:stretch>
                  <a:fillRect b="-117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486287" y="1912327"/>
            <a:ext cx="56856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Start with the </a:t>
            </a:r>
            <a:r>
              <a:rPr lang="en-US" i="1" dirty="0"/>
              <a:t>limit definition of the derivative: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494361" y="2355057"/>
          <a:ext cx="3949303" cy="540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30" name="Equation" r:id="rId4" imgW="3060360" imgH="419040" progId="Equation.3">
                  <p:embed/>
                </p:oleObj>
              </mc:Choice>
              <mc:Fallback>
                <p:oleObj name="Equation" r:id="rId4" imgW="306036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94361" y="2355057"/>
                        <a:ext cx="3949303" cy="5405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Arrow Connector 4"/>
          <p:cNvCxnSpPr/>
          <p:nvPr/>
        </p:nvCxnSpPr>
        <p:spPr>
          <a:xfrm flipH="1">
            <a:off x="5936878" y="1441665"/>
            <a:ext cx="867335" cy="9204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6370545" y="1441664"/>
            <a:ext cx="480733" cy="94018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140745" y="2928266"/>
          <a:ext cx="1523580" cy="558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31" name="Equation" r:id="rId6" imgW="1143000" imgH="419040" progId="Equation.3">
                  <p:embed/>
                </p:oleObj>
              </mc:Choice>
              <mc:Fallback>
                <p:oleObj name="Equation" r:id="rId6" imgW="114300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40745" y="2928266"/>
                        <a:ext cx="1523580" cy="5581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664326" y="2895909"/>
          <a:ext cx="1621631" cy="575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32" name="Equation" r:id="rId8" imgW="1180800" imgH="419040" progId="Equation.3">
                  <p:embed/>
                </p:oleObj>
              </mc:Choice>
              <mc:Fallback>
                <p:oleObj name="Equation" r:id="rId8" imgW="118080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664326" y="2895909"/>
                        <a:ext cx="1621631" cy="5750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5312288" y="2906894"/>
          <a:ext cx="1538988" cy="608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33" name="Equation" r:id="rId10" imgW="1218960" imgH="482400" progId="Equation.3">
                  <p:embed/>
                </p:oleObj>
              </mc:Choice>
              <mc:Fallback>
                <p:oleObj name="Equation" r:id="rId10" imgW="1218960" imgH="48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312288" y="2906894"/>
                        <a:ext cx="1538988" cy="6080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5066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52600" y="946548"/>
          <a:ext cx="1766888" cy="692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9" name="Equation" r:id="rId4" imgW="1066680" imgH="419040" progId="Equation.3">
                  <p:embed/>
                </p:oleObj>
              </mc:Choice>
              <mc:Fallback>
                <p:oleObj name="Equation" r:id="rId4" imgW="106668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52600" y="946548"/>
                        <a:ext cx="1766888" cy="6929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596855"/>
              </p:ext>
            </p:extLst>
          </p:nvPr>
        </p:nvGraphicFramePr>
        <p:xfrm>
          <a:off x="1597269" y="1758465"/>
          <a:ext cx="5700348" cy="972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0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0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00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00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00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6846">
                <a:tc>
                  <a:txBody>
                    <a:bodyPr/>
                    <a:lstStyle/>
                    <a:p>
                      <a:r>
                        <a:rPr lang="en-US" sz="1400" dirty="0"/>
                        <a:t>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-0.01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-0.001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0.001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0.01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0.995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0.9995</a:t>
                      </a:r>
                    </a:p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1.0005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1.005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764506" y="2164557"/>
          <a:ext cx="538163" cy="570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10" name="Equation" r:id="rId6" imgW="393480" imgH="419040" progId="Equation.3">
                  <p:embed/>
                </p:oleObj>
              </mc:Choice>
              <mc:Fallback>
                <p:oleObj name="Equation" r:id="rId6" imgW="39348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64506" y="2164557"/>
                        <a:ext cx="538163" cy="5703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Arrow Connector 2"/>
          <p:cNvCxnSpPr/>
          <p:nvPr/>
        </p:nvCxnSpPr>
        <p:spPr>
          <a:xfrm flipH="1">
            <a:off x="2206953" y="1536642"/>
            <a:ext cx="762712" cy="6279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Up Arrow 7"/>
          <p:cNvSpPr/>
          <p:nvPr/>
        </p:nvSpPr>
        <p:spPr>
          <a:xfrm>
            <a:off x="3812242" y="2560056"/>
            <a:ext cx="1499347" cy="880783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Limiting Value</a:t>
            </a:r>
          </a:p>
        </p:txBody>
      </p:sp>
    </p:spTree>
    <p:extLst>
      <p:ext uri="{BB962C8B-B14F-4D97-AF65-F5344CB8AC3E}">
        <p14:creationId xmlns:p14="http://schemas.microsoft.com/office/powerpoint/2010/main" val="2131066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4562194"/>
              </p:ext>
            </p:extLst>
          </p:nvPr>
        </p:nvGraphicFramePr>
        <p:xfrm>
          <a:off x="1663796" y="946548"/>
          <a:ext cx="1766888" cy="692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8" name="Equation" r:id="rId3" imgW="1066680" imgH="419040" progId="Equation.3">
                  <p:embed/>
                </p:oleObj>
              </mc:Choice>
              <mc:Fallback>
                <p:oleObj name="Equation" r:id="rId3" imgW="106668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3796" y="946548"/>
                        <a:ext cx="1766888" cy="6929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217674"/>
              </p:ext>
            </p:extLst>
          </p:nvPr>
        </p:nvGraphicFramePr>
        <p:xfrm>
          <a:off x="1597269" y="1758465"/>
          <a:ext cx="5700348" cy="972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0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0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0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00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00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00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6846">
                <a:tc>
                  <a:txBody>
                    <a:bodyPr/>
                    <a:lstStyle/>
                    <a:p>
                      <a:r>
                        <a:rPr lang="en-US" sz="1400" dirty="0"/>
                        <a:t>h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-0.01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-0.001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0.001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0.01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0.995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0.9995</a:t>
                      </a:r>
                    </a:p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1.0005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1.005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6535484"/>
              </p:ext>
            </p:extLst>
          </p:nvPr>
        </p:nvGraphicFramePr>
        <p:xfrm>
          <a:off x="1764506" y="2164557"/>
          <a:ext cx="538163" cy="570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9" name="Equation" r:id="rId5" imgW="393480" imgH="419040" progId="Equation.3">
                  <p:embed/>
                </p:oleObj>
              </mc:Choice>
              <mc:Fallback>
                <p:oleObj name="Equation" r:id="rId5" imgW="39348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64506" y="2164557"/>
                        <a:ext cx="538163" cy="5703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8263037"/>
              </p:ext>
            </p:extLst>
          </p:nvPr>
        </p:nvGraphicFramePr>
        <p:xfrm>
          <a:off x="1512655" y="3378575"/>
          <a:ext cx="5703094" cy="694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0" name="Equation" r:id="rId7" imgW="3441600" imgH="419040" progId="Equation.3">
                  <p:embed/>
                </p:oleObj>
              </mc:Choice>
              <mc:Fallback>
                <p:oleObj name="Equation" r:id="rId7" imgW="344160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12655" y="3378575"/>
                        <a:ext cx="5703094" cy="6941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4612971" y="2449712"/>
            <a:ext cx="1942470" cy="11305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2789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611</Words>
  <Application>Microsoft Office PowerPoint</Application>
  <PresentationFormat>On-screen Show (4:3)</PresentationFormat>
  <Paragraphs>138</Paragraphs>
  <Slides>26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Cambria Math</vt:lpstr>
      <vt:lpstr>Office Theme</vt:lpstr>
      <vt:lpstr>Equation</vt:lpstr>
      <vt:lpstr>PowerPoint Presentation</vt:lpstr>
      <vt:lpstr>Exponential Growth</vt:lpstr>
      <vt:lpstr>Examples of Exponential Growth and Decay</vt:lpstr>
      <vt:lpstr>Examples of Exponential Growth and Decay</vt:lpstr>
      <vt:lpstr>Derivatives of Exponential and Logarithmic Functions</vt:lpstr>
      <vt:lpstr>Derivative of f(x)=e^x</vt:lpstr>
      <vt:lpstr>Derivative Function of f(x)=e^x</vt:lpstr>
      <vt:lpstr>PowerPoint Presentation</vt:lpstr>
      <vt:lpstr>PowerPoint Presentation</vt:lpstr>
      <vt:lpstr>PowerPoint Presentation</vt:lpstr>
      <vt:lpstr>Examples</vt:lpstr>
      <vt:lpstr>Examples</vt:lpstr>
      <vt:lpstr>Derivative Function for f(x)=a^x</vt:lpstr>
      <vt:lpstr>Derivative Function for f(x)=a^x</vt:lpstr>
      <vt:lpstr>Derivative Function for f(x)=a^x</vt:lpstr>
      <vt:lpstr>Derivative Function for f(x)=a^x</vt:lpstr>
      <vt:lpstr>Derivative Function for f(t)=e^kt</vt:lpstr>
      <vt:lpstr>Derivative Function for f(t)=e^kt</vt:lpstr>
      <vt:lpstr>Derivative Function for f(t)=e^kt</vt:lpstr>
      <vt:lpstr>Derivative Function for f(x)=ln⁡(x)</vt:lpstr>
      <vt:lpstr>Derivative Function for f(x)=ln⁡(x)</vt:lpstr>
      <vt:lpstr>Derivative Function for f(x)=ln⁡(x)</vt:lpstr>
      <vt:lpstr>Derivative Function for f(x)=ln⁡(x)</vt:lpstr>
      <vt:lpstr>Applications Example 1</vt:lpstr>
      <vt:lpstr>Applications Example 2</vt:lpstr>
      <vt:lpstr>Applications Example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 3.2 Derivatives of Exponential and Logarithmic Functions</dc:title>
  <dc:creator>Danielle Lyles</dc:creator>
  <cp:lastModifiedBy>Cindy Roberts</cp:lastModifiedBy>
  <cp:revision>58</cp:revision>
  <dcterms:created xsi:type="dcterms:W3CDTF">2013-02-06T12:19:58Z</dcterms:created>
  <dcterms:modified xsi:type="dcterms:W3CDTF">2020-08-03T19:41:55Z</dcterms:modified>
</cp:coreProperties>
</file>