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2" r:id="rId3"/>
    <p:sldId id="263" r:id="rId4"/>
    <p:sldId id="264" r:id="rId5"/>
    <p:sldId id="265" r:id="rId6"/>
    <p:sldId id="266" r:id="rId7"/>
    <p:sldId id="269" r:id="rId8"/>
    <p:sldId id="272" r:id="rId9"/>
    <p:sldId id="273" r:id="rId10"/>
    <p:sldId id="274" r:id="rId11"/>
    <p:sldId id="257" r:id="rId12"/>
    <p:sldId id="258" r:id="rId13"/>
    <p:sldId id="259" r:id="rId14"/>
    <p:sldId id="260" r:id="rId15"/>
    <p:sldId id="261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F0914-6EC0-4068-B4F6-7BE89B0117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34D06-7D05-469B-9369-8999779E7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0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9365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8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7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286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5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1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8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6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945EDFB-4BE2-4445-8192-A52BFA66BC2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7D84CAF-5E58-4C56-81AD-7AC57648C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6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</p:txBody>
      </p:sp>
    </p:spTree>
    <p:extLst>
      <p:ext uri="{BB962C8B-B14F-4D97-AF65-F5344CB8AC3E}">
        <p14:creationId xmlns:p14="http://schemas.microsoft.com/office/powerpoint/2010/main" val="21291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Chain Rule in General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	(that is, y is a function of x meaning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br>
                  <a:rPr lang="en-US" dirty="0"/>
                </a:b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or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436248" y="3258546"/>
            <a:ext cx="4671944" cy="745922"/>
            <a:chOff x="2020855" y="3066309"/>
            <a:chExt cx="3389438" cy="745922"/>
          </a:xfrm>
        </p:grpSpPr>
        <p:sp>
          <p:nvSpPr>
            <p:cNvPr id="12" name="Left Brace 11"/>
            <p:cNvSpPr/>
            <p:nvPr/>
          </p:nvSpPr>
          <p:spPr>
            <a:xfrm rot="16200000">
              <a:off x="3809815" y="2940253"/>
              <a:ext cx="173965" cy="43438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 Brace 12"/>
            <p:cNvSpPr/>
            <p:nvPr/>
          </p:nvSpPr>
          <p:spPr>
            <a:xfrm rot="16200000">
              <a:off x="3092415" y="2936098"/>
              <a:ext cx="173965" cy="43438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40434" y="3165900"/>
              <a:ext cx="18698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Derivative of inner function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20855" y="3164459"/>
              <a:ext cx="16307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Derivative of outer function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61872" y="5718116"/>
            <a:ext cx="4671944" cy="745922"/>
            <a:chOff x="2020855" y="3066309"/>
            <a:chExt cx="3389438" cy="745922"/>
          </a:xfrm>
        </p:grpSpPr>
        <p:sp>
          <p:nvSpPr>
            <p:cNvPr id="17" name="Left Brace 16"/>
            <p:cNvSpPr/>
            <p:nvPr/>
          </p:nvSpPr>
          <p:spPr>
            <a:xfrm rot="16200000">
              <a:off x="3809815" y="2940253"/>
              <a:ext cx="173965" cy="43438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 Brace 17"/>
            <p:cNvSpPr/>
            <p:nvPr/>
          </p:nvSpPr>
          <p:spPr>
            <a:xfrm rot="16200000">
              <a:off x="3092415" y="2936098"/>
              <a:ext cx="173965" cy="43438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40434" y="3165900"/>
              <a:ext cx="18698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Derivative of inner function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20855" y="3164459"/>
              <a:ext cx="16307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Derivative of outer function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554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Example 1: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3167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Flowchart: Predefined Process 4"/>
              <p:cNvSpPr/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Find the inside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Flowchart: Predefined Process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Flowchart: Predefined Process 5"/>
              <p:cNvSpPr/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Write it as the outside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Flowchart: Predefined Process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ft-Right Arrow 7"/>
          <p:cNvSpPr/>
          <p:nvPr/>
        </p:nvSpPr>
        <p:spPr>
          <a:xfrm>
            <a:off x="3741490" y="3724712"/>
            <a:ext cx="3892492" cy="604007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Example 1: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3167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Flowchart: Predefined Process 4"/>
              <p:cNvSpPr/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Find the inside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b="0" dirty="0"/>
              </a:p>
              <a:p>
                <a:pPr algn="ctr"/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Flowchart: Predefined Process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Flowchart: Predefined Process 5"/>
              <p:cNvSpPr/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Write it as the outside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b="0" dirty="0"/>
              </a:p>
              <a:p>
                <a:pPr algn="ctr"/>
                <a:endParaRPr lang="en-US" sz="28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Flowchart: Predefined Process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ft-Right Arrow 7"/>
          <p:cNvSpPr/>
          <p:nvPr/>
        </p:nvSpPr>
        <p:spPr>
          <a:xfrm>
            <a:off x="3798051" y="4148918"/>
            <a:ext cx="3892492" cy="604007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Take derivatives of both</a:t>
            </a:r>
          </a:p>
        </p:txBody>
      </p:sp>
    </p:spTree>
    <p:extLst>
      <p:ext uri="{BB962C8B-B14F-4D97-AF65-F5344CB8AC3E}">
        <p14:creationId xmlns:p14="http://schemas.microsoft.com/office/powerpoint/2010/main" val="322442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Example 1: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3167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Flowchart: Predefined Process 4"/>
              <p:cNvSpPr/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Find the inside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b="0" dirty="0"/>
              </a:p>
              <a:p>
                <a:pPr algn="ctr"/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Flowchart: Predefined Process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Flowchart: Predefined Process 5"/>
              <p:cNvSpPr/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Write it as the outside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b="0" dirty="0"/>
              </a:p>
              <a:p>
                <a:pPr algn="ctr"/>
                <a:endParaRPr lang="en-US" sz="28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Flowchart: Predefined Process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-Right-Up Arrow 1"/>
          <p:cNvSpPr/>
          <p:nvPr/>
        </p:nvSpPr>
        <p:spPr>
          <a:xfrm flipV="1">
            <a:off x="3350322" y="3883842"/>
            <a:ext cx="4515439" cy="1941921"/>
          </a:xfrm>
          <a:prstGeom prst="leftRight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en-US" dirty="0"/>
              <a:t>Multiply the 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Flowchart: Predefined Process 6"/>
              <p:cNvSpPr/>
              <p:nvPr/>
            </p:nvSpPr>
            <p:spPr>
              <a:xfrm>
                <a:off x="3350322" y="5825763"/>
                <a:ext cx="4899171" cy="1032237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∙4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Flowchart: Predefined Process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322" y="5825763"/>
                <a:ext cx="4899171" cy="1032237"/>
              </a:xfrm>
              <a:prstGeom prst="flowChartPredefinedProcess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79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Example 1: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3167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Flowchart: Predefined Process 4"/>
              <p:cNvSpPr/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Find the inside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b="0" dirty="0"/>
              </a:p>
              <a:p>
                <a:pPr algn="ctr"/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Flowchart: Predefined Process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Flowchart: Predefined Process 5"/>
              <p:cNvSpPr/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Write it as the outside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b="0" dirty="0"/>
              </a:p>
              <a:p>
                <a:pPr algn="ctr"/>
                <a:endParaRPr lang="en-US" sz="28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Flowchart: Predefined Process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-Right-Up Arrow 1"/>
          <p:cNvSpPr/>
          <p:nvPr/>
        </p:nvSpPr>
        <p:spPr>
          <a:xfrm flipV="1">
            <a:off x="3350322" y="3883842"/>
            <a:ext cx="4515439" cy="1941921"/>
          </a:xfrm>
          <a:prstGeom prst="leftRight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en-US" dirty="0"/>
              <a:t>Substitute u back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Flowchart: Predefined Process 6"/>
              <p:cNvSpPr/>
              <p:nvPr/>
            </p:nvSpPr>
            <p:spPr>
              <a:xfrm>
                <a:off x="263173" y="5683150"/>
                <a:ext cx="4899171" cy="1032237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∙4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𝑥𝑢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Flowchart: Predefined Process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73" y="5683150"/>
                <a:ext cx="4899171" cy="1032237"/>
              </a:xfrm>
              <a:prstGeom prst="flowChartPredefinedProcess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Flowchart: Predefined Process 7"/>
              <p:cNvSpPr/>
              <p:nvPr/>
            </p:nvSpPr>
            <p:spPr>
              <a:xfrm>
                <a:off x="6162031" y="5683150"/>
                <a:ext cx="4899171" cy="1032237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Flowchart: Predefined Process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031" y="5683150"/>
                <a:ext cx="4899171" cy="1032237"/>
              </a:xfrm>
              <a:prstGeom prst="flowChartPredefinedProcess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7593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Example 1: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3167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Flowchart: Predefined Process 4"/>
              <p:cNvSpPr/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Find the inside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b="0" dirty="0"/>
              </a:p>
              <a:p>
                <a:pPr algn="ctr"/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Flowchart: Predefined Process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30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Flowchart: Predefined Process 5"/>
              <p:cNvSpPr/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Write it as the outside function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b="0" dirty="0"/>
              </a:p>
              <a:p>
                <a:pPr algn="ctr"/>
                <a:endParaRPr lang="en-US" sz="28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Flowchart: Predefined Process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94" y="1490651"/>
                <a:ext cx="3959604" cy="3531765"/>
              </a:xfrm>
              <a:prstGeom prst="flowChartPredefinedProcess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-Right-Up Arrow 1"/>
          <p:cNvSpPr/>
          <p:nvPr/>
        </p:nvSpPr>
        <p:spPr>
          <a:xfrm flipV="1">
            <a:off x="3350322" y="3883842"/>
            <a:ext cx="4515439" cy="1941921"/>
          </a:xfrm>
          <a:prstGeom prst="leftRight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en-US" dirty="0"/>
              <a:t>Multiply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Flowchart: Predefined Process 7"/>
              <p:cNvSpPr/>
              <p:nvPr/>
            </p:nvSpPr>
            <p:spPr>
              <a:xfrm>
                <a:off x="478175" y="5674761"/>
                <a:ext cx="9672504" cy="1032237"/>
              </a:xfrm>
              <a:prstGeom prst="flowChartPredefined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Flowchart: Predefined Process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75" y="5674761"/>
                <a:ext cx="9672504" cy="1032237"/>
              </a:xfrm>
              <a:prstGeom prst="flowChartPredefinedProcess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373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Example 1: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3167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eft-Right Arrow 2"/>
          <p:cNvSpPr/>
          <p:nvPr/>
        </p:nvSpPr>
        <p:spPr>
          <a:xfrm>
            <a:off x="848413" y="1282045"/>
            <a:ext cx="9907572" cy="1272619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Repeated:  If easy enough, find the outside derivative times the inside 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10126" y="2877153"/>
                <a:ext cx="838414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/>
                  <a:t>Outside Derivative:     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126" y="2877153"/>
                <a:ext cx="8384146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2545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10126" y="3821405"/>
                <a:ext cx="838414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/>
                  <a:t>Inside Derivative: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126" y="3821405"/>
                <a:ext cx="8384146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2545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10126" y="4888205"/>
                <a:ext cx="87499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/>
                  <a:t>Multiply:        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                  8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(2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126" y="4888205"/>
                <a:ext cx="8749932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2439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6855" y="5832457"/>
                <a:ext cx="87499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/>
                  <a:t>Distribute:        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              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16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855" y="5832457"/>
                <a:ext cx="8749932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2437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22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Example 1: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862" y="251670"/>
                <a:ext cx="6736360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3167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-Right Arrow 4"/>
          <p:cNvSpPr/>
          <p:nvPr/>
        </p:nvSpPr>
        <p:spPr>
          <a:xfrm>
            <a:off x="848413" y="1282045"/>
            <a:ext cx="9907572" cy="1272619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Why not just FOIL and then take the derivative?  Much easier!  NO CHAIN RULE!</a:t>
            </a:r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975166"/>
              </p:ext>
            </p:extLst>
          </p:nvPr>
        </p:nvGraphicFramePr>
        <p:xfrm>
          <a:off x="3664630" y="2554664"/>
          <a:ext cx="4275138" cy="306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1346040" imgH="965160" progId="Equation.3">
                  <p:embed/>
                </p:oleObj>
              </mc:Choice>
              <mc:Fallback>
                <p:oleObj name="Equation" r:id="rId4" imgW="134604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64630" y="2554664"/>
                        <a:ext cx="4275138" cy="306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84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30" y="348792"/>
            <a:ext cx="10275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 why do we even need the chain rule?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21326" y="3376367"/>
                <a:ext cx="85768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What if you had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</m:oMath>
                </a14:m>
                <a:r>
                  <a:rPr lang="en-US" sz="3600" dirty="0"/>
                  <a:t>?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326" y="3376367"/>
                <a:ext cx="8576820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2203" t="-16038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8239027" y="1979629"/>
            <a:ext cx="659876" cy="1276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71381" y="1348034"/>
            <a:ext cx="285632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Do you want to multiply this out 100 times?</a:t>
            </a:r>
          </a:p>
        </p:txBody>
      </p:sp>
    </p:spTree>
    <p:extLst>
      <p:ext uri="{BB962C8B-B14F-4D97-AF65-F5344CB8AC3E}">
        <p14:creationId xmlns:p14="http://schemas.microsoft.com/office/powerpoint/2010/main" val="169163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 in Four Steps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61872" y="1828800"/>
                <a:ext cx="8595360" cy="4798243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/>
                  <a:t>First, recognize you have a composite function</a:t>
                </a:r>
              </a:p>
              <a:p>
                <a:endParaRPr lang="en-US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Find inner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and outer functions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342900" indent="-342900">
                  <a:buFont typeface="+mj-lt"/>
                  <a:buAutoNum type="arabicPeriod"/>
                </a:pPr>
                <a:endParaRPr lang="en-US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Find the derivative of each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342900" indent="-342900">
                  <a:buFont typeface="+mj-lt"/>
                  <a:buAutoNum type="arabicPeriod"/>
                </a:pPr>
                <a:endParaRPr lang="en-US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Multiply the derivatives together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b="0" dirty="0">
                  <a:ea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sz="20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Substitute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1872" y="1828800"/>
                <a:ext cx="8595360" cy="4798243"/>
              </a:xfrm>
              <a:blipFill>
                <a:blip r:embed="rId2"/>
                <a:stretch>
                  <a:fillRect l="-355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32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Algebra class</a:t>
            </a:r>
          </a:p>
        </p:txBody>
      </p:sp>
      <p:pic>
        <p:nvPicPr>
          <p:cNvPr id="153602" name="Picture 2" descr="http://www.sciencehq.com/image/function_of_a_fun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227" y="2685855"/>
            <a:ext cx="37814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741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92569" y="214931"/>
                <a:ext cx="9692640" cy="840871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Example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+5)</m:t>
                    </m:r>
                  </m:oMath>
                </a14:m>
                <a:r>
                  <a:rPr lang="en-US" dirty="0"/>
                  <a:t>      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92569" y="214931"/>
                <a:ext cx="9692640" cy="840871"/>
              </a:xfrm>
              <a:blipFill rotWithShape="0">
                <a:blip r:embed="rId2"/>
                <a:stretch>
                  <a:fillRect l="-2201" t="-10870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61872" y="1828800"/>
                <a:ext cx="8595360" cy="465684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br>
                  <a:rPr lang="en-US" sz="2800" dirty="0"/>
                </a:br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1872" y="1828800"/>
                <a:ext cx="8595360" cy="4656841"/>
              </a:xfrm>
              <a:blipFill rotWithShape="0">
                <a:blip r:embed="rId3"/>
                <a:stretch>
                  <a:fillRect t="-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77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92569" y="214931"/>
                <a:ext cx="9692640" cy="840871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Example 3: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+5)</m:t>
                        </m:r>
                      </m:den>
                    </m:f>
                  </m:oMath>
                </a14:m>
                <a:r>
                  <a:rPr lang="en-US" dirty="0"/>
                  <a:t>      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92569" y="214931"/>
                <a:ext cx="9692640" cy="840871"/>
              </a:xfrm>
              <a:blipFill>
                <a:blip r:embed="rId2"/>
                <a:stretch>
                  <a:fillRect l="-2201" t="-19565" b="-7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885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92569" y="214931"/>
                <a:ext cx="9692640" cy="840871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Example 3: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𝐥𝐧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92569" y="214931"/>
                <a:ext cx="9692640" cy="840871"/>
              </a:xfrm>
              <a:blipFill>
                <a:blip r:embed="rId2"/>
                <a:stretch>
                  <a:fillRect l="-2201" t="-20290"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61872" y="1828800"/>
                <a:ext cx="8595360" cy="465684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⁡(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+5)</m:t>
                    </m:r>
                  </m:oMath>
                </a14:m>
                <a:br>
                  <a:rPr lang="en-US" sz="2800" dirty="0"/>
                </a:br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1872" y="1828800"/>
                <a:ext cx="8595360" cy="4656841"/>
              </a:xfrm>
              <a:blipFill rotWithShape="0">
                <a:blip r:embed="rId3"/>
                <a:stretch>
                  <a:fillRect t="-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/>
          <p:cNvSpPr/>
          <p:nvPr/>
        </p:nvSpPr>
        <p:spPr>
          <a:xfrm>
            <a:off x="5750350" y="2733773"/>
            <a:ext cx="3233394" cy="933253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From last example, chain rule within a chain rule</a:t>
            </a:r>
          </a:p>
        </p:txBody>
      </p:sp>
    </p:spTree>
    <p:extLst>
      <p:ext uri="{BB962C8B-B14F-4D97-AF65-F5344CB8AC3E}">
        <p14:creationId xmlns:p14="http://schemas.microsoft.com/office/powerpoint/2010/main" val="243055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Chain Rule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16" b="-2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Shortcut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b="0" dirty="0"/>
                  <a:t>Chain Rule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b="0" dirty="0"/>
                  <a:t>Chain Rule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+5)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2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77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Chain Rule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16" b="-2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Shortcut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b="0" dirty="0"/>
              </a:p>
              <a:p>
                <a:r>
                  <a:rPr lang="en-US" dirty="0"/>
                  <a:t>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Chain Rule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Chain Rule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∙3=3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2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32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21" y="-81344"/>
            <a:ext cx="9692640" cy="1325562"/>
          </a:xfrm>
        </p:spPr>
        <p:txBody>
          <a:bodyPr/>
          <a:lstStyle/>
          <a:p>
            <a:pPr algn="l"/>
            <a:r>
              <a:rPr lang="en-US" dirty="0"/>
              <a:t>Use Chain Rule to Prove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168" y="1600201"/>
            <a:ext cx="9588631" cy="4925667"/>
          </a:xfrm>
        </p:spPr>
        <p:txBody>
          <a:bodyPr>
            <a:normAutofit/>
          </a:bodyPr>
          <a:lstStyle/>
          <a:p>
            <a:r>
              <a:rPr lang="en-US" dirty="0"/>
              <a:t>Rewrite: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So  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Use Chain Rule on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307687"/>
              </p:ext>
            </p:extLst>
          </p:nvPr>
        </p:nvGraphicFramePr>
        <p:xfrm>
          <a:off x="6853373" y="306020"/>
          <a:ext cx="2430899" cy="99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3" imgW="965200" imgH="393700" progId="Equation.3">
                  <p:embed/>
                </p:oleObj>
              </mc:Choice>
              <mc:Fallback>
                <p:oleObj name="Equation" r:id="rId3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3373" y="306020"/>
                        <a:ext cx="2430899" cy="99132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992568"/>
              </p:ext>
            </p:extLst>
          </p:nvPr>
        </p:nvGraphicFramePr>
        <p:xfrm>
          <a:off x="2674790" y="1476486"/>
          <a:ext cx="29781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5" imgW="1447800" imgH="317500" progId="Equation.3">
                  <p:embed/>
                </p:oleObj>
              </mc:Choice>
              <mc:Fallback>
                <p:oleObj name="Equation" r:id="rId5" imgW="14478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74790" y="1476486"/>
                        <a:ext cx="2978150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817418"/>
              </p:ext>
            </p:extLst>
          </p:nvPr>
        </p:nvGraphicFramePr>
        <p:xfrm>
          <a:off x="1749539" y="2269331"/>
          <a:ext cx="21161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7" imgW="1028700" imgH="393700" progId="Equation.3">
                  <p:embed/>
                </p:oleObj>
              </mc:Choice>
              <mc:Fallback>
                <p:oleObj name="Equation" r:id="rId7" imgW="1028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49539" y="2269331"/>
                        <a:ext cx="2116138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830115"/>
              </p:ext>
            </p:extLst>
          </p:nvPr>
        </p:nvGraphicFramePr>
        <p:xfrm>
          <a:off x="2985753" y="3566504"/>
          <a:ext cx="1465507" cy="5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9" imgW="584200" imgH="228600" progId="Equation.3">
                  <p:embed/>
                </p:oleObj>
              </mc:Choice>
              <mc:Fallback>
                <p:oleObj name="Equation" r:id="rId9" imgW="584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5753" y="3566504"/>
                        <a:ext cx="1465507" cy="57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004686"/>
              </p:ext>
            </p:extLst>
          </p:nvPr>
        </p:nvGraphicFramePr>
        <p:xfrm>
          <a:off x="3347597" y="4946663"/>
          <a:ext cx="47212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11" imgW="2463800" imgH="393700" progId="Equation.3">
                  <p:embed/>
                </p:oleObj>
              </mc:Choice>
              <mc:Fallback>
                <p:oleObj name="Equation" r:id="rId11" imgW="2463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47597" y="4946663"/>
                        <a:ext cx="472122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456971" y="2008259"/>
            <a:ext cx="3134135" cy="30916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94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Algebra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15093" y="2648934"/>
                <a:ext cx="52507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→</m:t>
                      </m:r>
                      <m:r>
                        <a:rPr lang="en-US" sz="2400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→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𝑓𝑜𝑔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r>
                        <a:rPr lang="en-US" sz="2400" i="1"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093" y="2648933"/>
                <a:ext cx="525073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461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Algebra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15093" y="2648934"/>
                <a:ext cx="525073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+3    </m:t>
                      </m:r>
                      <m:r>
                        <a:rPr lang="en-US" sz="2400" i="1"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latin typeface="Cambria Math"/>
                        </a:rPr>
                        <m:t>     </m:t>
                      </m:r>
                      <m:r>
                        <a:rPr lang="en-US" sz="2400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Find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093" y="2648933"/>
                <a:ext cx="525073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1858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04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Algebra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15093" y="2648934"/>
                <a:ext cx="525073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+3    </m:t>
                      </m:r>
                      <m:r>
                        <a:rPr lang="en-US" sz="2400" i="1"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latin typeface="Cambria Math"/>
                        </a:rPr>
                        <m:t>     </m:t>
                      </m:r>
                      <m:r>
                        <a:rPr lang="en-US" sz="2400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Find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093" y="2648933"/>
                <a:ext cx="525073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1858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35344" y="4463591"/>
                <a:ext cx="2487604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344" y="4463591"/>
                <a:ext cx="2487604" cy="5091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4870515" y="3054285"/>
            <a:ext cx="2997724" cy="14093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61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Algebra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15093" y="2648934"/>
                <a:ext cx="525073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+3    </m:t>
                      </m:r>
                      <m:r>
                        <a:rPr lang="en-US" sz="2400" i="1">
                          <a:latin typeface="Cambria Math"/>
                        </a:rPr>
                        <m:t>𝑎𝑛𝑑</m:t>
                      </m:r>
                      <m:r>
                        <a:rPr lang="en-US" sz="2400" i="1">
                          <a:latin typeface="Cambria Math"/>
                        </a:rPr>
                        <m:t>     </m:t>
                      </m:r>
                      <m:r>
                        <a:rPr lang="en-US" sz="2400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Find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093" y="2648933"/>
                <a:ext cx="525073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1858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35345" y="4463591"/>
                <a:ext cx="3916585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344" y="4463591"/>
                <a:ext cx="3916585" cy="5091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4823381" y="3084431"/>
            <a:ext cx="164970" cy="13791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11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Chain Rule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645" y="1828800"/>
            <a:ext cx="10369485" cy="4351337"/>
          </a:xfrm>
        </p:spPr>
        <p:txBody>
          <a:bodyPr>
            <a:normAutofit/>
          </a:bodyPr>
          <a:lstStyle/>
          <a:p>
            <a:r>
              <a:rPr lang="en-US" sz="2400" dirty="0"/>
              <a:t>Calories burned, C, depend upon number of miles traveled, m:</a:t>
            </a:r>
          </a:p>
          <a:p>
            <a:pPr marL="0" indent="0">
              <a:buNone/>
            </a:pPr>
            <a:r>
              <a:rPr lang="en-US" sz="2400" dirty="0"/>
              <a:t>	C(m)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Number of miles traveled, m, depends upon time, t.</a:t>
            </a:r>
          </a:p>
          <a:p>
            <a:pPr marL="0" indent="0">
              <a:buNone/>
            </a:pPr>
            <a:r>
              <a:rPr lang="en-US" sz="2400" dirty="0"/>
              <a:t>	m(t)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Therefore, Calories burned, depends upon time t</a:t>
            </a:r>
          </a:p>
          <a:p>
            <a:pPr marL="0" indent="0">
              <a:buNone/>
            </a:pPr>
            <a:r>
              <a:rPr lang="en-US" sz="2400" dirty="0"/>
              <a:t>	C(m(t))</a:t>
            </a:r>
          </a:p>
        </p:txBody>
      </p:sp>
    </p:spTree>
    <p:extLst>
      <p:ext uri="{BB962C8B-B14F-4D97-AF65-F5344CB8AC3E}">
        <p14:creationId xmlns:p14="http://schemas.microsoft.com/office/powerpoint/2010/main" val="388966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Chain Rule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1658" y="1828800"/>
                <a:ext cx="10746556" cy="490193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400" dirty="0"/>
                  <a:t>Calories burned, C, depend upon number of miles traveled, m:</a:t>
                </a:r>
              </a:p>
              <a:p>
                <a:pPr marL="0" indent="0">
                  <a:buNone/>
                </a:pPr>
                <a:r>
                  <a:rPr lang="en-US" sz="2400" dirty="0"/>
                  <a:t>	C(m)</a:t>
                </a:r>
                <a:br>
                  <a:rPr lang="en-US" sz="2400" dirty="0"/>
                </a:br>
                <a:r>
                  <a:rPr lang="en-US" sz="2400" b="1" dirty="0">
                    <a:solidFill>
                      <a:srgbClr val="FF0000"/>
                    </a:solidFill>
                  </a:rPr>
                  <a:t>Calories are burned at a rate of 100 calories per mile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𝒅𝑪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𝒅𝒎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  <a:p>
                <a:r>
                  <a:rPr lang="en-US" sz="2400" dirty="0"/>
                  <a:t>Number of miles traveled, m, depends upon time, t.</a:t>
                </a:r>
              </a:p>
              <a:p>
                <a:pPr marL="0" indent="0">
                  <a:buNone/>
                </a:pPr>
                <a:r>
                  <a:rPr lang="en-US" sz="2400" dirty="0"/>
                  <a:t>	m(t)</a:t>
                </a:r>
                <a:br>
                  <a:rPr lang="en-US" sz="2400" dirty="0"/>
                </a:br>
                <a:r>
                  <a:rPr lang="en-US" sz="2400" b="1" dirty="0">
                    <a:solidFill>
                      <a:srgbClr val="FF0000"/>
                    </a:solidFill>
                  </a:rPr>
                  <a:t> Traveling at a rate of 6 miles per hour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𝒅𝒎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  <a:p>
                <a:r>
                  <a:rPr lang="en-US" sz="2400" dirty="0"/>
                  <a:t>Therefore, Calories burned, depends upon time t</a:t>
                </a:r>
              </a:p>
              <a:p>
                <a:pPr marL="0" indent="0">
                  <a:buNone/>
                </a:pPr>
                <a:r>
                  <a:rPr lang="en-US" sz="2400" dirty="0"/>
                  <a:t>	C(m(t))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FF0000"/>
                    </a:solidFill>
                  </a:rPr>
                  <a:t>Therefore, burning calories at a rate of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𝒄𝒂𝒍𝒐𝒓𝒊𝒆𝒔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𝒎𝒊𝒍𝒆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𝒎𝒊𝒍𝒆𝒔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𝒉𝒐𝒖𝒓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𝟔𝟎𝟎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𝒄𝒂𝒍𝒐𝒓𝒊𝒆𝒔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𝒉𝒐𝒖𝒓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1658" y="1828800"/>
                <a:ext cx="10746556" cy="4901938"/>
              </a:xfrm>
              <a:blipFill rotWithShape="0">
                <a:blip r:embed="rId2"/>
                <a:stretch>
                  <a:fillRect l="-737" t="-1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025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056307"/>
              </p:ext>
            </p:extLst>
          </p:nvPr>
        </p:nvGraphicFramePr>
        <p:xfrm>
          <a:off x="956687" y="2030862"/>
          <a:ext cx="6952793" cy="157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739880" imgH="393480" progId="Equation.3">
                  <p:embed/>
                </p:oleObj>
              </mc:Choice>
              <mc:Fallback>
                <p:oleObj name="Equation" r:id="rId3" imgW="1739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6687" y="2030862"/>
                        <a:ext cx="6952793" cy="157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116691" y="3721819"/>
            <a:ext cx="4671944" cy="745922"/>
            <a:chOff x="2020855" y="3066309"/>
            <a:chExt cx="3389438" cy="745922"/>
          </a:xfrm>
        </p:grpSpPr>
        <p:sp>
          <p:nvSpPr>
            <p:cNvPr id="6" name="Left Brace 5"/>
            <p:cNvSpPr/>
            <p:nvPr/>
          </p:nvSpPr>
          <p:spPr>
            <a:xfrm rot="16200000">
              <a:off x="3809815" y="2940253"/>
              <a:ext cx="173965" cy="43438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3092415" y="2936098"/>
              <a:ext cx="173965" cy="43438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40434" y="3165900"/>
              <a:ext cx="18698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Derivative of inner function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20855" y="3164459"/>
              <a:ext cx="16307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Derivative of outer function </a:t>
              </a: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342863"/>
              </p:ext>
            </p:extLst>
          </p:nvPr>
        </p:nvGraphicFramePr>
        <p:xfrm>
          <a:off x="4240614" y="4909288"/>
          <a:ext cx="4216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2197080" imgH="393480" progId="Equation.3">
                  <p:embed/>
                </p:oleObj>
              </mc:Choice>
              <mc:Fallback>
                <p:oleObj name="Equation" r:id="rId5" imgW="2197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0614" y="4909288"/>
                        <a:ext cx="4216400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80705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114</TotalTime>
  <Words>911</Words>
  <Application>Microsoft Office PowerPoint</Application>
  <PresentationFormat>Widescreen</PresentationFormat>
  <Paragraphs>177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Century Schoolbook</vt:lpstr>
      <vt:lpstr>Wingdings 2</vt:lpstr>
      <vt:lpstr>View</vt:lpstr>
      <vt:lpstr>Equation</vt:lpstr>
      <vt:lpstr>Chain Rule</vt:lpstr>
      <vt:lpstr>Composite Reminder</vt:lpstr>
      <vt:lpstr>Composite Reminder</vt:lpstr>
      <vt:lpstr>Composite Reminder</vt:lpstr>
      <vt:lpstr>Composite Reminder</vt:lpstr>
      <vt:lpstr>Composite Reminder</vt:lpstr>
      <vt:lpstr>The Chain Rule </vt:lpstr>
      <vt:lpstr>The Chain Rule </vt:lpstr>
      <vt:lpstr>Chain Rule</vt:lpstr>
      <vt:lpstr>The Chain Rule in General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Chain Rule in Four Steps</vt:lpstr>
      <vt:lpstr>Example 2: y=ln⁡(x^3+5)       Find dy/dx</vt:lpstr>
      <vt:lpstr>Example 3: y=1/(ln⁡(x^3+5))       Find dy/dx</vt:lpstr>
      <vt:lpstr>Example 3: y=1/(ln⁡(x^3+5))=[ln⁡(x^3+5) ]^(-1)</vt:lpstr>
      <vt:lpstr>Chain Rule for ln⁡(x)</vt:lpstr>
      <vt:lpstr>Chain Rule for e^kt</vt:lpstr>
      <vt:lpstr>Use Chain Rule to Prove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cindyroberts@satx.rr.com</dc:creator>
  <cp:lastModifiedBy>Cindy Roberts</cp:lastModifiedBy>
  <cp:revision>18</cp:revision>
  <dcterms:created xsi:type="dcterms:W3CDTF">2016-02-07T18:12:53Z</dcterms:created>
  <dcterms:modified xsi:type="dcterms:W3CDTF">2020-08-03T19:47:57Z</dcterms:modified>
</cp:coreProperties>
</file>