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05" r:id="rId2"/>
    <p:sldId id="257" r:id="rId3"/>
    <p:sldId id="258" r:id="rId4"/>
    <p:sldId id="269" r:id="rId5"/>
    <p:sldId id="294" r:id="rId6"/>
    <p:sldId id="272" r:id="rId7"/>
    <p:sldId id="309" r:id="rId8"/>
    <p:sldId id="310" r:id="rId9"/>
    <p:sldId id="311" r:id="rId10"/>
    <p:sldId id="312" r:id="rId11"/>
    <p:sldId id="313" r:id="rId12"/>
    <p:sldId id="280" r:id="rId13"/>
    <p:sldId id="314" r:id="rId14"/>
    <p:sldId id="292" r:id="rId15"/>
    <p:sldId id="262" r:id="rId16"/>
    <p:sldId id="263" r:id="rId17"/>
    <p:sldId id="306" r:id="rId18"/>
    <p:sldId id="303" r:id="rId19"/>
    <p:sldId id="308" r:id="rId20"/>
    <p:sldId id="315" r:id="rId21"/>
    <p:sldId id="31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07D8B-0687-7D41-89F5-B577F313B0B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AD1CA-2218-C04F-93D4-0B67BA76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D1CA-2218-C04F-93D4-0B67BA762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D1CA-2218-C04F-93D4-0B67BA7628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2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memorize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D1CA-2218-C04F-93D4-0B67BA7628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1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6A64-EEFC-D741-A7A8-296AFF9FDFD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2306-54C7-BF45-A5BC-2A7CA7C6E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4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39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png"/><Relationship Id="rId5" Type="http://schemas.openxmlformats.org/officeDocument/2006/relationships/image" Target="../media/image370.png"/><Relationship Id="rId10" Type="http://schemas.openxmlformats.org/officeDocument/2006/relationships/image" Target="../media/image42.png"/><Relationship Id="rId4" Type="http://schemas.openxmlformats.org/officeDocument/2006/relationships/image" Target="../media/image20.emf"/><Relationship Id="rId9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48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png"/><Relationship Id="rId11" Type="http://schemas.openxmlformats.org/officeDocument/2006/relationships/image" Target="../media/image46.png"/><Relationship Id="rId5" Type="http://schemas.openxmlformats.org/officeDocument/2006/relationships/image" Target="../media/image44.png"/><Relationship Id="rId10" Type="http://schemas.openxmlformats.org/officeDocument/2006/relationships/image" Target="../media/image51.png"/><Relationship Id="rId4" Type="http://schemas.openxmlformats.org/officeDocument/2006/relationships/image" Target="../media/image21.wmf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1109" y="3994565"/>
            <a:ext cx="7772400" cy="1470025"/>
          </a:xfrm>
        </p:spPr>
        <p:txBody>
          <a:bodyPr/>
          <a:lstStyle/>
          <a:p>
            <a:r>
              <a:rPr lang="en-US" dirty="0"/>
              <a:t>Derivatives of Periodic Functions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72" y="362456"/>
            <a:ext cx="5303980" cy="29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9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787"/>
          </a:xfrm>
        </p:spPr>
        <p:txBody>
          <a:bodyPr anchor="t"/>
          <a:lstStyle/>
          <a:p>
            <a:pPr algn="l"/>
            <a:r>
              <a:rPr lang="en-US" dirty="0"/>
              <a:t>Derivative of  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3411278" y="345200"/>
          <a:ext cx="31845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Equation" r:id="rId4" imgW="825500" imgH="203200" progId="Equation.3">
                  <p:embed/>
                </p:oleObj>
              </mc:Choice>
              <mc:Fallback>
                <p:oleObj name="Equation" r:id="rId4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1278" y="345200"/>
                        <a:ext cx="31845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92125" y="1190625"/>
          <a:ext cx="7832725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Equation" r:id="rId6" imgW="4470120" imgH="2705040" progId="Equation.3">
                  <p:embed/>
                </p:oleObj>
              </mc:Choice>
              <mc:Fallback>
                <p:oleObj name="Equation" r:id="rId6" imgW="4470120" imgH="2705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2125" y="1190625"/>
                        <a:ext cx="7832725" cy="474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70783" y="5793662"/>
            <a:ext cx="34747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Derivative of cos(x) </a:t>
            </a:r>
            <a:r>
              <a:rPr lang="en-US" dirty="0"/>
              <a:t>is found similarly and is equal to </a:t>
            </a:r>
            <a:r>
              <a:rPr lang="en-US" b="1" dirty="0">
                <a:solidFill>
                  <a:srgbClr val="FF0000"/>
                </a:solidFill>
              </a:rPr>
              <a:t>– sin(x)</a:t>
            </a:r>
          </a:p>
        </p:txBody>
      </p:sp>
    </p:spTree>
    <p:extLst>
      <p:ext uri="{BB962C8B-B14F-4D97-AF65-F5344CB8AC3E}">
        <p14:creationId xmlns:p14="http://schemas.microsoft.com/office/powerpoint/2010/main" val="31345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845" y="208949"/>
            <a:ext cx="6837574" cy="32888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50384" y="416744"/>
                <a:ext cx="24768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384" y="416744"/>
                <a:ext cx="247687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45" y="3465112"/>
            <a:ext cx="6839712" cy="300046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784412" y="416744"/>
            <a:ext cx="17755" cy="474067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57240" y="3098307"/>
            <a:ext cx="17754" cy="197181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94727" y="416744"/>
            <a:ext cx="46906" cy="4548598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244243" y="497150"/>
            <a:ext cx="91314" cy="4484537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77605" y="3154393"/>
            <a:ext cx="93811" cy="1915730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Minus 20"/>
          <p:cNvSpPr/>
          <p:nvPr/>
        </p:nvSpPr>
        <p:spPr>
          <a:xfrm>
            <a:off x="2403791" y="863697"/>
            <a:ext cx="1056443" cy="574991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2034465" y="5292571"/>
            <a:ext cx="1056443" cy="574991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6084681" y="1232351"/>
            <a:ext cx="1056443" cy="574991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>
            <a:off x="5322162" y="5340285"/>
            <a:ext cx="1056443" cy="574991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lus 24"/>
          <p:cNvSpPr/>
          <p:nvPr/>
        </p:nvSpPr>
        <p:spPr>
          <a:xfrm>
            <a:off x="3635300" y="624814"/>
            <a:ext cx="807868" cy="72605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us 25"/>
          <p:cNvSpPr/>
          <p:nvPr/>
        </p:nvSpPr>
        <p:spPr>
          <a:xfrm>
            <a:off x="7119211" y="662296"/>
            <a:ext cx="807868" cy="72605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lus 26"/>
          <p:cNvSpPr/>
          <p:nvPr/>
        </p:nvSpPr>
        <p:spPr>
          <a:xfrm>
            <a:off x="3761385" y="4084215"/>
            <a:ext cx="807868" cy="72605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27"/>
          <p:cNvSpPr/>
          <p:nvPr/>
        </p:nvSpPr>
        <p:spPr>
          <a:xfrm>
            <a:off x="7053895" y="4136888"/>
            <a:ext cx="807868" cy="72605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75293" y="5616409"/>
                <a:ext cx="2565072" cy="618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93" y="5616409"/>
                <a:ext cx="2565072" cy="618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295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Derivative of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Rewrite:</a:t>
            </a:r>
          </a:p>
          <a:p>
            <a:endParaRPr lang="en-US" dirty="0"/>
          </a:p>
          <a:p>
            <a:r>
              <a:rPr lang="en-US" dirty="0"/>
              <a:t>Quotient Rule:  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16747"/>
              </p:ext>
            </p:extLst>
          </p:nvPr>
        </p:nvGraphicFramePr>
        <p:xfrm>
          <a:off x="3535363" y="508000"/>
          <a:ext cx="24479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2" name="Equation" r:id="rId3" imgW="635000" imgH="203200" progId="Equation.3">
                  <p:embed/>
                </p:oleObj>
              </mc:Choice>
              <mc:Fallback>
                <p:oleObj name="Equation" r:id="rId3" imgW="635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5363" y="508000"/>
                        <a:ext cx="24479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551350"/>
              </p:ext>
            </p:extLst>
          </p:nvPr>
        </p:nvGraphicFramePr>
        <p:xfrm>
          <a:off x="2303499" y="1379263"/>
          <a:ext cx="1831957" cy="114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3" name="Equation" r:id="rId5" imgW="673100" imgH="419100" progId="Equation.3">
                  <p:embed/>
                </p:oleObj>
              </mc:Choice>
              <mc:Fallback>
                <p:oleObj name="Equation" r:id="rId5" imgW="673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3499" y="1379263"/>
                        <a:ext cx="1831957" cy="1141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23719"/>
              </p:ext>
            </p:extLst>
          </p:nvPr>
        </p:nvGraphicFramePr>
        <p:xfrm>
          <a:off x="620225" y="3251200"/>
          <a:ext cx="4324350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4" name="Equation" r:id="rId7" imgW="2450880" imgH="1473120" progId="Equation.3">
                  <p:embed/>
                </p:oleObj>
              </mc:Choice>
              <mc:Fallback>
                <p:oleObj name="Equation" r:id="rId7" imgW="245088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225" y="3251200"/>
                        <a:ext cx="4324350" cy="2595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680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171"/>
            <a:ext cx="9144000" cy="49396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0587" y="5898829"/>
                <a:ext cx="19885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587" y="5898829"/>
                <a:ext cx="198859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37172" y="120945"/>
                <a:ext cx="3543670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𝐝𝐲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𝐝𝐱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𝒕𝒂𝒏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𝒔𝒆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172" y="120945"/>
                <a:ext cx="3543670" cy="9106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218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875570"/>
              </p:ext>
            </p:extLst>
          </p:nvPr>
        </p:nvGraphicFramePr>
        <p:xfrm>
          <a:off x="427038" y="312738"/>
          <a:ext cx="8402637" cy="615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3" imgW="3708360" imgH="2717640" progId="Equation.3">
                  <p:embed/>
                </p:oleObj>
              </mc:Choice>
              <mc:Fallback>
                <p:oleObj name="Equation" r:id="rId3" imgW="3708360" imgH="271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038" y="312738"/>
                        <a:ext cx="8402637" cy="615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566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Derivatives of Trig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0160712"/>
                  </p:ext>
                </p:extLst>
              </p:nvPr>
            </p:nvGraphicFramePr>
            <p:xfrm>
              <a:off x="2498453" y="1716741"/>
              <a:ext cx="4834502" cy="3627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7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1725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Function </a:t>
                          </a:r>
                          <a:r>
                            <a:rPr lang="en-US" sz="2800" i="1" dirty="0"/>
                            <a:t>f</a:t>
                          </a:r>
                          <a:r>
                            <a:rPr lang="en-US" sz="2800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Derivative </a:t>
                          </a:r>
                          <a:r>
                            <a:rPr lang="en-US" sz="2800" i="1" dirty="0"/>
                            <a:t>f’</a:t>
                          </a:r>
                          <a:r>
                            <a:rPr lang="en-US" sz="2800" i="0" dirty="0"/>
                            <a:t>(x)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 panose="02040503050406030204" pitchFamily="18" charset="0"/>
                                          </a:rPr>
                                          <m:t>sec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</a:rPr>
                                      <m:t>sec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</a:rPr>
                                      <m:t>csc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 panose="02040503050406030204" pitchFamily="18" charset="0"/>
                                          </a:rPr>
                                          <m:t>csc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0160712"/>
                  </p:ext>
                </p:extLst>
              </p:nvPr>
            </p:nvGraphicFramePr>
            <p:xfrm>
              <a:off x="2498453" y="1716741"/>
              <a:ext cx="4834502" cy="3627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72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1725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Function </a:t>
                          </a:r>
                          <a:r>
                            <a:rPr lang="en-US" sz="2800" i="1" dirty="0"/>
                            <a:t>f</a:t>
                          </a:r>
                          <a:r>
                            <a:rPr lang="en-US" sz="2800" dirty="0"/>
                            <a:t>(x)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Derivative </a:t>
                          </a:r>
                          <a:r>
                            <a:rPr lang="en-US" sz="2800" i="1" dirty="0"/>
                            <a:t>f’</a:t>
                          </a:r>
                          <a:r>
                            <a:rPr lang="en-US" sz="2800" i="0" dirty="0"/>
                            <a:t>(x)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110588" r="-101259" b="-5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110588" r="-1259" b="-5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210588" r="-101259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210588" r="-1259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306977" r="-101259" b="-2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306977" r="-1259" b="-298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411765" r="-101259" b="-2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411765" r="-1259" b="-20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511765" r="-101259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511765" r="-1259" b="-10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2" t="-611765" r="-101259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611765" r="-1259" b="-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2844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80" y="274638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/>
              <a:t>Example 1: Differentiate 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913542"/>
              </p:ext>
            </p:extLst>
          </p:nvPr>
        </p:nvGraphicFramePr>
        <p:xfrm>
          <a:off x="4872038" y="269875"/>
          <a:ext cx="38068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2038" y="269875"/>
                        <a:ext cx="3806825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7022" y="1597980"/>
                <a:ext cx="47998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=0−2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022" y="1597980"/>
                <a:ext cx="4799840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09870" y="2542877"/>
                <a:ext cx="38941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</m:oMath>
                  </m:oMathPara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870" y="2542877"/>
                <a:ext cx="3894143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19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61" y="274638"/>
            <a:ext cx="8229600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/>
              <a:t>Example 2: Calculate the derivative of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6540311" y="250038"/>
          <a:ext cx="2603689" cy="65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3" imgW="901700" imgH="228600" progId="Equation.3">
                  <p:embed/>
                </p:oleObj>
              </mc:Choice>
              <mc:Fallback>
                <p:oleObj name="Equation" r:id="rId3" imgW="9017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311" y="250038"/>
                        <a:ext cx="2603689" cy="659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26592" y="1428708"/>
                <a:ext cx="22798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592" y="1428708"/>
                <a:ext cx="2279855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97338" y="1428708"/>
                <a:ext cx="227151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338" y="1428708"/>
                <a:ext cx="2271519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08486" y="2215005"/>
                <a:ext cx="27160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486" y="2215005"/>
                <a:ext cx="2716065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97337" y="2215005"/>
                <a:ext cx="16025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′=2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337" y="2215005"/>
                <a:ext cx="1602555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04855" y="3136180"/>
                <a:ext cx="32947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855" y="3136180"/>
                <a:ext cx="3294748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26592" y="3933547"/>
                <a:ext cx="43084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592" y="3933547"/>
                <a:ext cx="4308487" cy="5539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7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61" y="274638"/>
            <a:ext cx="8229600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/>
              <a:t>Example 3: Calculate the derivative of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37444"/>
              </p:ext>
            </p:extLst>
          </p:nvPr>
        </p:nvGraphicFramePr>
        <p:xfrm>
          <a:off x="6602413" y="250825"/>
          <a:ext cx="24780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5" name="Equation" r:id="rId3" imgW="1002960" imgH="266400" progId="Equation.3">
                  <p:embed/>
                </p:oleObj>
              </mc:Choice>
              <mc:Fallback>
                <p:oleObj name="Equation" r:id="rId3" imgW="10029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2413" y="250825"/>
                        <a:ext cx="2478087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8926" y="1384008"/>
                <a:ext cx="23480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26" y="1384008"/>
                <a:ext cx="2348014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65374" y="1394732"/>
                <a:ext cx="1549976" cy="560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74" y="1394732"/>
                <a:ext cx="1549976" cy="5606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89880" y="1381219"/>
                <a:ext cx="22604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880" y="1381219"/>
                <a:ext cx="2260491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832595" y="2278978"/>
            <a:ext cx="5578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Double Chain Rule!</a:t>
            </a:r>
          </a:p>
        </p:txBody>
      </p:sp>
    </p:spTree>
    <p:extLst>
      <p:ext uri="{BB962C8B-B14F-4D97-AF65-F5344CB8AC3E}">
        <p14:creationId xmlns:p14="http://schemas.microsoft.com/office/powerpoint/2010/main" val="3238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61" y="274638"/>
            <a:ext cx="8229600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/>
              <a:t>Example 3: Calculate the derivative of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1356330"/>
            <a:ext cx="3850729" cy="185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6602413" y="250825"/>
          <a:ext cx="24780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Equation" r:id="rId3" imgW="1002960" imgH="266400" progId="Equation.3">
                  <p:embed/>
                </p:oleObj>
              </mc:Choice>
              <mc:Fallback>
                <p:oleObj name="Equation" r:id="rId3" imgW="10029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2413" y="250825"/>
                        <a:ext cx="2478087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879339" y="1356330"/>
            <a:ext cx="2491733" cy="185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8926" y="1384008"/>
                <a:ext cx="2348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sec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26" y="1384008"/>
                <a:ext cx="2348015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65374" y="1394732"/>
                <a:ext cx="1549976" cy="560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74" y="1394732"/>
                <a:ext cx="1549976" cy="5606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678" y="2658560"/>
                <a:ext cx="38780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8" y="2658560"/>
                <a:ext cx="3878049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411461" y="1356330"/>
            <a:ext cx="2491733" cy="18562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03230" y="2109813"/>
                <a:ext cx="1911741" cy="1144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′=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230" y="2109813"/>
                <a:ext cx="1911741" cy="11443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27806" y="3626470"/>
                <a:ext cx="5794984" cy="1144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rad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806" y="3626470"/>
                <a:ext cx="5794984" cy="11443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69503" y="4981111"/>
                <a:ext cx="6153287" cy="1284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𝑠𝑒𝑐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𝑡𝑎𝑛</m:t>
                          </m:r>
                          <m:rad>
                            <m:radPr>
                              <m:degHide m:val="on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503" y="4981111"/>
                <a:ext cx="6153287" cy="128458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89880" y="1381219"/>
                <a:ext cx="22604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880" y="1381219"/>
                <a:ext cx="2260491" cy="55399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11461" y="2403726"/>
                <a:ext cx="15897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′=2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461" y="2403726"/>
                <a:ext cx="1589731" cy="55399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7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Periodic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0688"/>
          </a:xfrm>
        </p:spPr>
        <p:txBody>
          <a:bodyPr>
            <a:normAutofit/>
          </a:bodyPr>
          <a:lstStyle/>
          <a:p>
            <a:r>
              <a:rPr lang="en-US" dirty="0"/>
              <a:t>Examples of periodic behavior</a:t>
            </a:r>
          </a:p>
          <a:p>
            <a:pPr lvl="1"/>
            <a:r>
              <a:rPr lang="en-US" dirty="0"/>
              <a:t>Heartbeat</a:t>
            </a:r>
          </a:p>
          <a:p>
            <a:pPr lvl="1"/>
            <a:r>
              <a:rPr lang="en-US" dirty="0"/>
              <a:t>Breathing</a:t>
            </a:r>
          </a:p>
          <a:p>
            <a:pPr lvl="1"/>
            <a:r>
              <a:rPr lang="en-US" dirty="0"/>
              <a:t>Sleep wake cycle</a:t>
            </a:r>
          </a:p>
          <a:p>
            <a:pPr lvl="1"/>
            <a:r>
              <a:rPr lang="en-US" dirty="0"/>
              <a:t>Menstrual Cycle</a:t>
            </a:r>
          </a:p>
          <a:p>
            <a:pPr lvl="1"/>
            <a:r>
              <a:rPr lang="en-US" dirty="0"/>
              <a:t>Flu outbreaks</a:t>
            </a:r>
          </a:p>
          <a:p>
            <a:pPr lvl="1"/>
            <a:r>
              <a:rPr lang="en-US" dirty="0"/>
              <a:t>Measles outbreaks </a:t>
            </a:r>
          </a:p>
          <a:p>
            <a:pPr lvl="2"/>
            <a:r>
              <a:rPr lang="en-US" dirty="0"/>
              <a:t>Before vaccination</a:t>
            </a:r>
          </a:p>
          <a:p>
            <a:pPr lvl="1"/>
            <a:r>
              <a:rPr lang="en-US" dirty="0"/>
              <a:t>Firing of Neurons</a:t>
            </a:r>
          </a:p>
          <a:p>
            <a:pPr lvl="1"/>
            <a:endParaRPr lang="en-US" dirty="0"/>
          </a:p>
        </p:txBody>
      </p:sp>
      <p:pic>
        <p:nvPicPr>
          <p:cNvPr id="55298" name="Picture 2" descr="http://image.slidesharecdn.com/trigonometricfunctions-130418023720-phpapp02/95/trigonometric-functions-2-638.jpg?cb=13662537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14" y="2288357"/>
            <a:ext cx="4779886" cy="35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2EE5-0DB4-40EE-AC80-7412E36A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4CE6F-5316-419E-A8CD-0DEE435A53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23031" cy="4525963"/>
              </a:xfrm>
            </p:spPr>
            <p:txBody>
              <a:bodyPr/>
              <a:lstStyle/>
              <a:p>
                <a:r>
                  <a:rPr lang="en-US" dirty="0"/>
                  <a:t>The depth of the water,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in meters, in the Bay of Fundy, Canada, is given as a function of time,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in hours after midnight, by the function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=10+7.5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⁡(0.507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How quickly is the tide rising or falling at 3am?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4CE6F-5316-419E-A8CD-0DEE435A5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23031" cy="4525963"/>
              </a:xfrm>
              <a:blipFill>
                <a:blip r:embed="rId2"/>
                <a:stretch>
                  <a:fillRect l="-1664" t="-1617" r="-2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611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2EE5-0DB4-40EE-AC80-7412E36A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4CE6F-5316-419E-A8CD-0DEE435A53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23031" cy="505557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derivative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=10+7.5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⁡(0.507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7.5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⁡(0.507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)∙(0.507)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How quickly is the tide rising or falling at 3am?</a:t>
                </a:r>
              </a:p>
              <a:p>
                <a:pPr lvl="1"/>
                <a:r>
                  <a:rPr lang="en-US" dirty="0"/>
                  <a:t>Calculator should be in </a:t>
                </a:r>
                <a:r>
                  <a:rPr lang="en-US" b="1" u="sng" dirty="0"/>
                  <a:t>radian</a:t>
                </a:r>
                <a:r>
                  <a:rPr lang="en-US" dirty="0"/>
                  <a:t> mode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=−7.5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0.507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0.507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=−3.79=−3.8</m:t>
                      </m:r>
                    </m:oMath>
                  </m:oMathPara>
                </a14:m>
                <a:endParaRPr lang="en-US" b="0" dirty="0"/>
              </a:p>
              <a:p>
                <a:pPr lvl="1"/>
                <a:r>
                  <a:rPr lang="en-US" dirty="0"/>
                  <a:t>The tide is falling at 3.8 meters/hour @ 3:00am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4CE6F-5316-419E-A8CD-0DEE435A5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23031" cy="5055577"/>
              </a:xfrm>
              <a:blipFill>
                <a:blip r:embed="rId2"/>
                <a:stretch>
                  <a:fillRect l="-1664" t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5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Trigonometric Functions are </a:t>
            </a:r>
            <a:br>
              <a:rPr lang="en-US" sz="3600" dirty="0"/>
            </a:br>
            <a:r>
              <a:rPr lang="en-US" sz="3600" dirty="0"/>
              <a:t>Used to Model Periodic Behavior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769069"/>
              </p:ext>
            </p:extLst>
          </p:nvPr>
        </p:nvGraphicFramePr>
        <p:xfrm>
          <a:off x="2703251" y="2621642"/>
          <a:ext cx="431898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6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sin(x)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sec(x)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cos(x)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csc</a:t>
                      </a:r>
                      <a:r>
                        <a:rPr lang="en-US" sz="2800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tan(x)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cot(x)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Derivative of  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235892"/>
              </p:ext>
            </p:extLst>
          </p:nvPr>
        </p:nvGraphicFramePr>
        <p:xfrm>
          <a:off x="3378716" y="508000"/>
          <a:ext cx="31845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8716" y="508000"/>
                        <a:ext cx="31845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887410"/>
              </p:ext>
            </p:extLst>
          </p:nvPr>
        </p:nvGraphicFramePr>
        <p:xfrm>
          <a:off x="485775" y="1358900"/>
          <a:ext cx="7362825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5" imgW="4228920" imgH="2286000" progId="Equation.3">
                  <p:embed/>
                </p:oleObj>
              </mc:Choice>
              <mc:Fallback>
                <p:oleObj name="Equation" r:id="rId5" imgW="4228920" imgH="2286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775" y="1358900"/>
                        <a:ext cx="7362825" cy="397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629435" y="5480806"/>
            <a:ext cx="7075503" cy="1141936"/>
          </a:xfrm>
          <a:prstGeom prst="cloudCallout">
            <a:avLst>
              <a:gd name="adj1" fmla="val -43725"/>
              <a:gd name="adj2" fmla="val -603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Remember the definition of finding a derivative is taking limits as h </a:t>
            </a:r>
            <a:r>
              <a:rPr lang="en-US" dirty="0">
                <a:sym typeface="Wingdings" panose="05000000000000000000" pitchFamily="2" charset="2"/>
              </a:rPr>
              <a:t>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16349781"/>
              </p:ext>
            </p:extLst>
          </p:nvPr>
        </p:nvGraphicFramePr>
        <p:xfrm>
          <a:off x="2348576" y="421019"/>
          <a:ext cx="44005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1" name="Equation" r:id="rId3" imgW="2527200" imgH="431640" progId="Equation.3">
                  <p:embed/>
                </p:oleObj>
              </mc:Choice>
              <mc:Fallback>
                <p:oleObj name="Equation" r:id="rId3" imgW="252720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576" y="421019"/>
                        <a:ext cx="44005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99315"/>
              </p:ext>
            </p:extLst>
          </p:nvPr>
        </p:nvGraphicFramePr>
        <p:xfrm>
          <a:off x="987673" y="1588273"/>
          <a:ext cx="19685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[</a:t>
                      </a:r>
                      <a:r>
                        <a:rPr lang="en-US" sz="1100" u="none" strike="noStrike" dirty="0" err="1">
                          <a:effectLst/>
                        </a:rPr>
                        <a:t>cos</a:t>
                      </a:r>
                      <a:r>
                        <a:rPr lang="en-US" sz="1100" u="none" strike="noStrike" dirty="0">
                          <a:effectLst/>
                        </a:rPr>
                        <a:t>(h)-1]/h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-0.049958347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-0.004999958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-5.000E-05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433100" y="985962"/>
            <a:ext cx="1789043" cy="453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47" y="3200815"/>
            <a:ext cx="4502305" cy="128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186608" y="2568271"/>
            <a:ext cx="0" cy="67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62369" y="1202635"/>
            <a:ext cx="308672" cy="385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59260"/>
              </p:ext>
            </p:extLst>
          </p:nvPr>
        </p:nvGraphicFramePr>
        <p:xfrm>
          <a:off x="5764876" y="1675737"/>
          <a:ext cx="19685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sin(h)/h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0.998334166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0.999983333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0.999999833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0.999999998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48" y="2896973"/>
            <a:ext cx="3522047" cy="174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90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Derivative of  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962855"/>
              </p:ext>
            </p:extLst>
          </p:nvPr>
        </p:nvGraphicFramePr>
        <p:xfrm>
          <a:off x="3378716" y="508000"/>
          <a:ext cx="31845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8716" y="508000"/>
                        <a:ext cx="31845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44324"/>
              </p:ext>
            </p:extLst>
          </p:nvPr>
        </p:nvGraphicFramePr>
        <p:xfrm>
          <a:off x="549275" y="1466850"/>
          <a:ext cx="7716838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5" imgW="4406760" imgH="2705040" progId="Equation.3">
                  <p:embed/>
                </p:oleObj>
              </mc:Choice>
              <mc:Fallback>
                <p:oleObj name="Equation" r:id="rId5" imgW="4406760" imgH="2705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275" y="1466850"/>
                        <a:ext cx="7716838" cy="473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72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-234455"/>
            <a:ext cx="7248618" cy="36687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3228770"/>
            <a:ext cx="7248618" cy="337497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997476" y="257452"/>
            <a:ext cx="17755" cy="474067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10866" y="3116062"/>
            <a:ext cx="8878" cy="188206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3134" y="257452"/>
            <a:ext cx="26633" cy="474067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128769" y="3116062"/>
            <a:ext cx="26633" cy="1882066"/>
          </a:xfrm>
          <a:prstGeom prst="straightConnector1">
            <a:avLst/>
          </a:prstGeom>
          <a:ln>
            <a:prstDash val="sysDot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409025" y="3228770"/>
            <a:ext cx="262779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Find where the slope = 0</a:t>
            </a:r>
          </a:p>
        </p:txBody>
      </p:sp>
    </p:spTree>
    <p:extLst>
      <p:ext uri="{BB962C8B-B14F-4D97-AF65-F5344CB8AC3E}">
        <p14:creationId xmlns:p14="http://schemas.microsoft.com/office/powerpoint/2010/main" val="50810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-234455"/>
            <a:ext cx="7248618" cy="36687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3228770"/>
            <a:ext cx="7248618" cy="33749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67992" y="3228770"/>
            <a:ext cx="504251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Where are the slopes increasing, that is positive?</a:t>
            </a:r>
          </a:p>
        </p:txBody>
      </p:sp>
      <p:sp>
        <p:nvSpPr>
          <p:cNvPr id="2" name="Plus 1"/>
          <p:cNvSpPr/>
          <p:nvPr/>
        </p:nvSpPr>
        <p:spPr>
          <a:xfrm>
            <a:off x="656948" y="630315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3810741" y="1358283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7035554" y="1929543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656948" y="3927080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4225773" y="4089237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19"/>
          <p:cNvSpPr/>
          <p:nvPr/>
        </p:nvSpPr>
        <p:spPr>
          <a:xfrm>
            <a:off x="7630360" y="4089237"/>
            <a:ext cx="710213" cy="72796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-234455"/>
            <a:ext cx="7248618" cy="36687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5" y="3228770"/>
            <a:ext cx="7248618" cy="33749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134" y="55821"/>
                <a:ext cx="214839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32" y="6036309"/>
                <a:ext cx="2476870" cy="618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67992" y="3228770"/>
            <a:ext cx="504251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Where are the slopes decreasing, that is negative?</a:t>
            </a:r>
          </a:p>
        </p:txBody>
      </p:sp>
      <p:sp>
        <p:nvSpPr>
          <p:cNvPr id="3" name="Minus 2"/>
          <p:cNvSpPr/>
          <p:nvPr/>
        </p:nvSpPr>
        <p:spPr>
          <a:xfrm>
            <a:off x="2938508" y="1306971"/>
            <a:ext cx="941033" cy="585926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2467992" y="5450383"/>
            <a:ext cx="941033" cy="585926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6428912" y="1204195"/>
            <a:ext cx="941033" cy="585926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5901430" y="5290817"/>
            <a:ext cx="941033" cy="585926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596</Words>
  <Application>Microsoft Office PowerPoint</Application>
  <PresentationFormat>On-screen Show (4:3)</PresentationFormat>
  <Paragraphs>119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Office Theme</vt:lpstr>
      <vt:lpstr>Equation</vt:lpstr>
      <vt:lpstr>Derivatives of Periodic Functions</vt:lpstr>
      <vt:lpstr>Periodic Functions</vt:lpstr>
      <vt:lpstr>Trigonometric Functions are  Used to Model Periodic Behavior</vt:lpstr>
      <vt:lpstr>Derivative of  </vt:lpstr>
      <vt:lpstr>PowerPoint Presentation</vt:lpstr>
      <vt:lpstr>Derivative of  </vt:lpstr>
      <vt:lpstr>PowerPoint Presentation</vt:lpstr>
      <vt:lpstr>PowerPoint Presentation</vt:lpstr>
      <vt:lpstr>PowerPoint Presentation</vt:lpstr>
      <vt:lpstr>Derivative of  </vt:lpstr>
      <vt:lpstr>PowerPoint Presentation</vt:lpstr>
      <vt:lpstr>Derivative of  </vt:lpstr>
      <vt:lpstr>PowerPoint Presentation</vt:lpstr>
      <vt:lpstr>PowerPoint Presentation</vt:lpstr>
      <vt:lpstr>Derivatives of Trig Functions</vt:lpstr>
      <vt:lpstr>Example 1: Differentiate </vt:lpstr>
      <vt:lpstr>Example 2: Calculate the derivative of </vt:lpstr>
      <vt:lpstr>Example 3: Calculate the derivative of </vt:lpstr>
      <vt:lpstr>Example 3: Calculate the derivative of </vt:lpstr>
      <vt:lpstr>Application </vt:lpstr>
      <vt:lpstr>Application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Derivatives of Periodic Functions</dc:title>
  <dc:creator>Danielle Lyles</dc:creator>
  <cp:lastModifiedBy>Cindy Roberts</cp:lastModifiedBy>
  <cp:revision>55</cp:revision>
  <cp:lastPrinted>2013-08-08T02:29:22Z</cp:lastPrinted>
  <dcterms:created xsi:type="dcterms:W3CDTF">2013-02-12T20:11:03Z</dcterms:created>
  <dcterms:modified xsi:type="dcterms:W3CDTF">2020-08-03T19:52:18Z</dcterms:modified>
</cp:coreProperties>
</file>