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8" r:id="rId4"/>
    <p:sldId id="273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61" r:id="rId17"/>
    <p:sldId id="258" r:id="rId18"/>
    <p:sldId id="269" r:id="rId19"/>
    <p:sldId id="274" r:id="rId20"/>
    <p:sldId id="297" r:id="rId21"/>
    <p:sldId id="298" r:id="rId22"/>
    <p:sldId id="264" r:id="rId23"/>
    <p:sldId id="277" r:id="rId24"/>
    <p:sldId id="281" r:id="rId25"/>
    <p:sldId id="266" r:id="rId26"/>
    <p:sldId id="282" r:id="rId27"/>
    <p:sldId id="279" r:id="rId28"/>
    <p:sldId id="284" r:id="rId29"/>
    <p:sldId id="276" r:id="rId30"/>
    <p:sldId id="300" r:id="rId31"/>
    <p:sldId id="26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85C3-E444-4270-AEA6-7415B571D880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38DC7-DCFF-4F33-A82F-D0370D791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0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964B-FBD8-45B3-840F-94B5FCB6B69D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448E-0258-4CE9-9980-61C01091EDA4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C50-2FBF-4815-ABD8-214A72B114A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4DBF-AEC9-4EB0-9D45-3ABB7368058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5726-3083-404A-A644-8A6A02EC7AF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E6FE-CAF3-4565-8FBC-3463D838F0FE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652-CA8A-4A95-B86F-6B30832BDE6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FEB4-7EA5-4163-B2C2-96248CAE0EE6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7BC4-BC70-4D22-B829-BCC4ACD3ADF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756C-6902-4646-9379-30FE63E11953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28C2-3E07-4070-A04D-A093F00470C5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6C76-F253-49D9-8AFC-EF4F8D4841AC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Applied Calculus ,4/E, Deborah Hughes-Hallet 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27.tmp"/><Relationship Id="rId4" Type="http://schemas.openxmlformats.org/officeDocument/2006/relationships/image" Target="../media/image3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effectLst/>
        </p:spPr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3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013" y="321735"/>
            <a:ext cx="8497110" cy="621453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00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072" y="690665"/>
            <a:ext cx="7791856" cy="327173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800" b="1" dirty="0"/>
              <a:t>Local Maxima and Minima</a:t>
            </a:r>
            <a:endParaRPr lang="en-US" sz="5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457200" y="4495800"/>
            <a:ext cx="2133600" cy="1166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 both factors = 0 and solve</a:t>
            </a:r>
          </a:p>
        </p:txBody>
      </p:sp>
    </p:spTree>
    <p:extLst>
      <p:ext uri="{BB962C8B-B14F-4D97-AF65-F5344CB8AC3E}">
        <p14:creationId xmlns:p14="http://schemas.microsoft.com/office/powerpoint/2010/main" val="21408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See where increasing/decreasing</a:t>
            </a:r>
          </a:p>
          <a:p>
            <a:pPr lvl="1"/>
            <a:r>
              <a:rPr lang="en-US" dirty="0"/>
              <a:t>Pick values between </a:t>
            </a:r>
            <a:r>
              <a:rPr lang="en-US" dirty="0" err="1"/>
              <a:t>c.p</a:t>
            </a:r>
            <a:r>
              <a:rPr lang="en-US" dirty="0"/>
              <a:t>. and plug into </a:t>
            </a:r>
            <a:r>
              <a:rPr lang="en-US" i="1" dirty="0"/>
              <a:t>f’(x)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276600"/>
            <a:ext cx="69342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032464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3482636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45156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383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See where increasing/decreasing</a:t>
            </a:r>
          </a:p>
          <a:p>
            <a:pPr lvl="1"/>
            <a:r>
              <a:rPr lang="en-US" dirty="0"/>
              <a:t>Pick values between </a:t>
            </a:r>
            <a:r>
              <a:rPr lang="en-US" dirty="0" err="1"/>
              <a:t>c.p</a:t>
            </a:r>
            <a:r>
              <a:rPr lang="en-US" dirty="0"/>
              <a:t>. and plug into </a:t>
            </a:r>
            <a:r>
              <a:rPr lang="en-US" i="1" dirty="0"/>
              <a:t>f’(x)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276600"/>
            <a:ext cx="69342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032464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3482636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45156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3898" y="2286000"/>
                <a:ext cx="39833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8" y="2286000"/>
                <a:ext cx="3983335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us 3"/>
          <p:cNvSpPr/>
          <p:nvPr/>
        </p:nvSpPr>
        <p:spPr>
          <a:xfrm>
            <a:off x="1572367" y="2655332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3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See where increasing/decreasing</a:t>
            </a:r>
          </a:p>
          <a:p>
            <a:pPr lvl="1"/>
            <a:r>
              <a:rPr lang="en-US" dirty="0"/>
              <a:t>Pick values between </a:t>
            </a:r>
            <a:r>
              <a:rPr lang="en-US" dirty="0" err="1"/>
              <a:t>c.p</a:t>
            </a:r>
            <a:r>
              <a:rPr lang="en-US" dirty="0"/>
              <a:t>. and plug into </a:t>
            </a:r>
            <a:r>
              <a:rPr lang="en-US" i="1" dirty="0"/>
              <a:t>f’(x)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276600"/>
            <a:ext cx="69342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032464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3482636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45156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97015" y="2286000"/>
                <a:ext cx="36370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015" y="2286000"/>
                <a:ext cx="3637085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us 3"/>
          <p:cNvSpPr/>
          <p:nvPr/>
        </p:nvSpPr>
        <p:spPr>
          <a:xfrm>
            <a:off x="1572367" y="2655332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009879" y="3592497"/>
            <a:ext cx="547326" cy="3654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7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See where increasing/decreasing</a:t>
            </a:r>
          </a:p>
          <a:p>
            <a:pPr lvl="1"/>
            <a:r>
              <a:rPr lang="en-US" dirty="0"/>
              <a:t>Pick values between </a:t>
            </a:r>
            <a:r>
              <a:rPr lang="en-US" dirty="0" err="1"/>
              <a:t>c.p</a:t>
            </a:r>
            <a:r>
              <a:rPr lang="en-US" dirty="0"/>
              <a:t>. and plug into </a:t>
            </a:r>
            <a:r>
              <a:rPr lang="en-US" i="1" dirty="0"/>
              <a:t>f’(x)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276600"/>
            <a:ext cx="69342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032464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3482636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45156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10200" y="2281561"/>
                <a:ext cx="3463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(9)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1561"/>
                <a:ext cx="3463962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us 3"/>
          <p:cNvSpPr/>
          <p:nvPr/>
        </p:nvSpPr>
        <p:spPr>
          <a:xfrm>
            <a:off x="1572367" y="2655332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009879" y="3592497"/>
            <a:ext cx="547326" cy="3654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6781800" y="2650893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0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See where increasing/decreasing</a:t>
            </a:r>
          </a:p>
          <a:p>
            <a:pPr lvl="1"/>
            <a:r>
              <a:rPr lang="en-US" dirty="0"/>
              <a:t>Pick values between </a:t>
            </a:r>
            <a:r>
              <a:rPr lang="en-US" dirty="0" err="1"/>
              <a:t>c.p</a:t>
            </a:r>
            <a:r>
              <a:rPr lang="en-US" dirty="0"/>
              <a:t>. and plug into </a:t>
            </a:r>
            <a:r>
              <a:rPr lang="en-US" i="1" dirty="0"/>
              <a:t>f’(x)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276600"/>
            <a:ext cx="69342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30480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032464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0" y="3482636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45156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" name="Plus 3"/>
          <p:cNvSpPr/>
          <p:nvPr/>
        </p:nvSpPr>
        <p:spPr>
          <a:xfrm>
            <a:off x="1572367" y="2655332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4009879" y="3592497"/>
            <a:ext cx="547326" cy="3654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6781800" y="2650893"/>
            <a:ext cx="512867" cy="4455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43000" y="2260947"/>
            <a:ext cx="1348295" cy="6346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05695" y="2267790"/>
            <a:ext cx="2537905" cy="9447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34694" y="2740182"/>
            <a:ext cx="1013906" cy="437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491295" y="2254104"/>
            <a:ext cx="914400" cy="13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58441" y="3198888"/>
            <a:ext cx="914400" cy="13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124118">
            <a:off x="1046550" y="2266588"/>
            <a:ext cx="121920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increasing</a:t>
            </a:r>
          </a:p>
        </p:txBody>
      </p:sp>
      <p:sp>
        <p:nvSpPr>
          <p:cNvPr id="27" name="TextBox 26"/>
          <p:cNvSpPr txBox="1"/>
          <p:nvPr/>
        </p:nvSpPr>
        <p:spPr>
          <a:xfrm rot="20124118">
            <a:off x="7023859" y="2832099"/>
            <a:ext cx="121920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38895" y="1874447"/>
            <a:ext cx="121920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max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8760" y="3260012"/>
            <a:ext cx="121920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min</a:t>
            </a:r>
          </a:p>
        </p:txBody>
      </p:sp>
      <p:sp>
        <p:nvSpPr>
          <p:cNvPr id="30" name="TextBox 29"/>
          <p:cNvSpPr txBox="1"/>
          <p:nvPr/>
        </p:nvSpPr>
        <p:spPr>
          <a:xfrm rot="1275532">
            <a:off x="3989236" y="2343823"/>
            <a:ext cx="121920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decreasing</a:t>
            </a:r>
          </a:p>
        </p:txBody>
      </p:sp>
    </p:spTree>
    <p:extLst>
      <p:ext uri="{BB962C8B-B14F-4D97-AF65-F5344CB8AC3E}">
        <p14:creationId xmlns:p14="http://schemas.microsoft.com/office/powerpoint/2010/main" val="265361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4800"/>
            <a:ext cx="8229600" cy="3619500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762000"/>
                <a:ext cx="4226093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(−2)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0"/>
                <a:ext cx="422609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99049" y="4012168"/>
                <a:ext cx="3533596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(8)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(8)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049" y="4012168"/>
                <a:ext cx="353359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3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08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148807"/>
            <a:ext cx="65151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Changes in direction at a critical point,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Local maxima or minima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33400"/>
            <a:ext cx="9144000" cy="2192337"/>
          </a:xfrm>
          <a:prstGeom prst="rect">
            <a:avLst/>
          </a:prstGeom>
          <a:ln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42900" y="2590800"/>
            <a:ext cx="8458200" cy="185261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148807"/>
            <a:ext cx="65151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Changes in direction at a critical point,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Local maxima or minima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33400"/>
            <a:ext cx="9144000" cy="2192337"/>
          </a:xfrm>
          <a:prstGeom prst="rect">
            <a:avLst/>
          </a:prstGeom>
          <a:ln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42900" y="2590800"/>
            <a:ext cx="8458200" cy="1852613"/>
          </a:xfrm>
          <a:prstGeom prst="rect">
            <a:avLst/>
          </a:prstGeom>
          <a:noFill/>
          <a:ln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42900" y="4491038"/>
            <a:ext cx="8458200" cy="1868487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422847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  <a:blipFill rotWithShape="0"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225" t="-4444" r="-281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685800" y="1151930"/>
            <a:ext cx="2590800" cy="90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second derivative</a:t>
            </a:r>
          </a:p>
        </p:txBody>
      </p:sp>
    </p:spTree>
    <p:extLst>
      <p:ext uri="{BB962C8B-B14F-4D97-AF65-F5344CB8AC3E}">
        <p14:creationId xmlns:p14="http://schemas.microsoft.com/office/powerpoint/2010/main" val="58863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4800"/>
            <a:ext cx="8229600" cy="3619500"/>
          </a:xfrm>
          <a:prstGeom prst="rect">
            <a:avLst/>
          </a:prstGeom>
          <a:ln/>
        </p:spPr>
      </p:pic>
      <p:sp>
        <p:nvSpPr>
          <p:cNvPr id="7" name="TextBox 6"/>
          <p:cNvSpPr txBox="1"/>
          <p:nvPr/>
        </p:nvSpPr>
        <p:spPr>
          <a:xfrm>
            <a:off x="5105400" y="210799"/>
            <a:ext cx="3276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=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– 9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– 48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+52 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3400" y="4495800"/>
            <a:ext cx="8077200" cy="1883499"/>
          </a:xfrm>
          <a:prstGeom prst="rect">
            <a:avLst/>
          </a:prstGeom>
          <a:noFill/>
          <a:ln/>
        </p:spPr>
      </p:pic>
      <p:sp>
        <p:nvSpPr>
          <p:cNvPr id="10" name="TextBox 9"/>
          <p:cNvSpPr txBox="1"/>
          <p:nvPr/>
        </p:nvSpPr>
        <p:spPr>
          <a:xfrm>
            <a:off x="3657600" y="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  <a:blipFill rotWithShape="0"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225" t="-4444" r="-281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457200" y="2286000"/>
            <a:ext cx="2590800" cy="90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Plug in </a:t>
            </a:r>
            <a:r>
              <a:rPr lang="en-US" dirty="0" err="1"/>
              <a:t>c.p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44334" y="2554069"/>
                <a:ext cx="31851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334" y="2554069"/>
                <a:ext cx="31851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457200" y="3188511"/>
            <a:ext cx="2590800" cy="905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Plug in </a:t>
            </a:r>
            <a:r>
              <a:rPr lang="en-US" dirty="0" err="1"/>
              <a:t>c.p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28058" y="3456580"/>
                <a:ext cx="26657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−18=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58" y="3456580"/>
                <a:ext cx="266573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559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28600"/>
                <a:ext cx="4572000" cy="923330"/>
              </a:xfrm>
              <a:prstGeom prst="rect">
                <a:avLst/>
              </a:prstGeom>
              <a:blipFill rotWithShape="0"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447800"/>
                <a:ext cx="17359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225" t="-4444" r="-2817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44334" y="2554069"/>
                <a:ext cx="31851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334" y="2554069"/>
                <a:ext cx="31851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28058" y="3456580"/>
                <a:ext cx="26657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−18=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58" y="3456580"/>
                <a:ext cx="266573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26133"/>
              </p:ext>
            </p:extLst>
          </p:nvPr>
        </p:nvGraphicFramePr>
        <p:xfrm>
          <a:off x="1752600" y="4343400"/>
          <a:ext cx="5865088" cy="243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412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Derivative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Original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12">
                <a:tc>
                  <a:txBody>
                    <a:bodyPr/>
                    <a:lstStyle/>
                    <a:p>
                      <a:r>
                        <a:rPr lang="en-US" sz="2400" dirty="0"/>
                        <a:t>Positive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Concave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412">
                <a:tc>
                  <a:txBody>
                    <a:bodyPr/>
                    <a:lstStyle/>
                    <a:p>
                      <a:r>
                        <a:rPr lang="en-US" sz="2400" dirty="0"/>
                        <a:t>Negative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Concave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412">
                <a:tc>
                  <a:txBody>
                    <a:bodyPr/>
                    <a:lstStyle/>
                    <a:p>
                      <a:r>
                        <a:rPr lang="en-US" sz="2400" dirty="0"/>
                        <a:t>Zero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Straight – no concavity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Arc 8"/>
          <p:cNvSpPr/>
          <p:nvPr/>
        </p:nvSpPr>
        <p:spPr>
          <a:xfrm>
            <a:off x="6454590" y="2167235"/>
            <a:ext cx="1143000" cy="1143000"/>
          </a:xfrm>
          <a:prstGeom prst="arc">
            <a:avLst>
              <a:gd name="adj1" fmla="val 10162820"/>
              <a:gd name="adj2" fmla="val 644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0800000">
            <a:off x="6416268" y="2766101"/>
            <a:ext cx="1143000" cy="1143000"/>
          </a:xfrm>
          <a:prstGeom prst="arc">
            <a:avLst>
              <a:gd name="adj1" fmla="val 10162820"/>
              <a:gd name="adj2" fmla="val 644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21068" y="255406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345658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2099825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1991" y="3348566"/>
            <a:ext cx="3124200" cy="3415623"/>
          </a:xfrm>
        </p:spPr>
        <p:txBody>
          <a:bodyPr>
            <a:normAutofit/>
          </a:bodyPr>
          <a:lstStyle/>
          <a:p>
            <a:r>
              <a:rPr lang="en-US" sz="3000" dirty="0"/>
              <a:t>Not every critical point of a function is a local maximum or minimum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E9E5ABD2-B32D-4FA3-87AC-4E79A6C0C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603" y="643467"/>
            <a:ext cx="4517515" cy="5410199"/>
          </a:xfrm>
          <a:prstGeom prst="rect">
            <a:avLst/>
          </a:prstGeom>
        </p:spPr>
      </p:pic>
      <p:pic>
        <p:nvPicPr>
          <p:cNvPr id="6" name="Picture 2" descr="Image result for warning">
            <a:extLst>
              <a:ext uri="{FF2B5EF4-FFF2-40B4-BE49-F238E27FC236}">
                <a16:creationId xmlns:a16="http://schemas.microsoft.com/office/drawing/2014/main" id="{57151C1F-847A-4168-8CD3-9865A170C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91" y="152400"/>
            <a:ext cx="3124200" cy="22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8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188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748" y="798445"/>
            <a:ext cx="8232277" cy="1311664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000000"/>
                </a:solidFill>
              </a:rPr>
              <a:t>Max/Min</a:t>
            </a:r>
            <a:br>
              <a:rPr lang="en-US" sz="3500" dirty="0">
                <a:solidFill>
                  <a:srgbClr val="000000"/>
                </a:solidFill>
              </a:rPr>
            </a:br>
            <a:r>
              <a:rPr lang="en-US" sz="3500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72143"/>
            <a:ext cx="9144000" cy="3788830"/>
          </a:xfrm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Suppose Sean and </a:t>
            </a:r>
            <a:r>
              <a:rPr lang="en-US" sz="3000" dirty="0" err="1">
                <a:solidFill>
                  <a:srgbClr val="000000"/>
                </a:solidFill>
              </a:rPr>
              <a:t>Razja</a:t>
            </a:r>
            <a:r>
              <a:rPr lang="en-US" sz="3000" dirty="0">
                <a:solidFill>
                  <a:srgbClr val="000000"/>
                </a:solidFill>
              </a:rPr>
              <a:t> are applying for the same job.</a:t>
            </a:r>
          </a:p>
          <a:p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4" name="AutoShape 2" descr="Student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Student pho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Student photo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Student photo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Student photo">
            <a:extLst>
              <a:ext uri="{FF2B5EF4-FFF2-40B4-BE49-F238E27FC236}">
                <a16:creationId xmlns:a16="http://schemas.microsoft.com/office/drawing/2014/main" id="{85BA0A50-42C0-4782-BCA6-FFC9CAB77B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80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B43B9CA2-4B31-4ACD-9A9F-B8E6C642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stabs with a needle">
            <a:extLst>
              <a:ext uri="{FF2B5EF4-FFF2-40B4-BE49-F238E27FC236}">
                <a16:creationId xmlns:a16="http://schemas.microsoft.com/office/drawing/2014/main" id="{3067CCD4-2D44-4572-B809-AC4A781E5A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r="1454" b="-2"/>
          <a:stretch/>
        </p:blipFill>
        <p:spPr bwMode="auto">
          <a:xfrm>
            <a:off x="3884239" y="1993392"/>
            <a:ext cx="5267735" cy="3401568"/>
          </a:xfrm>
          <a:custGeom>
            <a:avLst/>
            <a:gdLst/>
            <a:ahLst/>
            <a:cxnLst/>
            <a:rect l="l" t="t" r="r" b="b"/>
            <a:pathLst>
              <a:path w="7023646" h="3401568">
                <a:moveTo>
                  <a:pt x="749132" y="0"/>
                </a:moveTo>
                <a:lnTo>
                  <a:pt x="7023646" y="0"/>
                </a:lnTo>
                <a:lnTo>
                  <a:pt x="7023646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3" name="Freeform: Shape 192">
            <a:extLst>
              <a:ext uri="{FF2B5EF4-FFF2-40B4-BE49-F238E27FC236}">
                <a16:creationId xmlns:a16="http://schemas.microsoft.com/office/drawing/2014/main" id="{33F94DB1-BC5D-454D-845C-7BA3A1F46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9723" cy="6858000"/>
          </a:xfrm>
          <a:custGeom>
            <a:avLst/>
            <a:gdLst>
              <a:gd name="connsiteX0" fmla="*/ 0 w 5932965"/>
              <a:gd name="connsiteY0" fmla="*/ 0 h 6858000"/>
              <a:gd name="connsiteX1" fmla="*/ 5140363 w 5932965"/>
              <a:gd name="connsiteY1" fmla="*/ 0 h 6858000"/>
              <a:gd name="connsiteX2" fmla="*/ 5152943 w 5932965"/>
              <a:gd name="connsiteY2" fmla="*/ 23550 h 6858000"/>
              <a:gd name="connsiteX3" fmla="*/ 5932965 w 5932965"/>
              <a:gd name="connsiteY3" fmla="*/ 3479505 h 6858000"/>
              <a:gd name="connsiteX4" fmla="*/ 5262410 w 5932965"/>
              <a:gd name="connsiteY4" fmla="*/ 6708999 h 6858000"/>
              <a:gd name="connsiteX5" fmla="*/ 5190385 w 5932965"/>
              <a:gd name="connsiteY5" fmla="*/ 6858000 h 6858000"/>
              <a:gd name="connsiteX6" fmla="*/ 0 w 593296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Freeform: Shape 193">
            <a:extLst>
              <a:ext uri="{FF2B5EF4-FFF2-40B4-BE49-F238E27FC236}">
                <a16:creationId xmlns:a16="http://schemas.microsoft.com/office/drawing/2014/main" id="{5676B86F-860B-4586-BCAA-C0650C09B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1749" cy="6858000"/>
          </a:xfrm>
          <a:custGeom>
            <a:avLst/>
            <a:gdLst>
              <a:gd name="connsiteX0" fmla="*/ 0 w 5922333"/>
              <a:gd name="connsiteY0" fmla="*/ 0 h 6858000"/>
              <a:gd name="connsiteX1" fmla="*/ 5129731 w 5922333"/>
              <a:gd name="connsiteY1" fmla="*/ 0 h 6858000"/>
              <a:gd name="connsiteX2" fmla="*/ 5142311 w 5922333"/>
              <a:gd name="connsiteY2" fmla="*/ 23550 h 6858000"/>
              <a:gd name="connsiteX3" fmla="*/ 5922333 w 5922333"/>
              <a:gd name="connsiteY3" fmla="*/ 3479505 h 6858000"/>
              <a:gd name="connsiteX4" fmla="*/ 5251778 w 5922333"/>
              <a:gd name="connsiteY4" fmla="*/ 6708999 h 6858000"/>
              <a:gd name="connsiteX5" fmla="*/ 5179753 w 5922333"/>
              <a:gd name="connsiteY5" fmla="*/ 6858000 h 6858000"/>
              <a:gd name="connsiteX6" fmla="*/ 0 w 592233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42" y="685800"/>
            <a:ext cx="3691753" cy="1325563"/>
          </a:xfrm>
        </p:spPr>
        <p:txBody>
          <a:bodyPr>
            <a:normAutofit/>
          </a:bodyPr>
          <a:lstStyle/>
          <a:p>
            <a:r>
              <a:rPr lang="en-US" sz="3000"/>
              <a:t>Max/Min</a:t>
            </a:r>
            <a:br>
              <a:rPr lang="en-US" sz="3000"/>
            </a:br>
            <a:r>
              <a:rPr lang="en-US" sz="3000"/>
              <a:t>Application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C818ED5-2F56-4171-9445-3AA4F4462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E74FCE8-866C-4AFA-B45C-FACE2A60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3" y="2089941"/>
            <a:ext cx="372782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974" y="2119590"/>
            <a:ext cx="4351374" cy="4262922"/>
          </a:xfrm>
        </p:spPr>
        <p:txBody>
          <a:bodyPr>
            <a:noAutofit/>
          </a:bodyPr>
          <a:lstStyle/>
          <a:p>
            <a:endParaRPr lang="en-US" sz="3000" dirty="0"/>
          </a:p>
          <a:p>
            <a:r>
              <a:rPr lang="en-US" sz="3000" dirty="0"/>
              <a:t>Sean wants the job so badly, he stabs </a:t>
            </a:r>
            <a:r>
              <a:rPr lang="en-US" sz="3000" dirty="0" err="1"/>
              <a:t>Razja</a:t>
            </a:r>
            <a:r>
              <a:rPr lang="en-US" sz="3000" dirty="0"/>
              <a:t> with a needle and administers a particular drug in </a:t>
            </a:r>
            <a:r>
              <a:rPr lang="en-US" sz="3000" dirty="0" err="1"/>
              <a:t>Razja’s</a:t>
            </a:r>
            <a:r>
              <a:rPr lang="en-US" sz="3000" dirty="0"/>
              <a:t> blood stream so he will fail the drug test for the job.</a:t>
            </a:r>
          </a:p>
        </p:txBody>
      </p:sp>
      <p:sp>
        <p:nvSpPr>
          <p:cNvPr id="4" name="AutoShape 2" descr="Student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Student pho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Student photo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Student photo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82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5148" y="407987"/>
            <a:ext cx="2240924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286" y="407987"/>
            <a:ext cx="4291113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Max/Min</a:t>
            </a:r>
            <a:br>
              <a:rPr lang="en-US"/>
            </a:br>
            <a:r>
              <a:rPr lang="en-US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67" y="2784587"/>
            <a:ext cx="8568098" cy="46847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Dr. </a:t>
            </a:r>
            <a:r>
              <a:rPr lang="en-US" sz="3000" dirty="0" err="1"/>
              <a:t>Misutka</a:t>
            </a:r>
            <a:r>
              <a:rPr lang="en-US" sz="3000" dirty="0"/>
              <a:t> performs an experiment to find the percent of concentration of the drug in the blood stream so </a:t>
            </a:r>
            <a:r>
              <a:rPr lang="en-US" sz="3000" dirty="0" err="1"/>
              <a:t>Razja</a:t>
            </a:r>
            <a:r>
              <a:rPr lang="en-US" sz="3000" dirty="0"/>
              <a:t> will know when the percent is beginning to decrease and he can be ready for the drug test.</a:t>
            </a:r>
          </a:p>
        </p:txBody>
      </p:sp>
      <p:pic>
        <p:nvPicPr>
          <p:cNvPr id="6146" name="Picture 2" descr="Image result for medical">
            <a:extLst>
              <a:ext uri="{FF2B5EF4-FFF2-40B4-BE49-F238E27FC236}">
                <a16:creationId xmlns:a16="http://schemas.microsoft.com/office/drawing/2014/main" id="{1557423B-E29D-4ADE-BD78-BAE29CF56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3796"/>
            <a:ext cx="2041611" cy="135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056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70" y="856180"/>
            <a:ext cx="3420438" cy="112806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/>
              <a:t>Max/Min</a:t>
            </a:r>
            <a:br>
              <a:rPr lang="en-US" sz="3500"/>
            </a:br>
            <a:r>
              <a:rPr lang="en-US" sz="3500"/>
              <a:t>Application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266396" cy="673460"/>
            <a:chOff x="0" y="823811"/>
            <a:chExt cx="355196" cy="67346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8813" y="2090569"/>
            <a:ext cx="32232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2" y="2365289"/>
            <a:ext cx="4198834" cy="3979585"/>
          </a:xfrm>
        </p:spPr>
        <p:txBody>
          <a:bodyPr anchor="ctr">
            <a:noAutofit/>
          </a:bodyPr>
          <a:lstStyle/>
          <a:p>
            <a:r>
              <a:rPr lang="en-US" sz="3000" dirty="0"/>
              <a:t>Dr. </a:t>
            </a:r>
            <a:r>
              <a:rPr lang="en-US" sz="3000" dirty="0" err="1"/>
              <a:t>Misutka</a:t>
            </a:r>
            <a:r>
              <a:rPr lang="en-US" sz="3000" dirty="0"/>
              <a:t> finds that </a:t>
            </a:r>
            <a:r>
              <a:rPr lang="en-US" sz="3000" i="1" dirty="0"/>
              <a:t>t</a:t>
            </a:r>
            <a:r>
              <a:rPr lang="en-US" sz="3000" dirty="0"/>
              <a:t> hours later the percent of concentration of the drug in the blood stream can be modeled by the following function</a:t>
            </a:r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513853"/>
            <a:ext cx="4507025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97333" y="2971800"/>
                <a:ext cx="3601803" cy="1116884"/>
              </a:xfrm>
              <a:prstGeom prst="rect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0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30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333" y="2971800"/>
                <a:ext cx="3601803" cy="1116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094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6" name="Rectangle 72">
            <a:extLst>
              <a:ext uri="{FF2B5EF4-FFF2-40B4-BE49-F238E27FC236}">
                <a16:creationId xmlns:a16="http://schemas.microsoft.com/office/drawing/2014/main" id="{111A264F-A668-44B4-88A8-1CC2F0EDC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252" y="544512"/>
            <a:ext cx="4426283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Max/Min</a:t>
            </a:r>
            <a:br>
              <a:rPr lang="en-US"/>
            </a:br>
            <a:r>
              <a:rPr lang="en-US"/>
              <a:t>Application</a:t>
            </a:r>
          </a:p>
        </p:txBody>
      </p:sp>
      <p:sp>
        <p:nvSpPr>
          <p:cNvPr id="5127" name="Rectangle 74">
            <a:extLst>
              <a:ext uri="{FF2B5EF4-FFF2-40B4-BE49-F238E27FC236}">
                <a16:creationId xmlns:a16="http://schemas.microsoft.com/office/drawing/2014/main" id="{107D50C9-F568-423A-A839-B49874AAE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9870" y="4101713"/>
            <a:ext cx="468550" cy="62473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05012"/>
            <a:ext cx="8051135" cy="43084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>DJ tells </a:t>
            </a:r>
            <a:r>
              <a:rPr lang="en-US" sz="2700" dirty="0" err="1"/>
              <a:t>Razja</a:t>
            </a:r>
            <a:r>
              <a:rPr lang="en-US" sz="2700" dirty="0"/>
              <a:t>, “Don’t worry dude, after </a:t>
            </a:r>
            <a:r>
              <a:rPr lang="en-US" sz="2700" u="sng" dirty="0"/>
              <a:t>one hour</a:t>
            </a:r>
            <a:r>
              <a:rPr lang="en-US" sz="2700" dirty="0"/>
              <a:t> the concentration of the drug in your blood stream will start to decrease.  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endParaRPr lang="en-US" sz="2700" dirty="0"/>
          </a:p>
          <a:p>
            <a:pPr marL="0" indent="0">
              <a:lnSpc>
                <a:spcPct val="90000"/>
              </a:lnSpc>
              <a:buNone/>
            </a:pPr>
            <a:br>
              <a:rPr lang="en-US" sz="2700" dirty="0"/>
            </a:br>
            <a:endParaRPr lang="en-US" sz="2700" dirty="0"/>
          </a:p>
          <a:p>
            <a:pPr>
              <a:lnSpc>
                <a:spcPct val="90000"/>
              </a:lnSpc>
            </a:pPr>
            <a:r>
              <a:rPr lang="en-US" sz="2700" dirty="0"/>
              <a:t>Just take a nap for a few hours, like you do in class </a:t>
            </a:r>
            <a:r>
              <a:rPr lang="en-US" sz="2700" dirty="0">
                <a:sym typeface="Wingdings" panose="05000000000000000000" pitchFamily="2" charset="2"/>
              </a:rPr>
              <a:t></a:t>
            </a:r>
            <a:r>
              <a:rPr lang="en-US" sz="2700" dirty="0"/>
              <a:t>, and you will be fine!”</a:t>
            </a:r>
          </a:p>
        </p:txBody>
      </p:sp>
      <p:sp>
        <p:nvSpPr>
          <p:cNvPr id="10" name="AutoShape 6" descr="Student photo">
            <a:extLst>
              <a:ext uri="{FF2B5EF4-FFF2-40B4-BE49-F238E27FC236}">
                <a16:creationId xmlns:a16="http://schemas.microsoft.com/office/drawing/2014/main" id="{81653C0E-6D44-4141-83E6-32323D1C84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3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1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8" y="851517"/>
            <a:ext cx="7429501" cy="1461778"/>
          </a:xfrm>
        </p:spPr>
        <p:txBody>
          <a:bodyPr>
            <a:normAutofit/>
          </a:bodyPr>
          <a:lstStyle/>
          <a:p>
            <a:r>
              <a:rPr lang="en-US" sz="3500" dirty="0"/>
              <a:t>Max/Min</a:t>
            </a:r>
            <a:br>
              <a:rPr lang="en-US" sz="3500" dirty="0"/>
            </a:br>
            <a:r>
              <a:rPr lang="en-US" sz="3500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70248"/>
            <a:ext cx="8077200" cy="3778152"/>
          </a:xfrm>
        </p:spPr>
        <p:txBody>
          <a:bodyPr>
            <a:noAutofit/>
          </a:bodyPr>
          <a:lstStyle/>
          <a:p>
            <a:r>
              <a:rPr lang="en-US" sz="3500" dirty="0"/>
              <a:t>Is DJ correct that the concentration of the drug in the blood stream will basically top out at 1 hour and then start to decrease?</a:t>
            </a:r>
          </a:p>
        </p:txBody>
      </p:sp>
    </p:spTree>
    <p:extLst>
      <p:ext uri="{BB962C8B-B14F-4D97-AF65-F5344CB8AC3E}">
        <p14:creationId xmlns:p14="http://schemas.microsoft.com/office/powerpoint/2010/main" val="1093561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95600" y="381000"/>
                <a:ext cx="3276600" cy="917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"/>
                <a:ext cx="3276600" cy="9177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19633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the critical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1828800"/>
                <a:ext cx="4495800" cy="1033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828800"/>
                <a:ext cx="4495800" cy="10333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3500" y="3392208"/>
                <a:ext cx="6705600" cy="101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+5−10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392208"/>
                <a:ext cx="6705600" cy="10178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60229"/>
            <a:ext cx="2560542" cy="701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" y="4940099"/>
            <a:ext cx="317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derivative = 0 and solve for 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52735" y="5332365"/>
                <a:ext cx="6705600" cy="101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735" y="5332365"/>
                <a:ext cx="6705600" cy="10178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52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Critical</a:t>
            </a:r>
            <a:r>
              <a:rPr lang="en-US" dirty="0"/>
              <a:t> points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For any function </a:t>
            </a:r>
            <a:r>
              <a:rPr lang="en-US" i="1" dirty="0"/>
              <a:t>f</a:t>
            </a:r>
            <a:r>
              <a:rPr lang="en-US" dirty="0"/>
              <a:t>, a point </a:t>
            </a:r>
            <a:r>
              <a:rPr lang="en-US" i="1" dirty="0"/>
              <a:t>p</a:t>
            </a:r>
            <a:r>
              <a:rPr lang="en-US" dirty="0"/>
              <a:t> in the domain of </a:t>
            </a:r>
            <a:r>
              <a:rPr lang="en-US" i="1" dirty="0"/>
              <a:t>f</a:t>
            </a:r>
            <a:r>
              <a:rPr lang="en-US" dirty="0"/>
              <a:t> where the derivative equals 0, that is,  </a:t>
            </a:r>
            <a:r>
              <a:rPr lang="en-US" i="1" dirty="0"/>
              <a:t>f’(p)</a:t>
            </a:r>
            <a:r>
              <a:rPr lang="en-US" dirty="0"/>
              <a:t> = 0 is called a </a:t>
            </a:r>
            <a:r>
              <a:rPr lang="en-US" b="1" dirty="0"/>
              <a:t>critical point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a function, continuous on an interval (its domain), has a local maximum or minimum at </a:t>
            </a:r>
            <a:r>
              <a:rPr lang="en-US" i="1" dirty="0"/>
              <a:t>p</a:t>
            </a:r>
            <a:r>
              <a:rPr lang="en-US" dirty="0"/>
              <a:t>, the </a:t>
            </a:r>
            <a:r>
              <a:rPr lang="en-US" i="1" dirty="0"/>
              <a:t>p</a:t>
            </a:r>
            <a:r>
              <a:rPr lang="en-US" dirty="0"/>
              <a:t> is a critical point or an end point on the interval.</a:t>
            </a:r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4F8C2E0-29D5-4836-A0C5-8D9903526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83761"/>
            <a:ext cx="2469444" cy="198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E1513A0-B70D-4D90-91AB-0E8A166CB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5358"/>
            <a:ext cx="3048000" cy="195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8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633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the critical point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317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derivative = 0 and solve for 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914400"/>
                <a:ext cx="6705600" cy="101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14400"/>
                <a:ext cx="6705600" cy="10178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2175174"/>
                <a:ext cx="6705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175174"/>
                <a:ext cx="670560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04530" y="2829339"/>
                <a:ext cx="6705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530" y="2829339"/>
                <a:ext cx="6705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6800" y="3520792"/>
                <a:ext cx="6705600" cy="95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520792"/>
                <a:ext cx="6705600" cy="9569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66800" y="5228406"/>
                <a:ext cx="6705600" cy="62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228406"/>
                <a:ext cx="6705600" cy="6296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95779" y="6141777"/>
                <a:ext cx="6705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79" y="6141777"/>
                <a:ext cx="670560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06749" y="4645954"/>
                <a:ext cx="6705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49" y="4645954"/>
                <a:ext cx="670560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51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382000" cy="4745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Arrow 1"/>
          <p:cNvSpPr/>
          <p:nvPr/>
        </p:nvSpPr>
        <p:spPr>
          <a:xfrm>
            <a:off x="2362200" y="4267200"/>
            <a:ext cx="4572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AD04C1-2FDE-45BD-8C17-A754B18312B1}"/>
                  </a:ext>
                </a:extLst>
              </p:cNvPr>
              <p:cNvSpPr txBox="1"/>
              <p:nvPr/>
            </p:nvSpPr>
            <p:spPr>
              <a:xfrm>
                <a:off x="2438400" y="304800"/>
                <a:ext cx="3276600" cy="1153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AD04C1-2FDE-45BD-8C17-A754B1831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04800"/>
                <a:ext cx="3276600" cy="1153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07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63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152400" y="1295400"/>
            <a:ext cx="19050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1: Find derivative</a:t>
            </a:r>
          </a:p>
        </p:txBody>
      </p:sp>
    </p:spTree>
    <p:extLst>
      <p:ext uri="{BB962C8B-B14F-4D97-AF65-F5344CB8AC3E}">
        <p14:creationId xmlns:p14="http://schemas.microsoft.com/office/powerpoint/2010/main" val="213095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152400" y="2289571"/>
            <a:ext cx="2133600" cy="1699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2: Set derivative = 0 and solve for x</a:t>
            </a:r>
          </a:p>
        </p:txBody>
      </p:sp>
    </p:spTree>
    <p:extLst>
      <p:ext uri="{BB962C8B-B14F-4D97-AF65-F5344CB8AC3E}">
        <p14:creationId xmlns:p14="http://schemas.microsoft.com/office/powerpoint/2010/main" val="408090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152400" y="2289571"/>
            <a:ext cx="2133600" cy="1699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 2: Set derivative = 0 and solve for x</a:t>
            </a:r>
          </a:p>
        </p:txBody>
      </p:sp>
    </p:spTree>
    <p:extLst>
      <p:ext uri="{BB962C8B-B14F-4D97-AF65-F5344CB8AC3E}">
        <p14:creationId xmlns:p14="http://schemas.microsoft.com/office/powerpoint/2010/main" val="230311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420210" y="3657600"/>
            <a:ext cx="2133600" cy="1013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Factor out a 3</a:t>
            </a:r>
          </a:p>
        </p:txBody>
      </p:sp>
    </p:spTree>
    <p:extLst>
      <p:ext uri="{BB962C8B-B14F-4D97-AF65-F5344CB8AC3E}">
        <p14:creationId xmlns:p14="http://schemas.microsoft.com/office/powerpoint/2010/main" val="27799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r>
                  <a:rPr lang="en-US" dirty="0"/>
                  <a:t>Find all critical points and where the function is increasing and decreasing for</a:t>
                </a:r>
              </a:p>
              <a:p>
                <a:pPr marL="0" indent="0" algn="ctr">
                  <a:buNone/>
                </a:pP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+52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 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−48=0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704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480134" y="4114800"/>
            <a:ext cx="2133600" cy="1013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Factor trinomial</a:t>
            </a:r>
          </a:p>
        </p:txBody>
      </p:sp>
    </p:spTree>
    <p:extLst>
      <p:ext uri="{BB962C8B-B14F-4D97-AF65-F5344CB8AC3E}">
        <p14:creationId xmlns:p14="http://schemas.microsoft.com/office/powerpoint/2010/main" val="376229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1096</Words>
  <Application>Microsoft Office PowerPoint</Application>
  <PresentationFormat>On-screen Show (4:3)</PresentationFormat>
  <Paragraphs>146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Office Theme</vt:lpstr>
      <vt:lpstr>Local Maxima and Minima</vt:lpstr>
      <vt:lpstr>PowerPoint Presentation</vt:lpstr>
      <vt:lpstr>Critical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Max/Min Application</vt:lpstr>
      <vt:lpstr>Max/Min Application</vt:lpstr>
      <vt:lpstr>Max/Min Application</vt:lpstr>
      <vt:lpstr>Max/Min Application</vt:lpstr>
      <vt:lpstr>Max/Min Application</vt:lpstr>
      <vt:lpstr>Max/Min Application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Maxima and Minima</dc:title>
  <dc:creator>Cindy Roberts</dc:creator>
  <cp:lastModifiedBy>Cindy Roberts</cp:lastModifiedBy>
  <cp:revision>5</cp:revision>
  <dcterms:created xsi:type="dcterms:W3CDTF">2020-02-23T00:32:40Z</dcterms:created>
  <dcterms:modified xsi:type="dcterms:W3CDTF">2020-08-03T19:53:54Z</dcterms:modified>
</cp:coreProperties>
</file>