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16" r:id="rId3"/>
    <p:sldId id="350" r:id="rId4"/>
    <p:sldId id="303" r:id="rId5"/>
    <p:sldId id="306" r:id="rId6"/>
    <p:sldId id="259" r:id="rId7"/>
    <p:sldId id="268" r:id="rId8"/>
    <p:sldId id="308" r:id="rId9"/>
    <p:sldId id="312" r:id="rId10"/>
    <p:sldId id="313" r:id="rId11"/>
    <p:sldId id="309" r:id="rId12"/>
    <p:sldId id="310" r:id="rId13"/>
    <p:sldId id="314" r:id="rId14"/>
    <p:sldId id="311" r:id="rId15"/>
    <p:sldId id="315" r:id="rId16"/>
    <p:sldId id="307" r:id="rId17"/>
    <p:sldId id="322" r:id="rId18"/>
    <p:sldId id="323" r:id="rId19"/>
    <p:sldId id="327" r:id="rId20"/>
    <p:sldId id="330" r:id="rId21"/>
    <p:sldId id="352" r:id="rId22"/>
    <p:sldId id="356" r:id="rId23"/>
    <p:sldId id="357" r:id="rId24"/>
    <p:sldId id="318" r:id="rId25"/>
    <p:sldId id="351" r:id="rId26"/>
    <p:sldId id="345" r:id="rId27"/>
    <p:sldId id="346" r:id="rId28"/>
    <p:sldId id="347" r:id="rId29"/>
    <p:sldId id="349" r:id="rId30"/>
    <p:sldId id="321" r:id="rId31"/>
    <p:sldId id="354" r:id="rId32"/>
    <p:sldId id="355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8" autoAdjust="0"/>
  </p:normalViewPr>
  <p:slideViewPr>
    <p:cSldViewPr snapToGrid="0" snapToObjects="1">
      <p:cViewPr varScale="1">
        <p:scale>
          <a:sx n="89" d="100"/>
          <a:sy n="89" d="100"/>
        </p:scale>
        <p:origin x="216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6D17B-D3CF-854B-A8FF-70CF3315C164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DA8EA-B2DB-D84D-B489-6D076AB4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7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A8EA-B2DB-D84D-B489-6D076AB442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A8EA-B2DB-D84D-B489-6D076AB442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5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to visualize 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DA8EA-B2DB-D84D-B489-6D076AB442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5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7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7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1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0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54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7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D9546-8FFB-4146-8E66-03328AA041DF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D4E2-44E6-C340-89AE-70472C513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3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tmp"/><Relationship Id="rId13" Type="http://schemas.openxmlformats.org/officeDocument/2006/relationships/image" Target="../media/image29.tmp"/><Relationship Id="rId3" Type="http://schemas.openxmlformats.org/officeDocument/2006/relationships/image" Target="../media/image20.tmp"/><Relationship Id="rId7" Type="http://schemas.openxmlformats.org/officeDocument/2006/relationships/image" Target="../media/image24.tmp"/><Relationship Id="rId12" Type="http://schemas.openxmlformats.org/officeDocument/2006/relationships/image" Target="../media/image28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tmp"/><Relationship Id="rId11" Type="http://schemas.openxmlformats.org/officeDocument/2006/relationships/image" Target="../media/image27.tmp"/><Relationship Id="rId5" Type="http://schemas.openxmlformats.org/officeDocument/2006/relationships/image" Target="../media/image22.tmp"/><Relationship Id="rId15" Type="http://schemas.openxmlformats.org/officeDocument/2006/relationships/image" Target="../media/image31.tmp"/><Relationship Id="rId10" Type="http://schemas.openxmlformats.org/officeDocument/2006/relationships/image" Target="../media/image26.tmp"/><Relationship Id="rId4" Type="http://schemas.openxmlformats.org/officeDocument/2006/relationships/image" Target="../media/image21.tmp"/><Relationship Id="rId9" Type="http://schemas.openxmlformats.org/officeDocument/2006/relationships/image" Target="../media/image38.png"/><Relationship Id="rId14" Type="http://schemas.openxmlformats.org/officeDocument/2006/relationships/image" Target="../media/image30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Optimization </a:t>
            </a:r>
            <a:br>
              <a:rPr lang="en-US" sz="3200" dirty="0"/>
            </a:br>
            <a:r>
              <a:rPr lang="en-US" sz="3200" dirty="0"/>
              <a:t>Finding Global Maxima and Minima</a:t>
            </a:r>
          </a:p>
        </p:txBody>
      </p:sp>
      <p:pic>
        <p:nvPicPr>
          <p:cNvPr id="2" name="Picture 1" descr="optimiz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476545"/>
            <a:ext cx="8600289" cy="49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8210295"/>
                  </p:ext>
                </p:extLst>
              </p:nvPr>
            </p:nvGraphicFramePr>
            <p:xfrm>
              <a:off x="622168" y="501454"/>
              <a:ext cx="8050491" cy="2392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97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26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Function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</a:t>
                          </a:r>
                          <a:r>
                            <a:rPr lang="en-US" dirty="0" err="1"/>
                            <a:t>Extrema</a:t>
                          </a:r>
                          <a:r>
                            <a:rPr lang="en-US" dirty="0"/>
                            <a:t> on D</a:t>
                          </a:r>
                          <a:r>
                            <a:rPr lang="en-US" baseline="0" dirty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absolute maximum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[0,2]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What</a:t>
                          </a:r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 is the max?</a:t>
                          </a:r>
                        </a:p>
                        <a:p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What is the min?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8210295"/>
                  </p:ext>
                </p:extLst>
              </p:nvPr>
            </p:nvGraphicFramePr>
            <p:xfrm>
              <a:off x="622168" y="501454"/>
              <a:ext cx="8050491" cy="2392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/>
                    <a:gridCol w="1739759"/>
                    <a:gridCol w="411264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 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Domain 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</a:t>
                          </a:r>
                          <a:r>
                            <a:rPr lang="en-US" dirty="0" err="1" smtClean="0"/>
                            <a:t>Extrema</a:t>
                          </a:r>
                          <a:r>
                            <a:rPr lang="en-US" dirty="0" smtClean="0"/>
                            <a:t> on D</a:t>
                          </a:r>
                          <a:r>
                            <a:rPr lang="en-US" baseline="0" dirty="0" smtClean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2857" r="-265928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6667" t="-62857" r="-236842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absolute maximum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62857" r="-265928" b="-1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[0,2]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What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is the max?</a:t>
                          </a:r>
                        </a:p>
                        <a:p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What is the min?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4652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6542"/>
                  </p:ext>
                </p:extLst>
              </p:nvPr>
            </p:nvGraphicFramePr>
            <p:xfrm>
              <a:off x="622168" y="501454"/>
              <a:ext cx="8050491" cy="2392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97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26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Function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</a:t>
                          </a:r>
                          <a:r>
                            <a:rPr lang="en-US" dirty="0" err="1"/>
                            <a:t>Extrema</a:t>
                          </a:r>
                          <a:r>
                            <a:rPr lang="en-US" dirty="0"/>
                            <a:t> on D</a:t>
                          </a:r>
                          <a:r>
                            <a:rPr lang="en-US" baseline="0" dirty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absolute maximum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[0,2]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maximum of 4 at x = 2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06542"/>
                  </p:ext>
                </p:extLst>
              </p:nvPr>
            </p:nvGraphicFramePr>
            <p:xfrm>
              <a:off x="622168" y="501454"/>
              <a:ext cx="8050491" cy="2392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/>
                    <a:gridCol w="1739759"/>
                    <a:gridCol w="411264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 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Domain 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</a:t>
                          </a:r>
                          <a:r>
                            <a:rPr lang="en-US" dirty="0" err="1" smtClean="0"/>
                            <a:t>Extrema</a:t>
                          </a:r>
                          <a:r>
                            <a:rPr lang="en-US" dirty="0" smtClean="0"/>
                            <a:t> on D</a:t>
                          </a:r>
                          <a:r>
                            <a:rPr lang="en-US" baseline="0" dirty="0" smtClean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2857" r="-265928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6667" t="-62857" r="-236842" b="-2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absolute maximum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62857" r="-265928" b="-1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[0,2]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maximum of 4 at x = 2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64" y="3120558"/>
            <a:ext cx="3245701" cy="328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235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6305531"/>
                  </p:ext>
                </p:extLst>
              </p:nvPr>
            </p:nvGraphicFramePr>
            <p:xfrm>
              <a:off x="622168" y="501454"/>
              <a:ext cx="8050491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97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26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Function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</a:t>
                          </a:r>
                          <a:r>
                            <a:rPr lang="en-US" dirty="0" err="1"/>
                            <a:t>Extrema</a:t>
                          </a:r>
                          <a:r>
                            <a:rPr lang="en-US" dirty="0"/>
                            <a:t> on D</a:t>
                          </a:r>
                          <a:r>
                            <a:rPr lang="en-US" baseline="0" dirty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absolute maximum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[0,2]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maximum of 4 at x = 2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(0,2]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What is the max?</a:t>
                          </a:r>
                        </a:p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What is the min?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6305531"/>
                  </p:ext>
                </p:extLst>
              </p:nvPr>
            </p:nvGraphicFramePr>
            <p:xfrm>
              <a:off x="622168" y="501454"/>
              <a:ext cx="8050491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/>
                    <a:gridCol w="1739759"/>
                    <a:gridCol w="411264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 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Domain 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</a:t>
                          </a:r>
                          <a:r>
                            <a:rPr lang="en-US" dirty="0" err="1" smtClean="0"/>
                            <a:t>Extrema</a:t>
                          </a:r>
                          <a:r>
                            <a:rPr lang="en-US" dirty="0" smtClean="0"/>
                            <a:t> on D</a:t>
                          </a:r>
                          <a:r>
                            <a:rPr lang="en-US" baseline="0" dirty="0" smtClean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2857" r="-265928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6667" t="-62857" r="-236842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absolute maximum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62857" r="-265928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[0,2]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maximum of 4 at x = 2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62857" r="-265928" b="-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(0,2]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What is the max?</a:t>
                          </a:r>
                        </a:p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What is the min?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8443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069271"/>
                  </p:ext>
                </p:extLst>
              </p:nvPr>
            </p:nvGraphicFramePr>
            <p:xfrm>
              <a:off x="622168" y="501454"/>
              <a:ext cx="8050491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97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26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Function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</a:t>
                          </a:r>
                          <a:r>
                            <a:rPr lang="en-US" dirty="0" err="1"/>
                            <a:t>Extrema</a:t>
                          </a:r>
                          <a:r>
                            <a:rPr lang="en-US" dirty="0"/>
                            <a:t> on D</a:t>
                          </a:r>
                          <a:r>
                            <a:rPr lang="en-US" baseline="0" dirty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absolute maximum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[0,2]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maximum of 4 at x = 2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(0,2]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</a:t>
                          </a:r>
                          <a:r>
                            <a:rPr lang="en-US" baseline="0" dirty="0"/>
                            <a:t> maximum of 4 at x = 2</a:t>
                          </a:r>
                        </a:p>
                        <a:p>
                          <a:r>
                            <a:rPr lang="en-US" baseline="0" dirty="0"/>
                            <a:t>No absolute minimum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069271"/>
                  </p:ext>
                </p:extLst>
              </p:nvPr>
            </p:nvGraphicFramePr>
            <p:xfrm>
              <a:off x="622168" y="501454"/>
              <a:ext cx="8050491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/>
                    <a:gridCol w="1739759"/>
                    <a:gridCol w="411264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 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Domain 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</a:t>
                          </a:r>
                          <a:r>
                            <a:rPr lang="en-US" dirty="0" err="1" smtClean="0"/>
                            <a:t>Extrema</a:t>
                          </a:r>
                          <a:r>
                            <a:rPr lang="en-US" dirty="0" smtClean="0"/>
                            <a:t> on D</a:t>
                          </a:r>
                          <a:r>
                            <a:rPr lang="en-US" baseline="0" dirty="0" smtClean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2857" r="-265928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6667" t="-62857" r="-236842" b="-2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absolute maximum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62857" r="-265928" b="-1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[0,2]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maximum of 4 at x = 2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62857" r="-265928" b="-5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(0,2]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</a:t>
                          </a:r>
                          <a:r>
                            <a:rPr lang="en-US" baseline="0" dirty="0" smtClean="0"/>
                            <a:t> maximum of 4 at x = 2</a:t>
                          </a:r>
                        </a:p>
                        <a:p>
                          <a:r>
                            <a:rPr lang="en-US" baseline="0" dirty="0" smtClean="0"/>
                            <a:t>No absolute minimum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29" y="3377766"/>
            <a:ext cx="2803361" cy="316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062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018615"/>
                  </p:ext>
                </p:extLst>
              </p:nvPr>
            </p:nvGraphicFramePr>
            <p:xfrm>
              <a:off x="622168" y="501454"/>
              <a:ext cx="8050491" cy="2931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97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26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Function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</a:t>
                          </a:r>
                          <a:r>
                            <a:rPr lang="en-US" dirty="0" err="1"/>
                            <a:t>Extrema</a:t>
                          </a:r>
                          <a:r>
                            <a:rPr lang="en-US" dirty="0"/>
                            <a:t> on D</a:t>
                          </a:r>
                          <a:r>
                            <a:rPr lang="en-US" baseline="0" dirty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absolute maximum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[0,2]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maximum of 4 at x = 2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(0,2]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</a:t>
                          </a:r>
                          <a:r>
                            <a:rPr lang="en-US" baseline="0" dirty="0"/>
                            <a:t> maximum of 4 at x = 2</a:t>
                          </a:r>
                        </a:p>
                        <a:p>
                          <a:r>
                            <a:rPr lang="en-US" baseline="0" dirty="0"/>
                            <a:t>No absolute minimum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(0,2)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What is the max?</a:t>
                          </a:r>
                        </a:p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What is the min?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018615"/>
                  </p:ext>
                </p:extLst>
              </p:nvPr>
            </p:nvGraphicFramePr>
            <p:xfrm>
              <a:off x="622168" y="501454"/>
              <a:ext cx="8050491" cy="29311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/>
                    <a:gridCol w="1739759"/>
                    <a:gridCol w="411264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 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Domain 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</a:t>
                          </a:r>
                          <a:r>
                            <a:rPr lang="en-US" dirty="0" err="1" smtClean="0"/>
                            <a:t>Extrema</a:t>
                          </a:r>
                          <a:r>
                            <a:rPr lang="en-US" dirty="0" smtClean="0"/>
                            <a:t> on D</a:t>
                          </a:r>
                          <a:r>
                            <a:rPr lang="en-US" baseline="0" dirty="0" smtClean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2857" r="-265928" b="-3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6667" t="-62857" r="-236842" b="-3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absolute maximum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62857" r="-265928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[0,2]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maximum of 4 at x = 2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62857" r="-265928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(0,2]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</a:t>
                          </a:r>
                          <a:r>
                            <a:rPr lang="en-US" baseline="0" dirty="0" smtClean="0"/>
                            <a:t> maximum of 4 at x = 2</a:t>
                          </a:r>
                        </a:p>
                        <a:p>
                          <a:r>
                            <a:rPr lang="en-US" baseline="0" dirty="0" smtClean="0"/>
                            <a:t>No absolute minimum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62857" r="-265928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(0,2)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What is the max?</a:t>
                          </a:r>
                        </a:p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What is the min?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8322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9621462"/>
                  </p:ext>
                </p:extLst>
              </p:nvPr>
            </p:nvGraphicFramePr>
            <p:xfrm>
              <a:off x="622168" y="501454"/>
              <a:ext cx="8050491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97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26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Function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</a:t>
                          </a:r>
                          <a:r>
                            <a:rPr lang="en-US" dirty="0" err="1"/>
                            <a:t>Extrema</a:t>
                          </a:r>
                          <a:r>
                            <a:rPr lang="en-US" dirty="0"/>
                            <a:t> on D</a:t>
                          </a:r>
                          <a:r>
                            <a:rPr lang="en-US" baseline="0" dirty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absolute maximum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[0,2]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maximum of 4 at x = 2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(0,2]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</a:t>
                          </a:r>
                          <a:r>
                            <a:rPr lang="en-US" baseline="0" dirty="0"/>
                            <a:t> maximum of 4 at x = 2</a:t>
                          </a:r>
                        </a:p>
                        <a:p>
                          <a:r>
                            <a:rPr lang="en-US" baseline="0" dirty="0"/>
                            <a:t>No absolute minimum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(0,2)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absolute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baseline="0" dirty="0" err="1"/>
                            <a:t>extrema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9621462"/>
                  </p:ext>
                </p:extLst>
              </p:nvPr>
            </p:nvGraphicFramePr>
            <p:xfrm>
              <a:off x="622168" y="501454"/>
              <a:ext cx="8050491" cy="2661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/>
                    <a:gridCol w="1739759"/>
                    <a:gridCol w="411264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 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Domain 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</a:t>
                          </a:r>
                          <a:r>
                            <a:rPr lang="en-US" dirty="0" err="1" smtClean="0"/>
                            <a:t>Extrema</a:t>
                          </a:r>
                          <a:r>
                            <a:rPr lang="en-US" dirty="0" smtClean="0"/>
                            <a:t> on D</a:t>
                          </a:r>
                          <a:r>
                            <a:rPr lang="en-US" baseline="0" dirty="0" smtClean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2857" r="-265928" b="-2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6667" t="-62857" r="-236842" b="-2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absolute maximum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62857" r="-265928" b="-1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[0,2]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maximum of 4 at x = 2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62857" r="-265928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(0,2]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</a:t>
                          </a:r>
                          <a:r>
                            <a:rPr lang="en-US" baseline="0" dirty="0" smtClean="0"/>
                            <a:t> maximum of 4 at x = 2</a:t>
                          </a:r>
                        </a:p>
                        <a:p>
                          <a:r>
                            <a:rPr lang="en-US" baseline="0" dirty="0" smtClean="0"/>
                            <a:t>No absolute minimum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24590" r="-26592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(0,2)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absolute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baseline="0" dirty="0" err="1" smtClean="0"/>
                            <a:t>extrema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401" y="3384223"/>
            <a:ext cx="2707273" cy="331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25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651"/>
            <a:ext cx="8229600" cy="11430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34410" y="1313777"/>
                <a:ext cx="6386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Find extreme values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410" y="1313777"/>
                <a:ext cx="638668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90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40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651"/>
            <a:ext cx="8229600" cy="11430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34410" y="1313777"/>
                <a:ext cx="6386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Find extreme values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410" y="1313777"/>
                <a:ext cx="638668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90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2379406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</a:t>
            </a:r>
            <a:r>
              <a:rPr lang="en-US" dirty="0" err="1">
                <a:solidFill>
                  <a:srgbClr val="FF0000"/>
                </a:solidFill>
              </a:rPr>
              <a:t>c.p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84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651"/>
            <a:ext cx="8229600" cy="11430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34410" y="1313777"/>
                <a:ext cx="6386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Find extreme values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410" y="1313777"/>
                <a:ext cx="638668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90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2379406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</a:t>
            </a:r>
            <a:r>
              <a:rPr lang="en-US" dirty="0" err="1">
                <a:solidFill>
                  <a:srgbClr val="FF0000"/>
                </a:solidFill>
              </a:rPr>
              <a:t>c.p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9375" y="2348628"/>
                <a:ext cx="1849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75" y="2348628"/>
                <a:ext cx="184993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006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651"/>
            <a:ext cx="8229600" cy="11430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34410" y="1313777"/>
                <a:ext cx="6386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Find extreme values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410" y="1313777"/>
                <a:ext cx="638668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90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" y="2379406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</a:t>
            </a:r>
            <a:r>
              <a:rPr lang="en-US" dirty="0" err="1">
                <a:solidFill>
                  <a:srgbClr val="FF0000"/>
                </a:solidFill>
              </a:rPr>
              <a:t>c.p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9375" y="2348628"/>
                <a:ext cx="1849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75" y="2348628"/>
                <a:ext cx="184993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59375" y="2931915"/>
                <a:ext cx="17456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75" y="2931915"/>
                <a:ext cx="174567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1505" y="3605425"/>
                <a:ext cx="9208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505" y="3605425"/>
                <a:ext cx="92089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/>
          <p:cNvSpPr/>
          <p:nvPr/>
        </p:nvSpPr>
        <p:spPr>
          <a:xfrm>
            <a:off x="3775587" y="3387553"/>
            <a:ext cx="2320413" cy="8387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Only one </a:t>
            </a:r>
            <a:r>
              <a:rPr lang="en-US" dirty="0" err="1"/>
              <a:t>c.p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44673" y="4502863"/>
                <a:ext cx="61751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=8−16+9=1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73" y="4502863"/>
                <a:ext cx="6175152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77246" y="5492634"/>
                <a:ext cx="1867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 =(2,1)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246" y="5492634"/>
                <a:ext cx="1867050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Arrow 10"/>
          <p:cNvSpPr/>
          <p:nvPr/>
        </p:nvSpPr>
        <p:spPr>
          <a:xfrm>
            <a:off x="5004620" y="5327388"/>
            <a:ext cx="2320413" cy="8387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this a max or min?</a:t>
            </a:r>
          </a:p>
        </p:txBody>
      </p:sp>
    </p:spTree>
    <p:extLst>
      <p:ext uri="{BB962C8B-B14F-4D97-AF65-F5344CB8AC3E}">
        <p14:creationId xmlns:p14="http://schemas.microsoft.com/office/powerpoint/2010/main" val="26191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8815" y="555396"/>
            <a:ext cx="8077200" cy="1883499"/>
          </a:xfrm>
          <a:prstGeom prst="rect">
            <a:avLst/>
          </a:prstGeom>
          <a:noFill/>
          <a:ln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96" y="4597797"/>
            <a:ext cx="7963564" cy="16339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1373273" y="2733367"/>
            <a:ext cx="6548284" cy="120936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Local vs. Global</a:t>
            </a:r>
          </a:p>
        </p:txBody>
      </p:sp>
    </p:spTree>
    <p:extLst>
      <p:ext uri="{BB962C8B-B14F-4D97-AF65-F5344CB8AC3E}">
        <p14:creationId xmlns:p14="http://schemas.microsoft.com/office/powerpoint/2010/main" val="184643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651"/>
            <a:ext cx="8229600" cy="1143000"/>
          </a:xfrm>
        </p:spPr>
        <p:txBody>
          <a:bodyPr/>
          <a:lstStyle/>
          <a:p>
            <a:r>
              <a:rPr lang="en-US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8657" y="1089221"/>
                <a:ext cx="63866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Find extreme values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657" y="1089221"/>
                <a:ext cx="638668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90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5931" y="1664479"/>
            <a:ext cx="909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Either pick values to left and right of </a:t>
            </a:r>
            <a:r>
              <a:rPr lang="en-US" dirty="0" err="1">
                <a:solidFill>
                  <a:srgbClr val="FF0000"/>
                </a:solidFill>
              </a:rPr>
              <a:t>c.p</a:t>
            </a:r>
            <a:r>
              <a:rPr lang="en-US" dirty="0">
                <a:solidFill>
                  <a:srgbClr val="FF0000"/>
                </a:solidFill>
              </a:rPr>
              <a:t>. and plug into first derivative  </a:t>
            </a:r>
            <a:r>
              <a:rPr lang="en-US" u="sng" dirty="0">
                <a:solidFill>
                  <a:srgbClr val="FF0000"/>
                </a:solidFill>
              </a:rPr>
              <a:t>OR</a:t>
            </a:r>
            <a:r>
              <a:rPr lang="en-US" dirty="0">
                <a:solidFill>
                  <a:srgbClr val="FF0000"/>
                </a:solidFill>
              </a:rPr>
              <a:t> find second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74503" y="5176476"/>
                <a:ext cx="1849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503" y="5176476"/>
                <a:ext cx="184993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74503" y="5830321"/>
                <a:ext cx="18113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=4&gt;0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503" y="5830321"/>
                <a:ext cx="1811393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7"/>
          <p:cNvSpPr/>
          <p:nvPr/>
        </p:nvSpPr>
        <p:spPr>
          <a:xfrm>
            <a:off x="6744928" y="3829664"/>
            <a:ext cx="2320413" cy="103746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Global Minimum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66916" y="3746090"/>
            <a:ext cx="77773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34348" y="3519948"/>
            <a:ext cx="0" cy="6194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6865" y="4163467"/>
            <a:ext cx="796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4465" y="3157906"/>
                <a:ext cx="3667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−8&lt;0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5" y="3157906"/>
                <a:ext cx="366743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35140" y="2553037"/>
                <a:ext cx="18499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−8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140" y="2553037"/>
                <a:ext cx="1849930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55574" y="3170832"/>
                <a:ext cx="36674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−8&gt;0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574" y="3170832"/>
                <a:ext cx="3667432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2379407" y="3889814"/>
            <a:ext cx="1533832" cy="553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2"/>
          </p:cNvCxnSpPr>
          <p:nvPr/>
        </p:nvCxnSpPr>
        <p:spPr>
          <a:xfrm>
            <a:off x="4213123" y="4686687"/>
            <a:ext cx="4719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385070" y="4163467"/>
            <a:ext cx="1232040" cy="438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23634" y="5145698"/>
            <a:ext cx="1019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9656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3" grpId="0"/>
      <p:bldP spid="14" grpId="0"/>
      <p:bldP spid="15" grpId="0"/>
      <p:bldP spid="1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19075" y="1600200"/>
                <a:ext cx="8820149" cy="4525963"/>
              </a:xfrm>
            </p:spPr>
            <p:txBody>
              <a:bodyPr/>
              <a:lstStyle/>
              <a:p>
                <a:r>
                  <a:rPr lang="en-US" dirty="0"/>
                  <a:t>Notice that last example was not a closed interval</a:t>
                </a:r>
              </a:p>
              <a:p>
                <a:r>
                  <a:rPr lang="en-US" dirty="0"/>
                  <a:t>Find all critical points, inflection points and extreme values for the following function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075" y="1600200"/>
                <a:ext cx="8820149" cy="4525963"/>
              </a:xfrm>
              <a:blipFill>
                <a:blip r:embed="rId2"/>
                <a:stretch>
                  <a:fillRect l="-1589" t="-1752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160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8377" y="148709"/>
                <a:ext cx="37186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−1≤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377" y="148709"/>
                <a:ext cx="371864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733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98377" y="148709"/>
                <a:ext cx="37186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−1≤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377" y="148709"/>
                <a:ext cx="371864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close up of a mans face&#10;&#10;Description generated with high confidence">
            <a:extLst>
              <a:ext uri="{FF2B5EF4-FFF2-40B4-BE49-F238E27FC236}">
                <a16:creationId xmlns:a16="http://schemas.microsoft.com/office/drawing/2014/main" id="{D1F4AED3-7484-4684-AA12-760D527E6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3753"/>
            <a:ext cx="9144000" cy="60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9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19" y="274407"/>
            <a:ext cx="8229600" cy="1143000"/>
          </a:xfrm>
        </p:spPr>
        <p:txBody>
          <a:bodyPr/>
          <a:lstStyle/>
          <a:p>
            <a:r>
              <a:rPr lang="en-US" dirty="0"/>
              <a:t>Example 3 (Application)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7819" y="1600200"/>
                <a:ext cx="8849033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3000" dirty="0"/>
                  <a:t>For time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𝑡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n-US" sz="3000" dirty="0"/>
                  <a:t> days, the rate at which photosynthesis takes place in the leaf of a plant, represented by the rate at which oxygen is produced is approximated by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=100(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−0.02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−0.1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sz="2600" dirty="0"/>
                  <a:t>When is photosynthesis occurring fastest and at what rate?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819" y="1600200"/>
                <a:ext cx="8849033" cy="4525963"/>
              </a:xfrm>
              <a:blipFill rotWithShape="0">
                <a:blip r:embed="rId2"/>
                <a:stretch>
                  <a:fillRect l="-1446" t="-1617" r="-1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www.clipartbest.com/cliparts/dc6/xMj/dc6xMjgc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23" y="182896"/>
            <a:ext cx="1657529" cy="132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34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" y="236892"/>
            <a:ext cx="3676589" cy="123334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3" y="1729905"/>
            <a:ext cx="3657087" cy="32054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5" y="2515872"/>
            <a:ext cx="2845290" cy="4312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703" y="2535750"/>
            <a:ext cx="7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Divide both sides by 100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7" y="3516101"/>
            <a:ext cx="2131444" cy="3964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794" y="3138167"/>
            <a:ext cx="1603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Move one term to other side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53" y="4423197"/>
            <a:ext cx="2190441" cy="6126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18" y="4725397"/>
            <a:ext cx="78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Divide both sides by 0.1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3" y="5128576"/>
            <a:ext cx="2158799" cy="39875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13" y="203622"/>
            <a:ext cx="2700399" cy="1846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57624" y="919285"/>
                <a:ext cx="1534791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FF0000"/>
                    </a:solidFill>
                  </a:rPr>
                  <a:t>Divide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−0.02</m:t>
                        </m:r>
                        <m:r>
                          <a:rPr lang="en-US" sz="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624" y="919285"/>
                <a:ext cx="1534791" cy="230832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4026716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91" y="2306875"/>
            <a:ext cx="1947629" cy="4288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71924" y="2019821"/>
            <a:ext cx="19263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Like bases (e), subtract exponents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46" y="2680143"/>
            <a:ext cx="1392509" cy="372994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72" y="3434716"/>
            <a:ext cx="1772305" cy="3130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71924" y="3239584"/>
            <a:ext cx="1887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Take LN of both sides to cancel out e</a:t>
            </a: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72" y="3807344"/>
            <a:ext cx="1658248" cy="351226"/>
          </a:xfrm>
          <a:prstGeom prst="rect">
            <a:avLst/>
          </a:prstGeom>
        </p:spPr>
      </p:pic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96" y="4539497"/>
            <a:ext cx="1641524" cy="6859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04275" y="4331748"/>
            <a:ext cx="1607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Divide both sides by -0.08</a:t>
            </a:r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34" y="5277351"/>
            <a:ext cx="952323" cy="414053"/>
          </a:xfrm>
          <a:prstGeom prst="rect">
            <a:avLst/>
          </a:prstGeom>
        </p:spPr>
      </p:pic>
      <p:sp>
        <p:nvSpPr>
          <p:cNvPr id="27" name="Up Arrow 26"/>
          <p:cNvSpPr/>
          <p:nvPr/>
        </p:nvSpPr>
        <p:spPr>
          <a:xfrm>
            <a:off x="5792416" y="5691404"/>
            <a:ext cx="2166216" cy="5619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Max or Min?</a:t>
            </a:r>
          </a:p>
        </p:txBody>
      </p:sp>
    </p:spTree>
    <p:extLst>
      <p:ext uri="{BB962C8B-B14F-4D97-AF65-F5344CB8AC3E}">
        <p14:creationId xmlns:p14="http://schemas.microsoft.com/office/powerpoint/2010/main" val="42279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19" grpId="0"/>
      <p:bldP spid="22" grpId="0"/>
      <p:bldP spid="25" grpId="0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0557" y="296681"/>
                <a:ext cx="61491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=100(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−0.02</m:t>
                          </m:r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−0.02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−0.1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57" y="296681"/>
                <a:ext cx="614918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80506" y="1274991"/>
                <a:ext cx="6570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=100(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0.0004</m:t>
                          </m:r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−0.02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−0.01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−0.1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06" y="1274991"/>
                <a:ext cx="657077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573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0557" y="296681"/>
                <a:ext cx="61491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=100(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−0.02</m:t>
                          </m:r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−0.02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−0.1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57" y="296681"/>
                <a:ext cx="614918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80506" y="1274991"/>
                <a:ext cx="6570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=100(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0.0004</m:t>
                          </m:r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−0.02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−0.01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−0.1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06" y="1274991"/>
                <a:ext cx="657077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1834" y="2314009"/>
                <a:ext cx="880811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20.12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=100(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0.0004</m:t>
                          </m:r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−0.02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(20.12)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−0.01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(20.12)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34" y="2314009"/>
                <a:ext cx="8808116" cy="541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Up Arrow 4"/>
          <p:cNvSpPr/>
          <p:nvPr/>
        </p:nvSpPr>
        <p:spPr>
          <a:xfrm>
            <a:off x="161306" y="2866103"/>
            <a:ext cx="2438400" cy="5997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Critical point</a:t>
            </a:r>
          </a:p>
        </p:txBody>
      </p:sp>
    </p:spTree>
    <p:extLst>
      <p:ext uri="{BB962C8B-B14F-4D97-AF65-F5344CB8AC3E}">
        <p14:creationId xmlns:p14="http://schemas.microsoft.com/office/powerpoint/2010/main" val="1518021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0557" y="296681"/>
                <a:ext cx="61491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=100(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−0.02</m:t>
                          </m:r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−0.02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+0.1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−0.1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57" y="296681"/>
                <a:ext cx="614918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80506" y="1274991"/>
                <a:ext cx="65707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=100(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0.0004</m:t>
                          </m:r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−0.02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−0.01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−0.1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06" y="1274991"/>
                <a:ext cx="657077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1834" y="2314009"/>
                <a:ext cx="8808116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20.12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=100(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0.0004</m:t>
                          </m:r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−0.02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(20.12)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−0.01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(20.12)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34" y="2314009"/>
                <a:ext cx="8808116" cy="541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9602" y="3223493"/>
                <a:ext cx="41370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20.12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−0.107&lt;0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2" y="3223493"/>
                <a:ext cx="413709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Arrow 5"/>
          <p:cNvSpPr/>
          <p:nvPr/>
        </p:nvSpPr>
        <p:spPr>
          <a:xfrm>
            <a:off x="4236697" y="3008238"/>
            <a:ext cx="1574168" cy="95372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445" y="4680155"/>
            <a:ext cx="772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</a:t>
            </a:r>
            <a:r>
              <a:rPr lang="en-US" dirty="0">
                <a:solidFill>
                  <a:srgbClr val="FF0000"/>
                </a:solidFill>
              </a:rPr>
              <a:t>  This max is both global and local because there was </a:t>
            </a:r>
            <a:r>
              <a:rPr lang="en-US" u="sng" dirty="0">
                <a:solidFill>
                  <a:srgbClr val="FF0000"/>
                </a:solidFill>
              </a:rPr>
              <a:t>only one critical point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52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81719" y="274991"/>
                <a:ext cx="46559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=100(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−0.02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−0.1</m:t>
                          </m:r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719" y="274991"/>
                <a:ext cx="4655955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03559" y="1105817"/>
                <a:ext cx="6893297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20.12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=100(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−0.02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(20.12)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−0.1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(20.12)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59" y="1105817"/>
                <a:ext cx="6893297" cy="541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50230" y="1989665"/>
                <a:ext cx="2802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20.12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53.5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30" y="1989665"/>
                <a:ext cx="2802177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39488" y="3411794"/>
            <a:ext cx="64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At 20.12 days, the rate will be 53.5 units of oxygen per unit of time.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835958"/>
            <a:ext cx="88883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/>
              <a:t>When is photosynthesis occurring fastest and at what rate?</a:t>
            </a:r>
          </a:p>
        </p:txBody>
      </p:sp>
    </p:spTree>
    <p:extLst>
      <p:ext uri="{BB962C8B-B14F-4D97-AF65-F5344CB8AC3E}">
        <p14:creationId xmlns:p14="http://schemas.microsoft.com/office/powerpoint/2010/main" val="497711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6/68/Extrema_example_original.svg/2000px-Extrema_example_origin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4" y="281354"/>
            <a:ext cx="7787473" cy="622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250831" y="783771"/>
            <a:ext cx="221064" cy="2210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38422" y="3285811"/>
            <a:ext cx="221064" cy="22106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73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3" y="914400"/>
            <a:ext cx="8470591" cy="47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783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(Application)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energy expended by a bird per day, E, depends on the time spent foraging for food per day, F, hours.  Foraging for a shorter time requires better territory, which then requires more energy for its defense.  Find the foraging time that minimizes the energy expenditure if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1.7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620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96601" y="35387"/>
                <a:ext cx="2398477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1.7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601" y="35387"/>
                <a:ext cx="2398477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0078" y="1149050"/>
                <a:ext cx="34283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=0.25+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1.7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78" y="1149050"/>
                <a:ext cx="342831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74084" y="903685"/>
                <a:ext cx="2291781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3.4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084" y="903685"/>
                <a:ext cx="229178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18453" y="2017348"/>
                <a:ext cx="216437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=0.25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3.4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53" y="2017348"/>
                <a:ext cx="2164375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9065" y="3321564"/>
                <a:ext cx="162839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65" y="3321564"/>
                <a:ext cx="1628394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99903" y="4660510"/>
                <a:ext cx="156825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0.25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03" y="4660510"/>
                <a:ext cx="1568250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3948389" y="1054562"/>
            <a:ext cx="1290361" cy="63292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79065" y="4625780"/>
                <a:ext cx="1695401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3.4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den>
                          </m:f>
                        </m:e>
                      </m:ra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065" y="4625780"/>
                <a:ext cx="1695401" cy="11835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03889" y="4822765"/>
                <a:ext cx="12557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89" y="4822765"/>
                <a:ext cx="125572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/>
          <p:cNvSpPr/>
          <p:nvPr/>
        </p:nvSpPr>
        <p:spPr>
          <a:xfrm>
            <a:off x="4395839" y="2801152"/>
            <a:ext cx="776236" cy="5204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52725" y="4943475"/>
            <a:ext cx="1326340" cy="4191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889328" y="4972050"/>
            <a:ext cx="899699" cy="3619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78690" y="6100128"/>
            <a:ext cx="729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foraging time that minimizes energy expenditure is F = 2.4 hours</a:t>
            </a:r>
          </a:p>
        </p:txBody>
      </p:sp>
    </p:spTree>
    <p:extLst>
      <p:ext uri="{BB962C8B-B14F-4D97-AF65-F5344CB8AC3E}">
        <p14:creationId xmlns:p14="http://schemas.microsoft.com/office/powerpoint/2010/main" val="148917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Optimization </a:t>
            </a:r>
            <a:br>
              <a:rPr lang="en-US" sz="3200" dirty="0"/>
            </a:br>
            <a:r>
              <a:rPr lang="en-US" sz="3200" dirty="0"/>
              <a:t>Finding Global Maxima and Minima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653" y="1600200"/>
            <a:ext cx="888836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Examples</a:t>
            </a:r>
          </a:p>
          <a:p>
            <a:pPr lvl="1"/>
            <a:r>
              <a:rPr lang="en-US" sz="2400" dirty="0"/>
              <a:t>Maximizing profit</a:t>
            </a:r>
          </a:p>
          <a:p>
            <a:pPr lvl="1"/>
            <a:r>
              <a:rPr lang="en-US" sz="2400" dirty="0"/>
              <a:t>Minimizing costs</a:t>
            </a:r>
          </a:p>
          <a:p>
            <a:pPr lvl="1"/>
            <a:r>
              <a:rPr lang="en-US" sz="2400" dirty="0"/>
              <a:t>Minimizing the surface area of a cylinder for a given volume</a:t>
            </a:r>
          </a:p>
          <a:p>
            <a:pPr lvl="1"/>
            <a:r>
              <a:rPr lang="en-US" sz="2400" dirty="0"/>
              <a:t>Maximize a harvest</a:t>
            </a:r>
          </a:p>
        </p:txBody>
      </p:sp>
    </p:spTree>
    <p:extLst>
      <p:ext uri="{BB962C8B-B14F-4D97-AF65-F5344CB8AC3E}">
        <p14:creationId xmlns:p14="http://schemas.microsoft.com/office/powerpoint/2010/main" val="975478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Finding Global </a:t>
            </a:r>
            <a:r>
              <a:rPr lang="en-US" sz="2800" dirty="0" err="1"/>
              <a:t>Extrema</a:t>
            </a:r>
            <a:r>
              <a:rPr lang="en-US" sz="2800" dirty="0"/>
              <a:t> (global max &amp; global min) of continuous functions on 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Closed</a:t>
            </a:r>
            <a:r>
              <a:rPr lang="en-US" sz="2800" b="1" dirty="0"/>
              <a:t> </a:t>
            </a:r>
            <a:r>
              <a:rPr lang="en-US" sz="2800" dirty="0"/>
              <a:t>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the </a:t>
            </a:r>
            <a:r>
              <a:rPr lang="en-US" b="1" u="sng" dirty="0"/>
              <a:t>critical points</a:t>
            </a:r>
            <a:r>
              <a:rPr lang="en-US" dirty="0"/>
              <a:t> (set first derivative equal to 0 and solve for variable)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</a:t>
            </a:r>
            <a:r>
              <a:rPr lang="en-US" b="1" u="sng" dirty="0"/>
              <a:t>value of function </a:t>
            </a:r>
            <a:r>
              <a:rPr lang="en-US" dirty="0"/>
              <a:t>at </a:t>
            </a:r>
            <a:r>
              <a:rPr lang="en-US" dirty="0">
                <a:solidFill>
                  <a:srgbClr val="FF0000"/>
                </a:solidFill>
              </a:rPr>
              <a:t>critical points and endpoints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Largest</a:t>
            </a:r>
            <a:r>
              <a:rPr lang="en-US" dirty="0"/>
              <a:t> value is </a:t>
            </a:r>
            <a:r>
              <a:rPr lang="en-US" b="1" dirty="0"/>
              <a:t>global</a:t>
            </a:r>
            <a:r>
              <a:rPr lang="en-US" dirty="0"/>
              <a:t> </a:t>
            </a:r>
            <a:r>
              <a:rPr lang="en-US" b="1" dirty="0"/>
              <a:t>max</a:t>
            </a:r>
            <a:r>
              <a:rPr lang="en-US" dirty="0"/>
              <a:t> and </a:t>
            </a:r>
            <a:r>
              <a:rPr lang="en-US" b="1" dirty="0"/>
              <a:t>smallest</a:t>
            </a:r>
            <a:r>
              <a:rPr lang="en-US" dirty="0"/>
              <a:t> value is </a:t>
            </a:r>
            <a:r>
              <a:rPr lang="en-US" b="1" dirty="0"/>
              <a:t>global</a:t>
            </a:r>
            <a:r>
              <a:rPr lang="en-US" dirty="0"/>
              <a:t> </a:t>
            </a:r>
            <a:r>
              <a:rPr lang="en-US" b="1" dirty="0"/>
              <a:t>min</a:t>
            </a:r>
          </a:p>
        </p:txBody>
      </p:sp>
    </p:spTree>
    <p:extLst>
      <p:ext uri="{BB962C8B-B14F-4D97-AF65-F5344CB8AC3E}">
        <p14:creationId xmlns:p14="http://schemas.microsoft.com/office/powerpoint/2010/main" val="157349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7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 continuous functions on </a:t>
            </a:r>
            <a:r>
              <a:rPr lang="en-US" dirty="0">
                <a:solidFill>
                  <a:srgbClr val="FF0000"/>
                </a:solidFill>
              </a:rPr>
              <a:t>non-closed domains</a:t>
            </a:r>
            <a:r>
              <a:rPr lang="en-US" dirty="0"/>
              <a:t>, anything can happen</a:t>
            </a:r>
          </a:p>
        </p:txBody>
      </p:sp>
      <p:pic>
        <p:nvPicPr>
          <p:cNvPr id="6" name="Content Placeholder 5" descr="Sec 4.3 Fig 4.3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4" r="-4494"/>
          <a:stretch/>
        </p:blipFill>
        <p:spPr>
          <a:xfrm>
            <a:off x="457200" y="1468100"/>
            <a:ext cx="8229600" cy="5109288"/>
          </a:xfrm>
        </p:spPr>
      </p:pic>
    </p:spTree>
    <p:extLst>
      <p:ext uri="{BB962C8B-B14F-4D97-AF65-F5344CB8AC3E}">
        <p14:creationId xmlns:p14="http://schemas.microsoft.com/office/powerpoint/2010/main" val="11106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1" y="224502"/>
            <a:ext cx="8859947" cy="1143000"/>
          </a:xfrm>
        </p:spPr>
        <p:txBody>
          <a:bodyPr>
            <a:noAutofit/>
          </a:bodyPr>
          <a:lstStyle/>
          <a:p>
            <a:r>
              <a:rPr lang="en-US" sz="3600" dirty="0"/>
              <a:t>Finding Global </a:t>
            </a:r>
            <a:r>
              <a:rPr lang="en-US" sz="3600" dirty="0" err="1"/>
              <a:t>Extrema</a:t>
            </a:r>
            <a:r>
              <a:rPr lang="en-US" sz="3600" dirty="0"/>
              <a:t> of Continuous Functions on </a:t>
            </a:r>
            <a:r>
              <a:rPr lang="en-US" sz="3600" b="1" u="sng" dirty="0"/>
              <a:t>Non-Closed Domains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1161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Find the </a:t>
            </a:r>
            <a:r>
              <a:rPr lang="en-US" b="1" u="sng" dirty="0"/>
              <a:t>critical points</a:t>
            </a:r>
            <a:r>
              <a:rPr lang="en-US" dirty="0"/>
              <a:t> (set first derivative equal to 0 and solve for variable)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Calculate value(s) of function at critical point(s)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+/- Diagram to visualize graph of function</a:t>
            </a:r>
          </a:p>
        </p:txBody>
      </p:sp>
    </p:spTree>
    <p:extLst>
      <p:ext uri="{BB962C8B-B14F-4D97-AF65-F5344CB8AC3E}">
        <p14:creationId xmlns:p14="http://schemas.microsoft.com/office/powerpoint/2010/main" val="269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7451353"/>
                  </p:ext>
                </p:extLst>
              </p:nvPr>
            </p:nvGraphicFramePr>
            <p:xfrm>
              <a:off x="622168" y="501454"/>
              <a:ext cx="8050491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97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26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Function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</a:t>
                          </a:r>
                          <a:r>
                            <a:rPr lang="en-US" dirty="0" err="1"/>
                            <a:t>Extrema</a:t>
                          </a:r>
                          <a:r>
                            <a:rPr lang="en-US" dirty="0"/>
                            <a:t> on D</a:t>
                          </a:r>
                          <a:r>
                            <a:rPr lang="en-US" baseline="0" dirty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What</a:t>
                          </a:r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 is the max?</a:t>
                          </a:r>
                        </a:p>
                        <a:p>
                          <a:r>
                            <a:rPr lang="en-US" baseline="0" dirty="0">
                              <a:solidFill>
                                <a:srgbClr val="FF0000"/>
                              </a:solidFill>
                            </a:rPr>
                            <a:t>What is the min?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7451353"/>
                  </p:ext>
                </p:extLst>
              </p:nvPr>
            </p:nvGraphicFramePr>
            <p:xfrm>
              <a:off x="622168" y="501454"/>
              <a:ext cx="8050491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/>
                    <a:gridCol w="1739759"/>
                    <a:gridCol w="411264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 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Domain 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</a:t>
                          </a:r>
                          <a:r>
                            <a:rPr lang="en-US" dirty="0" err="1" smtClean="0"/>
                            <a:t>Extrema</a:t>
                          </a:r>
                          <a:r>
                            <a:rPr lang="en-US" dirty="0" smtClean="0"/>
                            <a:t> on D</a:t>
                          </a:r>
                          <a:r>
                            <a:rPr lang="en-US" baseline="0" dirty="0" smtClean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2857" r="-265928" b="-17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6667" t="-62857" r="-236842" b="-17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What</a:t>
                          </a:r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 is the max?</a:t>
                          </a:r>
                        </a:p>
                        <a:p>
                          <a:r>
                            <a:rPr lang="en-US" baseline="0" dirty="0" smtClean="0">
                              <a:solidFill>
                                <a:srgbClr val="FF0000"/>
                              </a:solidFill>
                            </a:rPr>
                            <a:t>What is the min?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167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2837803"/>
                  </p:ext>
                </p:extLst>
              </p:nvPr>
            </p:nvGraphicFramePr>
            <p:xfrm>
              <a:off x="622168" y="501454"/>
              <a:ext cx="8050491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397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264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Function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Domain 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Absolute </a:t>
                          </a:r>
                          <a:r>
                            <a:rPr lang="en-US" dirty="0" err="1"/>
                            <a:t>Extrema</a:t>
                          </a:r>
                          <a:r>
                            <a:rPr lang="en-US" dirty="0"/>
                            <a:t> on D</a:t>
                          </a:r>
                          <a:r>
                            <a:rPr lang="en-US" baseline="0" dirty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 absolute maximum</a:t>
                          </a:r>
                        </a:p>
                        <a:p>
                          <a:r>
                            <a:rPr lang="en-US" dirty="0"/>
                            <a:t>Absolute minimum of 0 at x = 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2837803"/>
                  </p:ext>
                </p:extLst>
              </p:nvPr>
            </p:nvGraphicFramePr>
            <p:xfrm>
              <a:off x="622168" y="501454"/>
              <a:ext cx="8050491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98084"/>
                    <a:gridCol w="1739759"/>
                    <a:gridCol w="411264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Function rule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Domain 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Absolute </a:t>
                          </a:r>
                          <a:r>
                            <a:rPr lang="en-US" dirty="0" err="1" smtClean="0"/>
                            <a:t>Extrema</a:t>
                          </a:r>
                          <a:r>
                            <a:rPr lang="en-US" dirty="0" smtClean="0"/>
                            <a:t> on D</a:t>
                          </a:r>
                          <a:r>
                            <a:rPr lang="en-US" baseline="0" dirty="0" smtClean="0"/>
                            <a:t> (Max/Min)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2857" r="-265928" b="-17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6667" t="-62857" r="-236842" b="-17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No absolute maximum</a:t>
                          </a:r>
                        </a:p>
                        <a:p>
                          <a:r>
                            <a:rPr lang="en-US" dirty="0" smtClean="0"/>
                            <a:t>Absolute minimum of 0 at x = 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85" y="3165049"/>
            <a:ext cx="6604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74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1257</Words>
  <Application>Microsoft Office PowerPoint</Application>
  <PresentationFormat>On-screen Show (4:3)</PresentationFormat>
  <Paragraphs>206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Cambria Math</vt:lpstr>
      <vt:lpstr>Office Theme</vt:lpstr>
      <vt:lpstr>Optimization  Finding Global Maxima and Minima</vt:lpstr>
      <vt:lpstr>PowerPoint Presentation</vt:lpstr>
      <vt:lpstr>PowerPoint Presentation</vt:lpstr>
      <vt:lpstr>Optimization  Finding Global Maxima and Minima</vt:lpstr>
      <vt:lpstr>Finding Global Extrema (global max &amp; global min) of continuous functions on Closed Domains</vt:lpstr>
      <vt:lpstr>For continuous functions on non-closed domains, anything can happen</vt:lpstr>
      <vt:lpstr>Finding Global Extrema of Continuous Functions on Non-Closed Domains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</vt:lpstr>
      <vt:lpstr>Example 1</vt:lpstr>
      <vt:lpstr>Example 1</vt:lpstr>
      <vt:lpstr>Example 1</vt:lpstr>
      <vt:lpstr>Example 1</vt:lpstr>
      <vt:lpstr>Example 2</vt:lpstr>
      <vt:lpstr>PowerPoint Presentation</vt:lpstr>
      <vt:lpstr>PowerPoint Presentation</vt:lpstr>
      <vt:lpstr>Example 3 (Application)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4 (Application)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4.3: Optimization – Finding Gobal Maxima and Minima</dc:title>
  <dc:creator>Danielle Lyles</dc:creator>
  <cp:lastModifiedBy>Cindy Roberts</cp:lastModifiedBy>
  <cp:revision>72</cp:revision>
  <cp:lastPrinted>2013-08-08T01:55:22Z</cp:lastPrinted>
  <dcterms:created xsi:type="dcterms:W3CDTF">2013-02-23T19:52:26Z</dcterms:created>
  <dcterms:modified xsi:type="dcterms:W3CDTF">2020-08-03T19:55:16Z</dcterms:modified>
</cp:coreProperties>
</file>