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5" r:id="rId4"/>
    <p:sldId id="259" r:id="rId5"/>
    <p:sldId id="270" r:id="rId6"/>
    <p:sldId id="281" r:id="rId7"/>
    <p:sldId id="261" r:id="rId8"/>
    <p:sldId id="282" r:id="rId9"/>
    <p:sldId id="296" r:id="rId10"/>
    <p:sldId id="297" r:id="rId11"/>
    <p:sldId id="305" r:id="rId12"/>
    <p:sldId id="298" r:id="rId13"/>
    <p:sldId id="300" r:id="rId14"/>
    <p:sldId id="304" r:id="rId15"/>
    <p:sldId id="306" r:id="rId16"/>
    <p:sldId id="307" r:id="rId17"/>
    <p:sldId id="308" r:id="rId18"/>
    <p:sldId id="309" r:id="rId19"/>
    <p:sldId id="310" r:id="rId20"/>
    <p:sldId id="266" r:id="rId21"/>
    <p:sldId id="267" r:id="rId22"/>
    <p:sldId id="268" r:id="rId23"/>
    <p:sldId id="293" r:id="rId24"/>
    <p:sldId id="294" r:id="rId25"/>
    <p:sldId id="272" r:id="rId26"/>
    <p:sldId id="274" r:id="rId27"/>
    <p:sldId id="275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54EF1-55CF-4189-8A6F-20EAD0373DB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1A19-28B9-4AD5-B864-100BA473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25CE-FE1F-6642-80E1-0D6DD9C58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25CE-FE1F-6642-80E1-0D6DD9C58B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1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2E0C-C5F5-42EE-A5ED-F47B5CE7FF1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750D-3EA5-45EF-9B01-FBCCF9B4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Derivative Function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1828958" cy="1364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5257800"/>
            <a:ext cx="762000" cy="144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8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1"/>
            <a:ext cx="7772400" cy="1470025"/>
          </a:xfrm>
        </p:spPr>
        <p:txBody>
          <a:bodyPr/>
          <a:lstStyle/>
          <a:p>
            <a:r>
              <a:rPr lang="en-US" dirty="0"/>
              <a:t>Interpretations of the Derivative</a:t>
            </a:r>
          </a:p>
        </p:txBody>
      </p:sp>
      <p:pic>
        <p:nvPicPr>
          <p:cNvPr id="50180" name="Picture 4" descr="http://i.ytimg.com/vi/3nu6U-p6Ct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9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27A6-EE97-4C98-A6BF-180E8C24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r>
              <a:rPr lang="en-US" dirty="0"/>
              <a:t> vs. </a:t>
            </a:r>
            <a:r>
              <a:rPr lang="en-US" b="1" dirty="0"/>
              <a:t>Derivative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99F7-CFA6-4138-99E8-C5FE4F9A0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free fall example</a:t>
                </a:r>
              </a:p>
              <a:p>
                <a:pPr lvl="1"/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gives the VALUE in this example of the height of a particular object</a:t>
                </a:r>
              </a:p>
              <a:p>
                <a:pPr lvl="2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feet</a:t>
                </a:r>
              </a:p>
              <a:p>
                <a:pPr lvl="1"/>
                <a:r>
                  <a:rPr lang="en-US" dirty="0"/>
                  <a:t>Derivative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This gives the RATE in this example in feet per second the object is falling</a:t>
                </a:r>
              </a:p>
              <a:p>
                <a:pPr lvl="2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feet/second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99F7-CFA6-4138-99E8-C5FE4F9A0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7">
            <a:extLst>
              <a:ext uri="{FF2B5EF4-FFF2-40B4-BE49-F238E27FC236}">
                <a16:creationId xmlns:a16="http://schemas.microsoft.com/office/drawing/2014/main" id="{15ACAE74-28E6-4317-94E0-F2B8FE70B904}"/>
              </a:ext>
            </a:extLst>
          </p:cNvPr>
          <p:cNvSpPr/>
          <p:nvPr/>
        </p:nvSpPr>
        <p:spPr>
          <a:xfrm>
            <a:off x="2895600" y="4983164"/>
            <a:ext cx="1981200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notice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416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4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Interpretations of the Derivative</a:t>
            </a:r>
          </a:p>
        </p:txBody>
      </p:sp>
      <p:pic>
        <p:nvPicPr>
          <p:cNvPr id="5122" name="Picture 2" descr="Image result for leibniz">
            <a:extLst>
              <a:ext uri="{FF2B5EF4-FFF2-40B4-BE49-F238E27FC236}">
                <a16:creationId xmlns:a16="http://schemas.microsoft.com/office/drawing/2014/main" id="{341F96C2-1119-41A9-AB5B-9054F8F22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Leibniz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FFFFFF"/>
                </a:solidFill>
              </a:rPr>
              <a:t>Notation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Determining the </a:t>
            </a:r>
            <a:r>
              <a:rPr lang="en-US" sz="2000" b="1">
                <a:solidFill>
                  <a:srgbClr val="FFFFFF"/>
                </a:solidFill>
              </a:rPr>
              <a:t>units</a:t>
            </a:r>
            <a:r>
              <a:rPr lang="en-US" sz="2000">
                <a:solidFill>
                  <a:srgbClr val="FFFFFF"/>
                </a:solidFill>
              </a:rPr>
              <a:t> of the derivative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 b="1">
                <a:solidFill>
                  <a:srgbClr val="FFFFFF"/>
                </a:solidFill>
              </a:rPr>
              <a:t>Interpreting</a:t>
            </a:r>
            <a:r>
              <a:rPr lang="en-US" sz="2000">
                <a:solidFill>
                  <a:srgbClr val="FFFFFF"/>
                </a:solidFill>
              </a:rPr>
              <a:t> derivative using units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Using derivative to </a:t>
            </a:r>
            <a:r>
              <a:rPr lang="en-US" sz="2000" b="1">
                <a:solidFill>
                  <a:srgbClr val="FFFFFF"/>
                </a:solidFill>
              </a:rPr>
              <a:t>predict</a:t>
            </a:r>
            <a:r>
              <a:rPr lang="en-US" sz="2000">
                <a:solidFill>
                  <a:srgbClr val="FFFFFF"/>
                </a:solidFill>
              </a:rPr>
              <a:t> future values: </a:t>
            </a:r>
            <a:r>
              <a:rPr lang="en-US" sz="2000" b="1">
                <a:solidFill>
                  <a:srgbClr val="FFFFFF"/>
                </a:solidFill>
              </a:rPr>
              <a:t>Tangent Line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06708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17726" y="1600200"/>
          <a:ext cx="6824663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2539800" imgH="1295280" progId="Equation.3">
                  <p:embed/>
                </p:oleObj>
              </mc:Choice>
              <mc:Fallback>
                <p:oleObj name="Equation" r:id="rId4" imgW="2539800" imgH="129528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7726" y="1600200"/>
                        <a:ext cx="6824663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5486400"/>
                <a:ext cx="2667000" cy="66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𝐷𝑖𝑓𝑓𝑒𝑟𝑒𝑛𝑐𝑒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𝑣𝑎𝑙𝑢𝑒𝑠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</a:rPr>
                            <m:t>𝑖𝑓𝑓𝑒𝑟𝑒𝑛𝑐𝑒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𝑣𝑎𝑙𝑢𝑒𝑠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86400"/>
                <a:ext cx="2667000" cy="667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953000" y="4953000"/>
            <a:ext cx="5334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5625771"/>
            <a:ext cx="320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Helps determine units y “per” x</a:t>
            </a:r>
          </a:p>
        </p:txBody>
      </p:sp>
    </p:spTree>
    <p:extLst>
      <p:ext uri="{BB962C8B-B14F-4D97-AF65-F5344CB8AC3E}">
        <p14:creationId xmlns:p14="http://schemas.microsoft.com/office/powerpoint/2010/main" val="336781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Leibniz notation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cost, C, of a steak in dollars, is a function of the weight, W, of the steak, in pounds</a:t>
                </a:r>
              </a:p>
              <a:p>
                <a:pPr lvl="1"/>
                <a:r>
                  <a:rPr lang="en-US" dirty="0"/>
                  <a:t>Written as: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𝑑𝑊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𝑤𝑖𝑡h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𝑢𝑛𝑖𝑡𝑠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𝑑𝑜𝑙𝑙𝑎𝑟𝑠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𝑝𝑜𝑢𝑛𝑑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The number, </a:t>
                </a:r>
                <a:r>
                  <a:rPr lang="en-US" b="1" i="1" dirty="0"/>
                  <a:t>N</a:t>
                </a:r>
                <a:r>
                  <a:rPr lang="en-US" dirty="0"/>
                  <a:t>, of gallons of gas left in a gas tank is a function of the distance, </a:t>
                </a:r>
                <a:r>
                  <a:rPr lang="en-US" b="1" i="1" dirty="0"/>
                  <a:t>D</a:t>
                </a:r>
                <a:r>
                  <a:rPr lang="en-US" dirty="0"/>
                  <a:t>, in miles the car has been driven.</a:t>
                </a:r>
              </a:p>
              <a:p>
                <a:pPr lvl="1"/>
                <a:r>
                  <a:rPr lang="en-US" dirty="0"/>
                  <a:t>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𝑑𝐷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𝑤𝑖𝑡h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𝑢𝑛𝑖𝑡𝑠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𝑔𝑎𝑙𝑙𝑜𝑛𝑠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𝑚𝑖𝑙𝑒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4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A725-BAD7-4DBB-AE6D-7B133C7E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Derivative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476A1-5ECD-4747-9D18-18A603083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Derivative,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Leibniz notation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=64 </m:t>
                    </m:r>
                  </m:oMath>
                </a14:m>
                <a:r>
                  <a:rPr lang="en-US" dirty="0"/>
                  <a:t>feet/second 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feet / second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476A1-5ECD-4747-9D18-18A603083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27F67E-4983-409F-AA16-AFB5FB109561}"/>
              </a:ext>
            </a:extLst>
          </p:cNvPr>
          <p:cNvCxnSpPr/>
          <p:nvPr/>
        </p:nvCxnSpPr>
        <p:spPr>
          <a:xfrm flipV="1">
            <a:off x="3886200" y="3581400"/>
            <a:ext cx="5334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82FC39-572C-468A-9651-AA9C32BD8AC9}"/>
              </a:ext>
            </a:extLst>
          </p:cNvPr>
          <p:cNvSpPr txBox="1"/>
          <p:nvPr/>
        </p:nvSpPr>
        <p:spPr>
          <a:xfrm>
            <a:off x="3033338" y="4038600"/>
            <a:ext cx="17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 point</a:t>
            </a:r>
          </a:p>
        </p:txBody>
      </p:sp>
    </p:spTree>
    <p:extLst>
      <p:ext uri="{BB962C8B-B14F-4D97-AF65-F5344CB8AC3E}">
        <p14:creationId xmlns:p14="http://schemas.microsoft.com/office/powerpoint/2010/main" val="5470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A526-7466-4488-A1D9-C224FB0C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“Approximating” with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08C28-BDD1-4821-8D89-D9D5155A0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053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Tangent line approximation </a:t>
                </a:r>
              </a:p>
              <a:p>
                <a:r>
                  <a:rPr lang="en-US" dirty="0"/>
                  <a:t>Do you remember how we came </a:t>
                </a:r>
                <a:br>
                  <a:rPr lang="en-US" dirty="0"/>
                </a:br>
                <a:r>
                  <a:rPr lang="en-US" dirty="0"/>
                  <a:t>up with the equation?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KNOW + RATE KNOWN *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08C28-BDD1-4821-8D89-D9D5155A0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05399"/>
              </a:xfrm>
              <a:blipFill>
                <a:blip r:embed="rId2"/>
                <a:stretch>
                  <a:fillRect l="-1389" t="-155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F436BCA-383E-4F5F-95D9-F82689224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63625"/>
            <a:ext cx="3839962" cy="3371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B6FD96-266B-4FB1-9B0C-EF569325CD9C}"/>
                  </a:ext>
                </a:extLst>
              </p:cNvPr>
              <p:cNvSpPr txBox="1"/>
              <p:nvPr/>
            </p:nvSpPr>
            <p:spPr>
              <a:xfrm>
                <a:off x="9334241" y="4191000"/>
                <a:ext cx="1855376" cy="6463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32x – 16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32t – 16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B6FD96-266B-4FB1-9B0C-EF569325C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241" y="4191000"/>
                <a:ext cx="1855376" cy="646331"/>
              </a:xfrm>
              <a:prstGeom prst="rect">
                <a:avLst/>
              </a:prstGeom>
              <a:blipFill>
                <a:blip r:embed="rId4"/>
                <a:stretch>
                  <a:fillRect l="-324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5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0D-DCC1-4D86-8810-59FCEFE1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“Approximating” with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5A72-29C4-4349-B19A-066A91A05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Tangent line approximation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Use tangent line approximation to predict the height of a ball at time 0.5 seconds given the height and its rate of change at time 0.4 seconds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5A72-29C4-4349-B19A-066A91A05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10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41640"/>
          <a:ext cx="9144000" cy="671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Time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Height</a:t>
                      </a:r>
                      <a:r>
                        <a:rPr lang="en-US" sz="2400" baseline="0" dirty="0"/>
                        <a:t> (feet)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Derivative (feet/second)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8.84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10.36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11.56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12.44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13.24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13.16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12.76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12.04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2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5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0D-DCC1-4D86-8810-59FCEFE1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2" y="30480"/>
            <a:ext cx="10972800" cy="1143000"/>
          </a:xfrm>
        </p:spPr>
        <p:txBody>
          <a:bodyPr/>
          <a:lstStyle/>
          <a:p>
            <a:r>
              <a:rPr lang="en-US" dirty="0"/>
              <a:t>“Approximating” with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5A72-29C4-4349-B19A-066A91A05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66800"/>
                <a:ext cx="10972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Tangent line approximation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12.44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+7.2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13.16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ft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5A72-29C4-4349-B19A-066A91A05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10972800" cy="4525963"/>
              </a:xfrm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4FCDE-9159-4FB5-9944-C9FCDDD55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49" y="3200400"/>
            <a:ext cx="6896701" cy="31965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1DDF9EB-D786-4702-B302-0E08ABF01B02}"/>
              </a:ext>
            </a:extLst>
          </p:cNvPr>
          <p:cNvSpPr/>
          <p:nvPr/>
        </p:nvSpPr>
        <p:spPr>
          <a:xfrm>
            <a:off x="5638800" y="6096000"/>
            <a:ext cx="838200" cy="300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B68D49-E74A-4142-A7DE-A8F55B3D78FA}"/>
              </a:ext>
            </a:extLst>
          </p:cNvPr>
          <p:cNvCxnSpPr/>
          <p:nvPr/>
        </p:nvCxnSpPr>
        <p:spPr>
          <a:xfrm flipH="1">
            <a:off x="6477000" y="2971800"/>
            <a:ext cx="1905000" cy="3124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Callout 5">
            <a:extLst>
              <a:ext uri="{FF2B5EF4-FFF2-40B4-BE49-F238E27FC236}">
                <a16:creationId xmlns:a16="http://schemas.microsoft.com/office/drawing/2014/main" id="{CCC0688A-4BEE-4633-94F3-444A82C1EED1}"/>
              </a:ext>
            </a:extLst>
          </p:cNvPr>
          <p:cNvSpPr/>
          <p:nvPr/>
        </p:nvSpPr>
        <p:spPr>
          <a:xfrm>
            <a:off x="6801151" y="5713095"/>
            <a:ext cx="26670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told you this was just an “approximation”</a:t>
            </a:r>
          </a:p>
        </p:txBody>
      </p:sp>
    </p:spTree>
    <p:extLst>
      <p:ext uri="{BB962C8B-B14F-4D97-AF65-F5344CB8AC3E}">
        <p14:creationId xmlns:p14="http://schemas.microsoft.com/office/powerpoint/2010/main" val="9018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Secant (ARC) to Tangent (IRC)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derivative at a point animated">
            <a:extLst>
              <a:ext uri="{FF2B5EF4-FFF2-40B4-BE49-F238E27FC236}">
                <a16:creationId xmlns:a16="http://schemas.microsoft.com/office/drawing/2014/main" id="{7B3D577E-4DEE-483B-853E-102F37DB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93771"/>
            <a:ext cx="4533900" cy="43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6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1" descr="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77788"/>
            <a:ext cx="7377113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2700"/>
            <a:ext cx="6832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3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2700"/>
            <a:ext cx="6832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7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Graphs of Derivatives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143000"/>
            <a:ext cx="5310359" cy="28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28101"/>
              </p:ext>
            </p:extLst>
          </p:nvPr>
        </p:nvGraphicFramePr>
        <p:xfrm>
          <a:off x="3264781" y="4343400"/>
          <a:ext cx="60959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 ’(x)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7258050" y="2819400"/>
            <a:ext cx="13335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8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Graphs of Derivatives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02695"/>
              </p:ext>
            </p:extLst>
          </p:nvPr>
        </p:nvGraphicFramePr>
        <p:xfrm>
          <a:off x="3276601" y="5486400"/>
          <a:ext cx="609599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 ’(x)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6996"/>
            <a:ext cx="3548288" cy="316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53" y="1600200"/>
            <a:ext cx="3409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915400" y="2514600"/>
            <a:ext cx="14478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slope is 0</a:t>
            </a:r>
          </a:p>
        </p:txBody>
      </p:sp>
    </p:spTree>
    <p:extLst>
      <p:ext uri="{BB962C8B-B14F-4D97-AF65-F5344CB8AC3E}">
        <p14:creationId xmlns:p14="http://schemas.microsoft.com/office/powerpoint/2010/main" val="294778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Graphs of Derivatives</a:t>
            </a:r>
          </a:p>
        </p:txBody>
      </p:sp>
      <p:pic>
        <p:nvPicPr>
          <p:cNvPr id="20483" name="Picture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1"/>
            <a:ext cx="3657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362200"/>
            <a:ext cx="33940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53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Formula for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Guess</a:t>
            </a:r>
            <a:r>
              <a:rPr lang="en-US" dirty="0"/>
              <a:t> a formula for the derivative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0" y="2590801"/>
                <a:ext cx="27368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90801"/>
                <a:ext cx="273680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85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Formula for Derivative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/>
              <a:t>Use ARC to estimate values of </a:t>
            </a:r>
            <a:r>
              <a:rPr lang="en-US" i="1" dirty="0"/>
              <a:t>f </a:t>
            </a:r>
            <a:r>
              <a:rPr lang="en-US" dirty="0"/>
              <a:t>’(1), </a:t>
            </a:r>
            <a:r>
              <a:rPr lang="en-US" i="1" dirty="0"/>
              <a:t>f </a:t>
            </a:r>
            <a:r>
              <a:rPr lang="en-US" dirty="0"/>
              <a:t>’(2) and </a:t>
            </a:r>
            <a:r>
              <a:rPr lang="en-US" i="1" dirty="0"/>
              <a:t>f </a:t>
            </a:r>
            <a:r>
              <a:rPr lang="en-US" dirty="0"/>
              <a:t>’(3)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3124201"/>
                <a:ext cx="27368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124201"/>
                <a:ext cx="273680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63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1" y="1524000"/>
                <a:ext cx="499463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1+0.001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1.001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524000"/>
                <a:ext cx="4994637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76201"/>
                <a:ext cx="23558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6201"/>
                <a:ext cx="23558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1" y="2971800"/>
                <a:ext cx="499463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2+0.001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2.001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971800"/>
                <a:ext cx="4994637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4419600"/>
                <a:ext cx="499463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3+0.001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3.001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0.001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19600"/>
                <a:ext cx="4994637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696200" y="2971801"/>
            <a:ext cx="2667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Suggests </a:t>
            </a:r>
            <a:br>
              <a:rPr lang="en-US" sz="2400" dirty="0"/>
            </a:br>
            <a:r>
              <a:rPr lang="en-US" sz="2400" i="1" dirty="0"/>
              <a:t>f </a:t>
            </a:r>
            <a:r>
              <a:rPr lang="en-US" sz="2400" dirty="0"/>
              <a:t>’(x) = 2x</a:t>
            </a:r>
          </a:p>
        </p:txBody>
      </p:sp>
    </p:spTree>
    <p:extLst>
      <p:ext uri="{BB962C8B-B14F-4D97-AF65-F5344CB8AC3E}">
        <p14:creationId xmlns:p14="http://schemas.microsoft.com/office/powerpoint/2010/main" val="31896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1"/>
            <a:ext cx="2971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4189"/>
            <a:ext cx="3505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198814"/>
            <a:ext cx="3179763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Callout 6"/>
          <p:cNvSpPr/>
          <p:nvPr/>
        </p:nvSpPr>
        <p:spPr>
          <a:xfrm>
            <a:off x="7772400" y="914400"/>
            <a:ext cx="2438400" cy="1981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Zoom in close becomes more similar to the curve</a:t>
            </a:r>
          </a:p>
        </p:txBody>
      </p:sp>
    </p:spTree>
    <p:extLst>
      <p:ext uri="{BB962C8B-B14F-4D97-AF65-F5344CB8AC3E}">
        <p14:creationId xmlns:p14="http://schemas.microsoft.com/office/powerpoint/2010/main" val="35275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at a point</a:t>
            </a:r>
          </a:p>
        </p:txBody>
      </p:sp>
      <p:pic>
        <p:nvPicPr>
          <p:cNvPr id="4" name="Picture 3" descr="D03_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28801"/>
            <a:ext cx="87931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1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3_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1470026"/>
            <a:ext cx="8739187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vs. Derivative </a:t>
            </a:r>
            <a:r>
              <a:rPr lang="en-US" b="1" dirty="0">
                <a:highlight>
                  <a:srgbClr val="FFFF00"/>
                </a:highlight>
              </a:rPr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Previously, we found the derivative at a particular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if we wanted “any”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Come up with a </a:t>
                </a:r>
                <a:r>
                  <a:rPr lang="en-US" b="1" u="sng" dirty="0">
                    <a:highlight>
                      <a:srgbClr val="FFFF00"/>
                    </a:highlight>
                  </a:rPr>
                  <a:t>function</a:t>
                </a:r>
                <a:r>
                  <a:rPr lang="en-US" dirty="0"/>
                  <a:t> for the derivative</a:t>
                </a:r>
              </a:p>
              <a:p>
                <a:pPr lvl="1"/>
                <a:r>
                  <a:rPr lang="en-US" dirty="0"/>
                  <a:t>Derivative takes on different values at different points</a:t>
                </a:r>
              </a:p>
              <a:p>
                <a:pPr lvl="2"/>
                <a:r>
                  <a:rPr lang="en-US" dirty="0"/>
                  <a:t>A function of the particular point chosen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f </a:t>
            </a:r>
            <a:r>
              <a:rPr lang="en-US" dirty="0"/>
              <a:t>’(x) = instantaneous rate of change of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u="sng" dirty="0"/>
              <a:t>AT</a:t>
            </a:r>
            <a:r>
              <a:rPr lang="en-US" dirty="0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95429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03_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1"/>
            <a:ext cx="87931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03_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1"/>
            <a:ext cx="88947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-Down Arrow 6"/>
          <p:cNvSpPr/>
          <p:nvPr/>
        </p:nvSpPr>
        <p:spPr>
          <a:xfrm>
            <a:off x="5410200" y="2593976"/>
            <a:ext cx="914400" cy="1597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2F77E98E-ACB0-4D56-8FE2-3971D0CF6B92}"/>
              </a:ext>
            </a:extLst>
          </p:cNvPr>
          <p:cNvSpPr/>
          <p:nvPr/>
        </p:nvSpPr>
        <p:spPr>
          <a:xfrm>
            <a:off x="990600" y="381000"/>
            <a:ext cx="106680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Derivative @ ANY POINT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CD79C7-7017-4804-BD24-50F063E6A9C4}"/>
                  </a:ext>
                </a:extLst>
              </p:cNvPr>
              <p:cNvSpPr txBox="1"/>
              <p:nvPr/>
            </p:nvSpPr>
            <p:spPr>
              <a:xfrm>
                <a:off x="914400" y="1752600"/>
                <a:ext cx="1723870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=16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CD79C7-7017-4804-BD24-50F063E6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52600"/>
                <a:ext cx="1723870" cy="384721"/>
              </a:xfrm>
              <a:prstGeom prst="rect">
                <a:avLst/>
              </a:prstGeom>
              <a:blipFill>
                <a:blip r:embed="rId2"/>
                <a:stretch>
                  <a:fillRect l="-6007" t="-1587" r="-1060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A494A-F35F-49A7-8D19-37F48DC6CE92}"/>
                  </a:ext>
                </a:extLst>
              </p:cNvPr>
              <p:cNvSpPr txBox="1"/>
              <p:nvPr/>
            </p:nvSpPr>
            <p:spPr>
              <a:xfrm>
                <a:off x="3733800" y="1752599"/>
                <a:ext cx="1479957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A494A-F35F-49A7-8D19-37F48DC6C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752599"/>
                <a:ext cx="1479957" cy="384721"/>
              </a:xfrm>
              <a:prstGeom prst="rect">
                <a:avLst/>
              </a:prstGeom>
              <a:blipFill>
                <a:blip r:embed="rId3"/>
                <a:stretch>
                  <a:fillRect l="-4959" t="-6250" r="-743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64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703</Words>
  <Application>Microsoft Office PowerPoint</Application>
  <PresentationFormat>Widescreen</PresentationFormat>
  <Paragraphs>162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Office Theme</vt:lpstr>
      <vt:lpstr>Equation</vt:lpstr>
      <vt:lpstr>Derivative Function</vt:lpstr>
      <vt:lpstr>From Secant (ARC) to Tangent (IRC)</vt:lpstr>
      <vt:lpstr>PowerPoint Presentation</vt:lpstr>
      <vt:lpstr>Derivative at a point</vt:lpstr>
      <vt:lpstr>PowerPoint Presentation</vt:lpstr>
      <vt:lpstr>Derivative vs. Derivative Function</vt:lpstr>
      <vt:lpstr>Derivative Function</vt:lpstr>
      <vt:lpstr>PowerPoint Presentation</vt:lpstr>
      <vt:lpstr>PowerPoint Presentation</vt:lpstr>
      <vt:lpstr>Interpretations of the Derivative</vt:lpstr>
      <vt:lpstr>Function vs. Derivative </vt:lpstr>
      <vt:lpstr>Interpretations of the Derivative</vt:lpstr>
      <vt:lpstr>More Notation</vt:lpstr>
      <vt:lpstr>Leibniz notation examples</vt:lpstr>
      <vt:lpstr>Evaluating the Derivative at a Point</vt:lpstr>
      <vt:lpstr>“Approximating” with Derivatives</vt:lpstr>
      <vt:lpstr>“Approximating” with Derivatives</vt:lpstr>
      <vt:lpstr>PowerPoint Presentation</vt:lpstr>
      <vt:lpstr>“Approximating” with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Graphs of Derivatives</vt:lpstr>
      <vt:lpstr>Finding Formula for Derivative</vt:lpstr>
      <vt:lpstr>Finding Formula for Derivative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 Function</dc:title>
  <dc:creator>Roberts, Cindy A.</dc:creator>
  <cp:lastModifiedBy>Cindy Roberts</cp:lastModifiedBy>
  <cp:revision>12</cp:revision>
  <dcterms:created xsi:type="dcterms:W3CDTF">2020-01-25T18:40:48Z</dcterms:created>
  <dcterms:modified xsi:type="dcterms:W3CDTF">2020-08-03T19:37:10Z</dcterms:modified>
</cp:coreProperties>
</file>