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1" r:id="rId1"/>
  </p:sldMasterIdLst>
  <p:notesMasterIdLst>
    <p:notesMasterId r:id="rId27"/>
  </p:notesMasterIdLst>
  <p:handoutMasterIdLst>
    <p:handoutMasterId r:id="rId28"/>
  </p:handoutMasterIdLst>
  <p:sldIdLst>
    <p:sldId id="344" r:id="rId2"/>
    <p:sldId id="260" r:id="rId3"/>
    <p:sldId id="356" r:id="rId4"/>
    <p:sldId id="357" r:id="rId5"/>
    <p:sldId id="266" r:id="rId6"/>
    <p:sldId id="267" r:id="rId7"/>
    <p:sldId id="352" r:id="rId8"/>
    <p:sldId id="271" r:id="rId9"/>
    <p:sldId id="278" r:id="rId10"/>
    <p:sldId id="282" r:id="rId11"/>
    <p:sldId id="284" r:id="rId12"/>
    <p:sldId id="332" r:id="rId13"/>
    <p:sldId id="329" r:id="rId14"/>
    <p:sldId id="327" r:id="rId15"/>
    <p:sldId id="317" r:id="rId16"/>
    <p:sldId id="319" r:id="rId17"/>
    <p:sldId id="325" r:id="rId18"/>
    <p:sldId id="326" r:id="rId19"/>
    <p:sldId id="331" r:id="rId20"/>
    <p:sldId id="294" r:id="rId21"/>
    <p:sldId id="311" r:id="rId22"/>
    <p:sldId id="314" r:id="rId23"/>
    <p:sldId id="339" r:id="rId24"/>
    <p:sldId id="289" r:id="rId25"/>
    <p:sldId id="35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34" autoAdjust="0"/>
  </p:normalViewPr>
  <p:slideViewPr>
    <p:cSldViewPr snapToGrid="0" snapToObjects="1">
      <p:cViewPr varScale="1">
        <p:scale>
          <a:sx n="92" d="100"/>
          <a:sy n="92" d="100"/>
        </p:scale>
        <p:origin x="207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7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</a:t>
            </a:r>
            <a:r>
              <a:rPr lang="en-US" baseline="0" dirty="0"/>
              <a:t> of People in San Antonio, TX</a:t>
            </a:r>
            <a:endParaRPr lang="en-US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13"/>
          </c:marker>
          <c:dPt>
            <c:idx val="3"/>
            <c:marker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233-4FDC-AD4C-AD487E48E850}"/>
              </c:ext>
            </c:extLst>
          </c:dPt>
          <c:xVal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xVal>
          <c:yVal>
            <c:numRef>
              <c:f>Sheet1!$B$2:$B$5</c:f>
              <c:numCache>
                <c:formatCode>0</c:formatCode>
                <c:ptCount val="4"/>
                <c:pt idx="0">
                  <c:v>1327606</c:v>
                </c:pt>
                <c:pt idx="1">
                  <c:v>1354158.12</c:v>
                </c:pt>
                <c:pt idx="2">
                  <c:v>1381241.28</c:v>
                </c:pt>
                <c:pt idx="3">
                  <c:v>1408866.11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33-4FDC-AD4C-AD487E48E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651032"/>
        <c:axId val="389639664"/>
      </c:scatterChart>
      <c:valAx>
        <c:axId val="389651032"/>
        <c:scaling>
          <c:orientation val="minMax"/>
          <c:max val="2012"/>
          <c:min val="2010"/>
        </c:scaling>
        <c:delete val="0"/>
        <c:axPos val="b"/>
        <c:numFmt formatCode="General" sourceLinked="1"/>
        <c:majorTickMark val="out"/>
        <c:minorTickMark val="none"/>
        <c:tickLblPos val="nextTo"/>
        <c:crossAx val="389639664"/>
        <c:crosses val="autoZero"/>
        <c:crossBetween val="midCat"/>
        <c:majorUnit val="1"/>
        <c:minorUnit val="0.2"/>
      </c:valAx>
      <c:valAx>
        <c:axId val="389639664"/>
        <c:scaling>
          <c:orientation val="minMax"/>
          <c:max val="1390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spPr>
          <a:solidFill>
            <a:schemeClr val="bg1"/>
          </a:solidFill>
        </c:spPr>
        <c:crossAx val="3896510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2DF34-AAB1-8E44-9889-EC9F9275227A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F6F45-06BA-5540-B166-7BA7BCCA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3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EE87-015E-624E-BA8C-ABDD6D91C079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7FF8F-4B67-924A-B9DC-5D661BAB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20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27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47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47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EULER’S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47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EULERS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66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EULER’S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4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7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5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4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47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72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01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FF8F-4B67-924A-B9DC-5D661BABEC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451CFE-F0A6-C24A-A57D-2CAA320DFA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E39DF4-C136-1C42-8445-9AA1CA2A63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702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CFE-F0A6-C24A-A57D-2CAA320DFA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DF4-C136-1C42-8445-9AA1CA2A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CFE-F0A6-C24A-A57D-2CAA320DFA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DF4-C136-1C42-8445-9AA1CA2A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3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CFE-F0A6-C24A-A57D-2CAA320DFA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DF4-C136-1C42-8445-9AA1CA2A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3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451CFE-F0A6-C24A-A57D-2CAA320DFA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E39DF4-C136-1C42-8445-9AA1CA2A634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01806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CFE-F0A6-C24A-A57D-2CAA320DFA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DF4-C136-1C42-8445-9AA1CA2A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40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CFE-F0A6-C24A-A57D-2CAA320DFA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DF4-C136-1C42-8445-9AA1CA2A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10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CFE-F0A6-C24A-A57D-2CAA320DFA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DF4-C136-1C42-8445-9AA1CA2A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0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CFE-F0A6-C24A-A57D-2CAA320DFA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DF4-C136-1C42-8445-9AA1CA2A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80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30451CFE-F0A6-C24A-A57D-2CAA320DFA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D9E39DF4-C136-1C42-8445-9AA1CA2A63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2645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30451CFE-F0A6-C24A-A57D-2CAA320DFA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D9E39DF4-C136-1C42-8445-9AA1CA2A63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541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451CFE-F0A6-C24A-A57D-2CAA320DFA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E39DF4-C136-1C42-8445-9AA1CA2A63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918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253581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Write differential equation describing how quantity of drug in patient’s body changes over time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642947"/>
              </p:ext>
            </p:extLst>
          </p:nvPr>
        </p:nvGraphicFramePr>
        <p:xfrm>
          <a:off x="796925" y="2687638"/>
          <a:ext cx="8166100" cy="329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4" imgW="2641320" imgH="1066680" progId="Equation.3">
                  <p:embed/>
                </p:oleObj>
              </mc:Choice>
              <mc:Fallback>
                <p:oleObj name="Equation" r:id="rId4" imgW="2641320" imgH="1066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925" y="2687638"/>
                        <a:ext cx="8166100" cy="329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3738" y="5924430"/>
            <a:ext cx="66385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Quantity of the drug is increasing at a constant rate of 85 mg/hour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70938" y="5572125"/>
            <a:ext cx="146304" cy="352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6348" y="4421818"/>
            <a:ext cx="54334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Quantity is decreasing at a rate of 0.1 times the quantity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94685" y="4791150"/>
            <a:ext cx="420624" cy="279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6925" y="1817702"/>
            <a:ext cx="808620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Rate of change of amount of drug = Rate in – Rate out </a:t>
            </a:r>
          </a:p>
        </p:txBody>
      </p:sp>
    </p:spTree>
    <p:extLst>
      <p:ext uri="{BB962C8B-B14F-4D97-AF65-F5344CB8AC3E}">
        <p14:creationId xmlns:p14="http://schemas.microsoft.com/office/powerpoint/2010/main" val="39026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 3: </a:t>
            </a:r>
            <a:br>
              <a:rPr lang="en-US" sz="3600" dirty="0"/>
            </a:br>
            <a:r>
              <a:rPr lang="en-US" sz="3600" dirty="0"/>
              <a:t>Exponential Population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1638302"/>
            <a:ext cx="8115300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Population of San Antonio is currently growing at a </a:t>
            </a:r>
            <a:r>
              <a:rPr lang="en-US" i="1" dirty="0"/>
              <a:t>rate</a:t>
            </a:r>
            <a:r>
              <a:rPr lang="en-US" dirty="0"/>
              <a:t> of about 2% per year</a:t>
            </a:r>
          </a:p>
        </p:txBody>
      </p:sp>
      <p:pic>
        <p:nvPicPr>
          <p:cNvPr id="4" name="Picture 3" descr="Riverwal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/>
        </p:blipFill>
        <p:spPr>
          <a:xfrm>
            <a:off x="1895475" y="2515878"/>
            <a:ext cx="5734050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6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 3: </a:t>
            </a:r>
            <a:br>
              <a:rPr lang="en-US" sz="3600" dirty="0"/>
            </a:br>
            <a:r>
              <a:rPr lang="en-US" sz="3600" dirty="0"/>
              <a:t>Exponential Population Growth</a:t>
            </a:r>
          </a:p>
        </p:txBody>
      </p:sp>
      <p:sp>
        <p:nvSpPr>
          <p:cNvPr id="5" name="Rectangle 4"/>
          <p:cNvSpPr/>
          <p:nvPr/>
        </p:nvSpPr>
        <p:spPr>
          <a:xfrm>
            <a:off x="847709" y="5713402"/>
            <a:ext cx="76440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will happen as time goes 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5561" y="1874517"/>
                <a:ext cx="6048375" cy="9541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= number of people in San Antonio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= time in years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561" y="1874517"/>
                <a:ext cx="6048375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5660" b="-1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24100" y="3221880"/>
                <a:ext cx="4772025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=0.02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3221880"/>
                <a:ext cx="4772025" cy="11441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7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152872"/>
            <a:ext cx="8202124" cy="150447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Investigate Rate of Change of the Population for a Wide Range of Population Values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03931"/>
              </p:ext>
            </p:extLst>
          </p:nvPr>
        </p:nvGraphicFramePr>
        <p:xfrm>
          <a:off x="6373813" y="2478500"/>
          <a:ext cx="194468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2" name="Equation" r:id="rId4" imgW="762000" imgH="393700" progId="Equation.3">
                  <p:embed/>
                </p:oleObj>
              </mc:Choice>
              <mc:Fallback>
                <p:oleObj name="Equation" r:id="rId4" imgW="762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3813" y="2478500"/>
                        <a:ext cx="1944687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87801"/>
              </p:ext>
            </p:extLst>
          </p:nvPr>
        </p:nvGraphicFramePr>
        <p:xfrm>
          <a:off x="1038225" y="2271768"/>
          <a:ext cx="3048000" cy="319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 of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1,500,000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99">
                <a:tc>
                  <a:txBody>
                    <a:bodyPr/>
                    <a:lstStyle/>
                    <a:p>
                      <a:r>
                        <a:rPr lang="en-US" dirty="0"/>
                        <a:t>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199">
                <a:tc>
                  <a:txBody>
                    <a:bodyPr/>
                    <a:lstStyle/>
                    <a:p>
                      <a:r>
                        <a:rPr lang="en-US" dirty="0"/>
                        <a:t>2,100,000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11193" y="2847594"/>
            <a:ext cx="1481328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growth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3031" y="3749040"/>
            <a:ext cx="2093976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Growth increasing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193" y="5036558"/>
            <a:ext cx="240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Growth slowing down</a:t>
            </a:r>
          </a:p>
        </p:txBody>
      </p:sp>
    </p:spTree>
    <p:extLst>
      <p:ext uri="{BB962C8B-B14F-4D97-AF65-F5344CB8AC3E}">
        <p14:creationId xmlns:p14="http://schemas.microsoft.com/office/powerpoint/2010/main" val="39044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attsupwiththat.files.wordpress.com/2012/06/sanantonio_popul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72" y="798829"/>
            <a:ext cx="6937736" cy="52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1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Logistic Population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695" y="2286002"/>
            <a:ext cx="7871867" cy="3593591"/>
          </a:xfrm>
        </p:spPr>
        <p:txBody>
          <a:bodyPr/>
          <a:lstStyle/>
          <a:p>
            <a:r>
              <a:rPr lang="en-US" dirty="0"/>
              <a:t>Population growth rate slows down when population gets large enough</a:t>
            </a:r>
          </a:p>
          <a:p>
            <a:endParaRPr lang="en-US" dirty="0"/>
          </a:p>
          <a:p>
            <a:r>
              <a:rPr lang="en-US" dirty="0"/>
              <a:t>Environment can only support a certain number of individuals, this number of individuals is called the </a:t>
            </a:r>
            <a:r>
              <a:rPr lang="en-US" b="1" i="1" dirty="0"/>
              <a:t>carrying</a:t>
            </a:r>
            <a:r>
              <a:rPr lang="en-US" i="1" dirty="0"/>
              <a:t> </a:t>
            </a:r>
            <a:r>
              <a:rPr lang="en-US" b="1" i="1" dirty="0"/>
              <a:t>capacity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35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Growth Model</a:t>
            </a: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36413081"/>
              </p:ext>
            </p:extLst>
          </p:nvPr>
        </p:nvGraphicFramePr>
        <p:xfrm>
          <a:off x="730250" y="1552575"/>
          <a:ext cx="8256588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name="Equation" r:id="rId4" imgW="3771720" imgH="660240" progId="Equation.3">
                  <p:embed/>
                </p:oleObj>
              </mc:Choice>
              <mc:Fallback>
                <p:oleObj name="Equation" r:id="rId4" imgW="3771720" imgH="66024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1552575"/>
                        <a:ext cx="8256588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62087" y="3590925"/>
                <a:ext cx="6791325" cy="1383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Growth rate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changes as population size changes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Growth rate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087" y="3590925"/>
                <a:ext cx="6791325" cy="1383712"/>
              </a:xfrm>
              <a:prstGeom prst="rect">
                <a:avLst/>
              </a:prstGeom>
              <a:blipFill rotWithShape="0">
                <a:blip r:embed="rId6"/>
                <a:stretch>
                  <a:fillRect l="-1436" t="-3524" b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28775" y="5382108"/>
                <a:ext cx="480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Population is small,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dirty="0"/>
                  <a:t>, growth rate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775" y="5382108"/>
                <a:ext cx="480060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1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28775" y="5974245"/>
                <a:ext cx="480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Population is large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growth rate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775" y="5974245"/>
                <a:ext cx="480060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01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5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Growth Model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407771"/>
              </p:ext>
            </p:extLst>
          </p:nvPr>
        </p:nvGraphicFramePr>
        <p:xfrm>
          <a:off x="856383" y="1271588"/>
          <a:ext cx="8013700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5" name="Equation" r:id="rId4" imgW="3873240" imgH="1803240" progId="Equation.3">
                  <p:embed/>
                </p:oleObj>
              </mc:Choice>
              <mc:Fallback>
                <p:oleObj name="Equation" r:id="rId4" imgW="3873240" imgH="1803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6383" y="1271588"/>
                        <a:ext cx="8013700" cy="373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041193" y="5771617"/>
            <a:ext cx="76440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will happen as time goes on?</a:t>
            </a:r>
          </a:p>
        </p:txBody>
      </p:sp>
    </p:spTree>
    <p:extLst>
      <p:ext uri="{BB962C8B-B14F-4D97-AF65-F5344CB8AC3E}">
        <p14:creationId xmlns:p14="http://schemas.microsoft.com/office/powerpoint/2010/main" val="6299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670" y="134296"/>
            <a:ext cx="8740179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Investigate Rate of Change of the Population for a Wide Range of </a:t>
            </a:r>
            <a:br>
              <a:rPr lang="en-US" sz="3600" dirty="0"/>
            </a:br>
            <a:r>
              <a:rPr lang="en-US" sz="3600" dirty="0"/>
              <a:t>Population Values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139291"/>
              </p:ext>
            </p:extLst>
          </p:nvPr>
        </p:nvGraphicFramePr>
        <p:xfrm>
          <a:off x="4752975" y="3384550"/>
          <a:ext cx="382428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Equation" r:id="rId4" imgW="1739880" imgH="457200" progId="Equation.3">
                  <p:embed/>
                </p:oleObj>
              </mc:Choice>
              <mc:Fallback>
                <p:oleObj name="Equation" r:id="rId4" imgW="17398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2975" y="3384550"/>
                        <a:ext cx="3824288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3512"/>
              </p:ext>
            </p:extLst>
          </p:nvPr>
        </p:nvGraphicFramePr>
        <p:xfrm>
          <a:off x="1276350" y="2400411"/>
          <a:ext cx="3048000" cy="319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 of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1,500,000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99">
                <a:tc>
                  <a:txBody>
                    <a:bodyPr/>
                    <a:lstStyle/>
                    <a:p>
                      <a:r>
                        <a:rPr lang="en-US" dirty="0"/>
                        <a:t>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199">
                <a:tc>
                  <a:txBody>
                    <a:bodyPr/>
                    <a:lstStyle/>
                    <a:p>
                      <a:r>
                        <a:rPr lang="en-US" dirty="0"/>
                        <a:t>2,100,000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462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2286002"/>
            <a:ext cx="8305800" cy="3593591"/>
          </a:xfrm>
        </p:spPr>
        <p:txBody>
          <a:bodyPr>
            <a:normAutofit/>
          </a:bodyPr>
          <a:lstStyle/>
          <a:p>
            <a:r>
              <a:rPr lang="en-US" sz="2800" dirty="0"/>
              <a:t>Predicting future values using </a:t>
            </a:r>
            <a:r>
              <a:rPr lang="en-US" sz="2800" b="1" dirty="0"/>
              <a:t>differential</a:t>
            </a:r>
            <a:r>
              <a:rPr lang="en-US" sz="2800" dirty="0"/>
              <a:t> </a:t>
            </a:r>
            <a:r>
              <a:rPr lang="en-US" sz="2800" b="1" dirty="0"/>
              <a:t>equations</a:t>
            </a:r>
          </a:p>
          <a:p>
            <a:pPr lvl="1"/>
            <a:r>
              <a:rPr lang="en-US" sz="2800" dirty="0"/>
              <a:t>Know current value</a:t>
            </a:r>
          </a:p>
          <a:p>
            <a:pPr lvl="1"/>
            <a:r>
              <a:rPr lang="en-US" sz="2800" dirty="0"/>
              <a:t>Calculate rate of change at current value</a:t>
            </a:r>
          </a:p>
          <a:p>
            <a:pPr lvl="1"/>
            <a:r>
              <a:rPr lang="en-US" sz="2800" dirty="0"/>
              <a:t>Predict a </a:t>
            </a:r>
            <a:r>
              <a:rPr lang="en-US" sz="2800" i="1" dirty="0"/>
              <a:t>little bit </a:t>
            </a:r>
            <a:r>
              <a:rPr lang="en-US" sz="2800" dirty="0"/>
              <a:t>into the future</a:t>
            </a:r>
          </a:p>
          <a:p>
            <a:r>
              <a:rPr lang="en-US" sz="2800" dirty="0"/>
              <a:t>It’s the </a:t>
            </a:r>
            <a:r>
              <a:rPr lang="en-US" sz="2800" b="1" dirty="0"/>
              <a:t>tangent</a:t>
            </a:r>
            <a:r>
              <a:rPr lang="en-US" sz="2800" dirty="0"/>
              <a:t> </a:t>
            </a:r>
            <a:r>
              <a:rPr lang="en-US" sz="2800" b="1" dirty="0"/>
              <a:t>line</a:t>
            </a:r>
            <a:r>
              <a:rPr lang="en-US" sz="2800" dirty="0"/>
              <a:t> </a:t>
            </a:r>
            <a:r>
              <a:rPr lang="en-US" sz="2800" b="1" dirty="0"/>
              <a:t>approximation</a:t>
            </a:r>
            <a:r>
              <a:rPr lang="en-US" sz="2800" dirty="0"/>
              <a:t> again!</a:t>
            </a:r>
          </a:p>
        </p:txBody>
      </p:sp>
    </p:spTree>
    <p:extLst>
      <p:ext uri="{BB962C8B-B14F-4D97-AF65-F5344CB8AC3E}">
        <p14:creationId xmlns:p14="http://schemas.microsoft.com/office/powerpoint/2010/main" val="48950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Setting up a Differential Equation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population biologist wants to develop an equation that will forecast the population of an endangered animal.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By studying data on the population in the past, she can try to find a relationship between a population and its rate of change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8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338254"/>
              </p:ext>
            </p:extLst>
          </p:nvPr>
        </p:nvGraphicFramePr>
        <p:xfrm>
          <a:off x="6562725" y="60834"/>
          <a:ext cx="219075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" name="Equation" r:id="rId4" imgW="762000" imgH="393700" progId="Equation.3">
                  <p:embed/>
                </p:oleObj>
              </mc:Choice>
              <mc:Fallback>
                <p:oleObj name="Equation" r:id="rId4" imgW="762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2725" y="60834"/>
                        <a:ext cx="2190750" cy="113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21940" y="238636"/>
            <a:ext cx="57412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Euler’s Method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42950" y="1399434"/>
                <a:ext cx="8134350" cy="359359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Start with an initial value, </a:t>
                </a:r>
              </a:p>
              <a:p>
                <a:pPr lvl="1"/>
                <a:r>
                  <a:rPr lang="en-US" sz="2200" dirty="0"/>
                  <a:t>say 1,327,606 people in San Antonio in 2010</a:t>
                </a:r>
                <a:br>
                  <a:rPr lang="en-US" sz="2200" dirty="0"/>
                </a:br>
                <a:endParaRPr lang="en-US" sz="2200" dirty="0"/>
              </a:p>
              <a:p>
                <a:r>
                  <a:rPr lang="en-US" sz="2400" dirty="0"/>
                  <a:t>Rate of Growth in 2010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1,327,606 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∙0.02=26,552.12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𝑝𝑒𝑜𝑝𝑙𝑒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𝑦𝑒𝑎𝑟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Predict the number of people in 2011</a:t>
                </a:r>
                <a:br>
                  <a:rPr lang="en-US" sz="2400" dirty="0"/>
                </a:b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1,327,606+26,552.12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𝑝𝑒𝑜𝑝𝑙𝑒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𝑦𝑒𝑎𝑟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=1,354,158.12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𝑝𝑒𝑜𝑝𝑙𝑒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950" y="1399434"/>
                <a:ext cx="8134350" cy="3593591"/>
              </a:xfrm>
              <a:blipFill>
                <a:blip r:embed="rId6"/>
                <a:stretch>
                  <a:fillRect l="-900" t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9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00" y="3213100"/>
            <a:ext cx="2374900" cy="4318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035352"/>
              </p:ext>
            </p:extLst>
          </p:nvPr>
        </p:nvGraphicFramePr>
        <p:xfrm>
          <a:off x="731838" y="2144713"/>
          <a:ext cx="8213725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Equation" r:id="rId4" imgW="3619440" imgH="660240" progId="Equation.3">
                  <p:embed/>
                </p:oleObj>
              </mc:Choice>
              <mc:Fallback>
                <p:oleObj name="Equation" r:id="rId4" imgW="361944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838" y="2144713"/>
                        <a:ext cx="8213725" cy="1500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732087" y="1903412"/>
            <a:ext cx="1076325" cy="46799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4841874"/>
            <a:ext cx="488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Tangent Line Approximation </a:t>
            </a:r>
          </a:p>
        </p:txBody>
      </p:sp>
    </p:spTree>
    <p:extLst>
      <p:ext uri="{BB962C8B-B14F-4D97-AF65-F5344CB8AC3E}">
        <p14:creationId xmlns:p14="http://schemas.microsoft.com/office/powerpoint/2010/main" val="126340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7" y="382385"/>
            <a:ext cx="7890917" cy="1492132"/>
          </a:xfrm>
        </p:spPr>
        <p:txBody>
          <a:bodyPr/>
          <a:lstStyle/>
          <a:p>
            <a:r>
              <a:rPr lang="en-US" dirty="0"/>
              <a:t>Euler’s Method in General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266203"/>
              </p:ext>
            </p:extLst>
          </p:nvPr>
        </p:nvGraphicFramePr>
        <p:xfrm>
          <a:off x="1092078" y="1569717"/>
          <a:ext cx="7175621" cy="432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9" name="Equation" r:id="rId3" imgW="2527200" imgH="1523880" progId="Equation.3">
                  <p:embed/>
                </p:oleObj>
              </mc:Choice>
              <mc:Fallback>
                <p:oleObj name="Equation" r:id="rId3" imgW="2527200" imgH="1523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2078" y="1569717"/>
                        <a:ext cx="7175621" cy="432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779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5957" y="53792"/>
                <a:ext cx="866239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600" b="1" cap="none" spc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Euler’s Method with a </a:t>
                </a:r>
                <a:r>
                  <a:rPr lang="en-US" sz="36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step-size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2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600" b="1" i="1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2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2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6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7" y="53792"/>
                <a:ext cx="8662396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28700" y="842962"/>
                <a:ext cx="7442511" cy="6369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=0.02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𝑝𝑝𝑙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2010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=1,327,606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𝑝𝑝𝑙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842962"/>
                <a:ext cx="7442511" cy="6369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28700" y="1931348"/>
                <a:ext cx="6696513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1,327,606 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𝑝𝑒𝑜𝑝𝑙𝑒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+26,552.12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𝑝𝑝𝑙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𝑦𝑒𝑎𝑟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𝟏𝟓𝟖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𝒑𝒑𝒍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931348"/>
                <a:ext cx="6696513" cy="5732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2565887"/>
                <a:ext cx="49309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2011−2010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(2011)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565887"/>
                <a:ext cx="493096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619" r="-123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5000" y="3110720"/>
                <a:ext cx="2767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𝟐𝟎𝟏𝟏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𝟑𝟓𝟒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𝟏𝟓𝟖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110720"/>
                <a:ext cx="276761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542" r="-154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5957" y="4397299"/>
                <a:ext cx="81589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Use prediction for 2011 to predict 2012: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2012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2011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𝟐𝟎𝟏𝟏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2012 −2011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2012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=1,354,158.12+ 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𝟑𝟓𝟒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𝟏𝟓𝟖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𝟎𝟐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=1,381,241.28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7" y="4397299"/>
                <a:ext cx="8158968" cy="1477328"/>
              </a:xfrm>
              <a:prstGeom prst="rect">
                <a:avLst/>
              </a:prstGeom>
              <a:blipFill rotWithShape="0">
                <a:blip r:embed="rId8"/>
                <a:stretch>
                  <a:fillRect l="-673" t="-2058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781300" y="2842886"/>
            <a:ext cx="3495675" cy="267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2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208938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1108906" y="3631364"/>
            <a:ext cx="3791741" cy="20929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900647" y="1377414"/>
            <a:ext cx="3863285" cy="2253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863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174178"/>
              </p:ext>
            </p:extLst>
          </p:nvPr>
        </p:nvGraphicFramePr>
        <p:xfrm>
          <a:off x="871538" y="796925"/>
          <a:ext cx="7529512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2" name="Equation" r:id="rId4" imgW="3530520" imgH="1320480" progId="Equation.3">
                  <p:embed/>
                </p:oleObj>
              </mc:Choice>
              <mc:Fallback>
                <p:oleObj name="Equation" r:id="rId4" imgW="3530520" imgH="1320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538" y="796925"/>
                        <a:ext cx="7529512" cy="268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5957" y="21449"/>
            <a:ext cx="86623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Euler’s Method with a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step-size h=2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29599"/>
              </p:ext>
            </p:extLst>
          </p:nvPr>
        </p:nvGraphicFramePr>
        <p:xfrm>
          <a:off x="765957" y="5267325"/>
          <a:ext cx="805823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3" name="Equation" r:id="rId6" imgW="4025880" imgH="660240" progId="Equation.3">
                  <p:embed/>
                </p:oleObj>
              </mc:Choice>
              <mc:Fallback>
                <p:oleObj name="Equation" r:id="rId6" imgW="402588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5957" y="5267325"/>
                        <a:ext cx="8058232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Up-Down Arrow 1"/>
          <p:cNvSpPr/>
          <p:nvPr/>
        </p:nvSpPr>
        <p:spPr>
          <a:xfrm>
            <a:off x="6593107" y="3191478"/>
            <a:ext cx="1807943" cy="3009297"/>
          </a:xfrm>
          <a:prstGeom prst="upDownArrow">
            <a:avLst>
              <a:gd name="adj1" fmla="val 44802"/>
              <a:gd name="adj2" fmla="val 304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Versus</a:t>
            </a:r>
          </a:p>
        </p:txBody>
      </p:sp>
      <p:pic>
        <p:nvPicPr>
          <p:cNvPr id="7" name="Picture 2" descr="http://images.sodahead.com/polls/0/0/1/0/6/7/1/0/5/Which_Is_Better_Variable_Or_Fixed_Rate_Mortgage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4" y="3613708"/>
            <a:ext cx="1522061" cy="15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Punched Tape 2"/>
          <p:cNvSpPr/>
          <p:nvPr/>
        </p:nvSpPr>
        <p:spPr>
          <a:xfrm>
            <a:off x="2809875" y="3952875"/>
            <a:ext cx="3705225" cy="82867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is more accurate?</a:t>
            </a:r>
          </a:p>
        </p:txBody>
      </p:sp>
    </p:spTree>
    <p:extLst>
      <p:ext uri="{BB962C8B-B14F-4D97-AF65-F5344CB8AC3E}">
        <p14:creationId xmlns:p14="http://schemas.microsoft.com/office/powerpoint/2010/main" val="9943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Setting up a Differential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that gives the </a:t>
                </a:r>
                <a:r>
                  <a:rPr lang="en-US" b="1" dirty="0"/>
                  <a:t>rate of change </a:t>
                </a:r>
                <a:r>
                  <a:rPr lang="en-US" dirty="0"/>
                  <a:t>of the population would be the </a:t>
                </a:r>
                <a:r>
                  <a:rPr lang="en-US" b="1" dirty="0"/>
                  <a:t>derivative</a:t>
                </a:r>
                <a:r>
                  <a:rPr lang="en-US" dirty="0"/>
                  <a:t> of the function describing the population itself.</a:t>
                </a:r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differential equation</a:t>
                </a:r>
                <a:r>
                  <a:rPr lang="en-US" dirty="0"/>
                  <a:t> is an equation that involves an unknown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finite number of its derivatives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9" t="-678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7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Setting up a Differential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Solving the differential equation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would give the </a:t>
                </a:r>
                <a:r>
                  <a:rPr lang="en-US" b="1" dirty="0"/>
                  <a:t>unknown</a:t>
                </a:r>
                <a:r>
                  <a:rPr lang="en-US" dirty="0"/>
                  <a:t> </a:t>
                </a:r>
                <a:r>
                  <a:rPr lang="en-US" b="1" dirty="0"/>
                  <a:t>function</a:t>
                </a:r>
                <a:r>
                  <a:rPr lang="en-US" dirty="0"/>
                  <a:t> to be used for forecasting the population.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9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12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 1: Marine Harvesting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00200"/>
            <a:ext cx="8160218" cy="4525963"/>
          </a:xfrm>
        </p:spPr>
        <p:txBody>
          <a:bodyPr/>
          <a:lstStyle/>
          <a:p>
            <a:r>
              <a:rPr lang="en-US" sz="3000" dirty="0"/>
              <a:t>Fish population increases at a </a:t>
            </a:r>
            <a:r>
              <a:rPr lang="en-US" sz="3000" i="1" dirty="0"/>
              <a:t>rate </a:t>
            </a:r>
            <a:r>
              <a:rPr lang="en-US" sz="3000" dirty="0"/>
              <a:t>of 20% per year</a:t>
            </a:r>
          </a:p>
          <a:p>
            <a:endParaRPr lang="en-US" dirty="0"/>
          </a:p>
          <a:p>
            <a:r>
              <a:rPr lang="en-US" dirty="0"/>
              <a:t>Fish are caught by fishermen at a </a:t>
            </a:r>
            <a:r>
              <a:rPr lang="en-US" i="1" dirty="0"/>
              <a:t>rate</a:t>
            </a:r>
            <a:r>
              <a:rPr lang="en-US" dirty="0"/>
              <a:t> of 10 million fish per year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6562" name="Picture 2" descr="http://www.gcocflytier.com/headers/Fishing_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06" y="3796336"/>
            <a:ext cx="5120640" cy="27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4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7996" cy="1143000"/>
          </a:xfrm>
        </p:spPr>
        <p:txBody>
          <a:bodyPr>
            <a:noAutofit/>
          </a:bodyPr>
          <a:lstStyle/>
          <a:p>
            <a:r>
              <a:rPr lang="en-US" sz="3400" dirty="0"/>
              <a:t>How does the fish population </a:t>
            </a:r>
            <a:br>
              <a:rPr lang="en-US" sz="3400" dirty="0"/>
            </a:br>
            <a:r>
              <a:rPr lang="en-US" sz="3400" dirty="0"/>
              <a:t>change over time?</a:t>
            </a:r>
          </a:p>
        </p:txBody>
      </p:sp>
      <p:pic>
        <p:nvPicPr>
          <p:cNvPr id="3" name="Picture 2" descr="http://www.gcocflytier.com/headers/Fishing_Carto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76836"/>
            <a:ext cx="2875146" cy="15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381534"/>
                <a:ext cx="830419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𝑅𝑎𝑡𝑒</m:t>
                      </m:r>
                      <m:r>
                        <a:rPr lang="en-US" sz="2500" b="0" i="1" smtClean="0"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latin typeface="Cambria Math"/>
                        </a:rPr>
                        <m:t>𝑜𝑓</m:t>
                      </m:r>
                      <m:r>
                        <a:rPr lang="en-US" sz="2500" b="0" i="1" smtClean="0"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latin typeface="Cambria Math"/>
                        </a:rPr>
                        <m:t>𝐶h𝑎𝑛𝑔𝑒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</a:rPr>
                        <m:t>𝑅𝑎𝑡𝑒</m:t>
                      </m:r>
                      <m:r>
                        <a:rPr lang="en-US" sz="2500" b="0" i="1" smtClean="0"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latin typeface="Cambria Math"/>
                        </a:rPr>
                        <m:t>𝑜𝑓</m:t>
                      </m:r>
                      <m:r>
                        <a:rPr lang="en-US" sz="2500" b="0" i="1" smtClean="0"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latin typeface="Cambria Math"/>
                        </a:rPr>
                        <m:t>𝐼𝑛𝑐𝑟𝑒𝑎𝑠𝑒</m:t>
                      </m:r>
                      <m:r>
                        <a:rPr lang="en-US" sz="2500" b="0" i="1" smtClean="0">
                          <a:latin typeface="Cambria Math"/>
                        </a:rPr>
                        <m:t> −</m:t>
                      </m:r>
                      <m:r>
                        <a:rPr lang="en-US" sz="2500" b="0" i="1" smtClean="0">
                          <a:latin typeface="Cambria Math"/>
                        </a:rPr>
                        <m:t>𝑅𝑎𝑡𝑒</m:t>
                      </m:r>
                      <m:r>
                        <a:rPr lang="en-US" sz="2500" b="0" i="1" smtClean="0"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latin typeface="Cambria Math"/>
                        </a:rPr>
                        <m:t>𝑜𝑓</m:t>
                      </m:r>
                      <m:r>
                        <a:rPr lang="en-US" sz="2500" b="0" i="1" smtClean="0"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latin typeface="Cambria Math"/>
                        </a:rPr>
                        <m:t>𝐷𝑒𝑐𝑟𝑒𝑎𝑠𝑒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81534"/>
                <a:ext cx="8304196" cy="4770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 Arrow 4"/>
          <p:cNvSpPr/>
          <p:nvPr/>
        </p:nvSpPr>
        <p:spPr>
          <a:xfrm>
            <a:off x="588404" y="3050908"/>
            <a:ext cx="2646947" cy="12031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Fish population</a:t>
            </a:r>
          </a:p>
        </p:txBody>
      </p:sp>
      <p:sp>
        <p:nvSpPr>
          <p:cNvPr id="6" name="Up Arrow 5"/>
          <p:cNvSpPr/>
          <p:nvPr/>
        </p:nvSpPr>
        <p:spPr>
          <a:xfrm>
            <a:off x="3389355" y="3050908"/>
            <a:ext cx="2953694" cy="12031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Reproduction</a:t>
            </a:r>
          </a:p>
        </p:txBody>
      </p:sp>
      <p:sp>
        <p:nvSpPr>
          <p:cNvPr id="7" name="Up Arrow 6"/>
          <p:cNvSpPr/>
          <p:nvPr/>
        </p:nvSpPr>
        <p:spPr>
          <a:xfrm>
            <a:off x="6343049" y="3050908"/>
            <a:ext cx="2646947" cy="12031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Fishing</a:t>
            </a:r>
          </a:p>
        </p:txBody>
      </p:sp>
      <p:pic>
        <p:nvPicPr>
          <p:cNvPr id="11" name="Marvin_Gaye_-_Let_s_Get_It_On_Qoret.com">
            <a:hlinkClick r:id="" action="ppaction://media"/>
            <a:extLst>
              <a:ext uri="{FF2B5EF4-FFF2-40B4-BE49-F238E27FC236}">
                <a16:creationId xmlns:a16="http://schemas.microsoft.com/office/drawing/2014/main" id="{F66159B0-F7BF-49C2-AB0A-2475D0589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0474" y="1515440"/>
            <a:ext cx="95632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33" y="274638"/>
            <a:ext cx="8244039" cy="1143000"/>
          </a:xfrm>
        </p:spPr>
        <p:txBody>
          <a:bodyPr>
            <a:normAutofit/>
          </a:bodyPr>
          <a:lstStyle/>
          <a:p>
            <a:r>
              <a:rPr lang="en-US" sz="3400" dirty="0"/>
              <a:t>How does the fish population </a:t>
            </a:r>
            <a:br>
              <a:rPr lang="en-US" sz="3400" dirty="0"/>
            </a:br>
            <a:r>
              <a:rPr lang="en-US" sz="3400" dirty="0"/>
              <a:t>change over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7879" y="1517220"/>
                <a:ext cx="831977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𝑅𝑎𝑡𝑒</m:t>
                      </m:r>
                      <m:r>
                        <a:rPr lang="en-US" sz="2500" b="0" i="1" smtClean="0"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latin typeface="Cambria Math"/>
                        </a:rPr>
                        <m:t>𝑜𝑓</m:t>
                      </m:r>
                      <m:r>
                        <a:rPr lang="en-US" sz="2500" b="0" i="1" smtClean="0"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latin typeface="Cambria Math"/>
                        </a:rPr>
                        <m:t>𝐶h𝑎𝑛𝑔𝑒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</a:rPr>
                        <m:t>𝑅𝑎𝑡𝑒</m:t>
                      </m:r>
                      <m:r>
                        <a:rPr lang="en-US" sz="2500" b="0" i="1" smtClean="0"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latin typeface="Cambria Math"/>
                        </a:rPr>
                        <m:t>𝑜𝑓</m:t>
                      </m:r>
                      <m:r>
                        <a:rPr lang="en-US" sz="2500" b="0" i="1" smtClean="0"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latin typeface="Cambria Math"/>
                        </a:rPr>
                        <m:t>𝐼𝑛𝑐𝑟𝑒𝑎𝑠𝑒</m:t>
                      </m:r>
                      <m:r>
                        <a:rPr lang="en-US" sz="2500" b="0" i="1" smtClean="0">
                          <a:latin typeface="Cambria Math"/>
                        </a:rPr>
                        <m:t> −</m:t>
                      </m:r>
                      <m:r>
                        <a:rPr lang="en-US" sz="2500" b="0" i="1" smtClean="0">
                          <a:latin typeface="Cambria Math"/>
                        </a:rPr>
                        <m:t>𝑅𝑎𝑡𝑒</m:t>
                      </m:r>
                      <m:r>
                        <a:rPr lang="en-US" sz="2500" b="0" i="1" smtClean="0"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latin typeface="Cambria Math"/>
                        </a:rPr>
                        <m:t>𝑜𝑓</m:t>
                      </m:r>
                      <m:r>
                        <a:rPr lang="en-US" sz="2500" b="0" i="1" smtClean="0"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latin typeface="Cambria Math"/>
                        </a:rPr>
                        <m:t>𝐷𝑒𝑐𝑟𝑒𝑎𝑠𝑒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79" y="1517220"/>
                <a:ext cx="8319778" cy="4770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47849" y="2204731"/>
            <a:ext cx="608647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Let P = the number of fish (million)</a:t>
            </a:r>
          </a:p>
          <a:p>
            <a:pPr algn="ctr"/>
            <a:r>
              <a:rPr lang="en-US" sz="3200" dirty="0"/>
              <a:t>t = time in years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4833" y="4379494"/>
                <a:ext cx="4704045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𝑡h𝑒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𝑝𝑜𝑝𝑢𝑙𝑎𝑡𝑖𝑜𝑛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𝑡𝑖𝑚𝑒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𝑑𝑃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=0.2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33" y="4379494"/>
                <a:ext cx="4704045" cy="6668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90762" y="3578925"/>
            <a:ext cx="53003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Rate fish removed by harvesting = 10 million fish/year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51646" y="4006870"/>
            <a:ext cx="789272" cy="584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6188" y="5779489"/>
                <a:ext cx="809488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Rate of increase due to breeding = 20%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current population = 0.20P million fish/year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88" y="5779489"/>
                <a:ext cx="809488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02" t="-8197" r="-30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3770216" y="4866052"/>
            <a:ext cx="725745" cy="913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2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592880"/>
              </p:ext>
            </p:extLst>
          </p:nvPr>
        </p:nvGraphicFramePr>
        <p:xfrm>
          <a:off x="2838450" y="2127250"/>
          <a:ext cx="28384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4" imgW="977760" imgH="393480" progId="Equation.3">
                  <p:embed/>
                </p:oleObj>
              </mc:Choice>
              <mc:Fallback>
                <p:oleObj name="Equation" r:id="rId4" imgW="977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8450" y="2127250"/>
                        <a:ext cx="28384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20724" y="3826002"/>
            <a:ext cx="7208901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a </a:t>
            </a:r>
            <a:r>
              <a:rPr lang="en-US" b="1" dirty="0"/>
              <a:t>differential</a:t>
            </a:r>
            <a:r>
              <a:rPr lang="en-US" dirty="0"/>
              <a:t> </a:t>
            </a:r>
            <a:r>
              <a:rPr lang="en-US" b="1" dirty="0"/>
              <a:t>equation</a:t>
            </a:r>
            <a:r>
              <a:rPr lang="en-US" dirty="0"/>
              <a:t> that models </a:t>
            </a:r>
            <a:br>
              <a:rPr lang="en-US" dirty="0"/>
            </a:br>
            <a:r>
              <a:rPr lang="en-US" dirty="0"/>
              <a:t>how the fish population changes.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</a:t>
            </a:r>
            <a:r>
              <a:rPr lang="en-US" b="1" dirty="0"/>
              <a:t>unknown</a:t>
            </a:r>
            <a:r>
              <a:rPr lang="en-US" dirty="0"/>
              <a:t> quantity in the equation </a:t>
            </a:r>
            <a:br>
              <a:rPr lang="en-US" dirty="0"/>
            </a:br>
            <a:r>
              <a:rPr lang="en-US" dirty="0"/>
              <a:t>is the function that gives </a:t>
            </a:r>
            <a:r>
              <a:rPr lang="en-US" b="1" dirty="0"/>
              <a:t>Population</a:t>
            </a:r>
            <a:r>
              <a:rPr lang="en-US" dirty="0"/>
              <a:t> in terms of time</a:t>
            </a:r>
          </a:p>
        </p:txBody>
      </p:sp>
    </p:spTree>
    <p:extLst>
      <p:ext uri="{BB962C8B-B14F-4D97-AF65-F5344CB8AC3E}">
        <p14:creationId xmlns:p14="http://schemas.microsoft.com/office/powerpoint/2010/main" val="280783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 2: Quantity of a Drug in the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undergoing major surgery is given antibiotic intravenously at a </a:t>
            </a:r>
            <a:r>
              <a:rPr lang="en-US" i="1" dirty="0"/>
              <a:t>rate</a:t>
            </a:r>
            <a:r>
              <a:rPr lang="en-US" dirty="0"/>
              <a:t> of 85 mg per hour</a:t>
            </a:r>
          </a:p>
          <a:p>
            <a:r>
              <a:rPr lang="en-US" i="1" dirty="0"/>
              <a:t>Rate</a:t>
            </a:r>
            <a:r>
              <a:rPr lang="en-US" dirty="0"/>
              <a:t> the drug is excreted from body is proportional to amount present with proportionality constant equal to 0.1 if time is in hours </a:t>
            </a:r>
          </a:p>
          <a:p>
            <a:pPr lvl="1"/>
            <a:r>
              <a:rPr lang="en-US" dirty="0"/>
              <a:t>That is, 10% of the drug is excreted per hour</a:t>
            </a:r>
          </a:p>
        </p:txBody>
      </p:sp>
      <p:pic>
        <p:nvPicPr>
          <p:cNvPr id="4" name="Picture 2" descr="http://www.sepsisalliance.org/images/upload/IV_sm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71" y="5142848"/>
            <a:ext cx="23812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4479</TotalTime>
  <Words>858</Words>
  <Application>Microsoft Office PowerPoint</Application>
  <PresentationFormat>On-screen Show (4:3)</PresentationFormat>
  <Paragraphs>145</Paragraphs>
  <Slides>25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Gill Sans MT</vt:lpstr>
      <vt:lpstr>Impact</vt:lpstr>
      <vt:lpstr>Badge</vt:lpstr>
      <vt:lpstr>Equation</vt:lpstr>
      <vt:lpstr>Mathematical Modeling</vt:lpstr>
      <vt:lpstr>Setting up a Differential Equation</vt:lpstr>
      <vt:lpstr>Setting up a Differential Equation</vt:lpstr>
      <vt:lpstr>Setting up a Differential Equation</vt:lpstr>
      <vt:lpstr>Example 1: Marine Harvesting</vt:lpstr>
      <vt:lpstr>How does the fish population  change over time?</vt:lpstr>
      <vt:lpstr>How does the fish population  change over time?</vt:lpstr>
      <vt:lpstr>PowerPoint Presentation</vt:lpstr>
      <vt:lpstr>Example 2: Quantity of a Drug in the Body</vt:lpstr>
      <vt:lpstr>Write differential equation describing how quantity of drug in patient’s body changes over time</vt:lpstr>
      <vt:lpstr>Example 3:  Exponential Population Growth</vt:lpstr>
      <vt:lpstr>Example 3:  Exponential Population Growth</vt:lpstr>
      <vt:lpstr>Investigate Rate of Change of the Population for a Wide Range of Population Values</vt:lpstr>
      <vt:lpstr>PowerPoint Presentation</vt:lpstr>
      <vt:lpstr>Example 4: Logistic Population Growth</vt:lpstr>
      <vt:lpstr>Logistic Growth Model</vt:lpstr>
      <vt:lpstr>Logistic Growth Model</vt:lpstr>
      <vt:lpstr>Investigate Rate of Change of the Population for a Wide Range of  Population Values</vt:lpstr>
      <vt:lpstr>Euler’s Method</vt:lpstr>
      <vt:lpstr>PowerPoint Presentation</vt:lpstr>
      <vt:lpstr>PowerPoint Presentation</vt:lpstr>
      <vt:lpstr>Euler’s Method in General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Lyles</dc:creator>
  <cp:lastModifiedBy>Cindy Roberts</cp:lastModifiedBy>
  <cp:revision>83</cp:revision>
  <cp:lastPrinted>2013-04-02T16:21:16Z</cp:lastPrinted>
  <dcterms:created xsi:type="dcterms:W3CDTF">2013-03-26T14:25:51Z</dcterms:created>
  <dcterms:modified xsi:type="dcterms:W3CDTF">2020-08-03T20:13:18Z</dcterms:modified>
</cp:coreProperties>
</file>