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330" r:id="rId3"/>
    <p:sldId id="314" r:id="rId4"/>
    <p:sldId id="315" r:id="rId5"/>
    <p:sldId id="331" r:id="rId6"/>
    <p:sldId id="316" r:id="rId7"/>
    <p:sldId id="332" r:id="rId8"/>
    <p:sldId id="317" r:id="rId9"/>
    <p:sldId id="318" r:id="rId10"/>
    <p:sldId id="319" r:id="rId11"/>
    <p:sldId id="333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5" r:id="rId23"/>
    <p:sldId id="336" r:id="rId24"/>
    <p:sldId id="337" r:id="rId25"/>
    <p:sldId id="338" r:id="rId26"/>
    <p:sldId id="339" r:id="rId27"/>
    <p:sldId id="34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98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D3A3A-CB97-4C21-820B-1E5107AAE12A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96A4CD1-D0D3-4D84-BE5F-6F954D3AE858}">
      <dgm:prSet/>
      <dgm:spPr/>
      <dgm:t>
        <a:bodyPr/>
        <a:lstStyle/>
        <a:p>
          <a:r>
            <a:rPr lang="en-US"/>
            <a:t>How to solve differential equations</a:t>
          </a:r>
        </a:p>
      </dgm:t>
    </dgm:pt>
    <dgm:pt modelId="{D62C81D8-3A95-41C2-AC73-8EA8B81AC9ED}" type="parTrans" cxnId="{B3280B49-E5AB-41D7-BCF4-D2DF11577A7B}">
      <dgm:prSet/>
      <dgm:spPr/>
      <dgm:t>
        <a:bodyPr/>
        <a:lstStyle/>
        <a:p>
          <a:endParaRPr lang="en-US"/>
        </a:p>
      </dgm:t>
    </dgm:pt>
    <dgm:pt modelId="{A0534348-A1D3-422C-81CC-6BF9DA9DB073}" type="sibTrans" cxnId="{B3280B49-E5AB-41D7-BCF4-D2DF11577A7B}">
      <dgm:prSet/>
      <dgm:spPr/>
      <dgm:t>
        <a:bodyPr/>
        <a:lstStyle/>
        <a:p>
          <a:endParaRPr lang="en-US"/>
        </a:p>
      </dgm:t>
    </dgm:pt>
    <dgm:pt modelId="{154FB970-2BB6-4836-8EC0-40A657B688C5}">
      <dgm:prSet/>
      <dgm:spPr/>
      <dgm:t>
        <a:bodyPr/>
        <a:lstStyle/>
        <a:p>
          <a:r>
            <a:rPr lang="en-US"/>
            <a:t>Euler’s method, make a “guess” based on table data and graph of function</a:t>
          </a:r>
        </a:p>
      </dgm:t>
    </dgm:pt>
    <dgm:pt modelId="{53F1008F-5D87-477D-8B20-27B7C3A04266}" type="parTrans" cxnId="{1B105A60-50B6-4D53-8F69-04127E360AE5}">
      <dgm:prSet/>
      <dgm:spPr/>
      <dgm:t>
        <a:bodyPr/>
        <a:lstStyle/>
        <a:p>
          <a:endParaRPr lang="en-US"/>
        </a:p>
      </dgm:t>
    </dgm:pt>
    <dgm:pt modelId="{F4D71E20-E361-49DF-A811-C8EAE212E70B}" type="sibTrans" cxnId="{1B105A60-50B6-4D53-8F69-04127E360AE5}">
      <dgm:prSet/>
      <dgm:spPr/>
      <dgm:t>
        <a:bodyPr/>
        <a:lstStyle/>
        <a:p>
          <a:endParaRPr lang="en-US"/>
        </a:p>
      </dgm:t>
    </dgm:pt>
    <dgm:pt modelId="{02E53062-033F-4035-81A8-C3B13BB688FB}">
      <dgm:prSet/>
      <dgm:spPr/>
      <dgm:t>
        <a:bodyPr/>
        <a:lstStyle/>
        <a:p>
          <a:r>
            <a:rPr lang="en-US"/>
            <a:t>Slope fields to sketch solution curves of a differential equation using a slope field.</a:t>
          </a:r>
        </a:p>
      </dgm:t>
    </dgm:pt>
    <dgm:pt modelId="{00AEAC1F-08E9-4318-B4D8-53A07495445C}" type="parTrans" cxnId="{574C30A3-8A3F-415B-B2EB-5825EBDF389E}">
      <dgm:prSet/>
      <dgm:spPr/>
      <dgm:t>
        <a:bodyPr/>
        <a:lstStyle/>
        <a:p>
          <a:endParaRPr lang="en-US"/>
        </a:p>
      </dgm:t>
    </dgm:pt>
    <dgm:pt modelId="{45AF366B-A395-42C7-95DF-20BCE6F9B574}" type="sibTrans" cxnId="{574C30A3-8A3F-415B-B2EB-5825EBDF389E}">
      <dgm:prSet/>
      <dgm:spPr/>
      <dgm:t>
        <a:bodyPr/>
        <a:lstStyle/>
        <a:p>
          <a:endParaRPr lang="en-US"/>
        </a:p>
      </dgm:t>
    </dgm:pt>
    <dgm:pt modelId="{2C5531ED-961C-4505-8DB3-075262E96CF1}">
      <dgm:prSet/>
      <dgm:spPr/>
      <dgm:t>
        <a:bodyPr/>
        <a:lstStyle/>
        <a:p>
          <a:r>
            <a:rPr lang="en-US"/>
            <a:t>Solving differential equations </a:t>
          </a:r>
          <a:r>
            <a:rPr lang="en-US" b="1"/>
            <a:t>analytically</a:t>
          </a:r>
          <a:endParaRPr lang="en-US"/>
        </a:p>
      </dgm:t>
    </dgm:pt>
    <dgm:pt modelId="{92C9E6F0-933A-4755-AE42-DBBEBF5B87D5}" type="parTrans" cxnId="{A6FEAEE5-2F81-49D2-8AE8-2D506ECBEA0A}">
      <dgm:prSet/>
      <dgm:spPr/>
      <dgm:t>
        <a:bodyPr/>
        <a:lstStyle/>
        <a:p>
          <a:endParaRPr lang="en-US"/>
        </a:p>
      </dgm:t>
    </dgm:pt>
    <dgm:pt modelId="{594FC65D-CBEE-4DCC-9DDA-0E68824FB3A2}" type="sibTrans" cxnId="{A6FEAEE5-2F81-49D2-8AE8-2D506ECBEA0A}">
      <dgm:prSet/>
      <dgm:spPr/>
      <dgm:t>
        <a:bodyPr/>
        <a:lstStyle/>
        <a:p>
          <a:endParaRPr lang="en-US"/>
        </a:p>
      </dgm:t>
    </dgm:pt>
    <dgm:pt modelId="{27AC2D88-204E-4543-8321-11D2B82AA7DF}" type="pres">
      <dgm:prSet presAssocID="{AB5D3A3A-CB97-4C21-820B-1E5107AAE12A}" presName="Name0" presStyleCnt="0">
        <dgm:presLayoutVars>
          <dgm:dir/>
          <dgm:animLvl val="lvl"/>
          <dgm:resizeHandles val="exact"/>
        </dgm:presLayoutVars>
      </dgm:prSet>
      <dgm:spPr/>
    </dgm:pt>
    <dgm:pt modelId="{240FF237-3504-42D2-B291-FA65191194FA}" type="pres">
      <dgm:prSet presAssocID="{2C5531ED-961C-4505-8DB3-075262E96CF1}" presName="boxAndChildren" presStyleCnt="0"/>
      <dgm:spPr/>
    </dgm:pt>
    <dgm:pt modelId="{8E36E6C7-4310-4DB6-884E-0D7D685F8C89}" type="pres">
      <dgm:prSet presAssocID="{2C5531ED-961C-4505-8DB3-075262E96CF1}" presName="parentTextBox" presStyleLbl="node1" presStyleIdx="0" presStyleCnt="2"/>
      <dgm:spPr/>
    </dgm:pt>
    <dgm:pt modelId="{62FAD20C-FCFC-49A3-9B59-F100C7FF7C0C}" type="pres">
      <dgm:prSet presAssocID="{A0534348-A1D3-422C-81CC-6BF9DA9DB073}" presName="sp" presStyleCnt="0"/>
      <dgm:spPr/>
    </dgm:pt>
    <dgm:pt modelId="{EBB00E16-4BE7-4288-996B-F5E4FF62761A}" type="pres">
      <dgm:prSet presAssocID="{296A4CD1-D0D3-4D84-BE5F-6F954D3AE858}" presName="arrowAndChildren" presStyleCnt="0"/>
      <dgm:spPr/>
    </dgm:pt>
    <dgm:pt modelId="{4D7D62ED-E1ED-4F45-9216-E733B9F4FD75}" type="pres">
      <dgm:prSet presAssocID="{296A4CD1-D0D3-4D84-BE5F-6F954D3AE858}" presName="parentTextArrow" presStyleLbl="node1" presStyleIdx="0" presStyleCnt="2"/>
      <dgm:spPr/>
    </dgm:pt>
    <dgm:pt modelId="{FF9FA279-B3F2-4F5C-9871-EABACF81A0DC}" type="pres">
      <dgm:prSet presAssocID="{296A4CD1-D0D3-4D84-BE5F-6F954D3AE858}" presName="arrow" presStyleLbl="node1" presStyleIdx="1" presStyleCnt="2"/>
      <dgm:spPr/>
    </dgm:pt>
    <dgm:pt modelId="{3A24C2B1-BE16-4A4D-B69E-0C35B286ABC2}" type="pres">
      <dgm:prSet presAssocID="{296A4CD1-D0D3-4D84-BE5F-6F954D3AE858}" presName="descendantArrow" presStyleCnt="0"/>
      <dgm:spPr/>
    </dgm:pt>
    <dgm:pt modelId="{4D736273-17BF-456C-9DD0-ABB84F15C7FD}" type="pres">
      <dgm:prSet presAssocID="{154FB970-2BB6-4836-8EC0-40A657B688C5}" presName="childTextArrow" presStyleLbl="fgAccFollowNode1" presStyleIdx="0" presStyleCnt="2">
        <dgm:presLayoutVars>
          <dgm:bulletEnabled val="1"/>
        </dgm:presLayoutVars>
      </dgm:prSet>
      <dgm:spPr/>
    </dgm:pt>
    <dgm:pt modelId="{BC038665-D0DB-42AF-BDC3-E1AF32EDB993}" type="pres">
      <dgm:prSet presAssocID="{02E53062-033F-4035-81A8-C3B13BB688FB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F0414D1B-4005-4A83-A03A-4133BB2FBC83}" type="presOf" srcId="{296A4CD1-D0D3-4D84-BE5F-6F954D3AE858}" destId="{FF9FA279-B3F2-4F5C-9871-EABACF81A0DC}" srcOrd="1" destOrd="0" presId="urn:microsoft.com/office/officeart/2005/8/layout/process4"/>
    <dgm:cxn modelId="{C877ED40-6259-4B26-BC71-729D25F9E454}" type="presOf" srcId="{2C5531ED-961C-4505-8DB3-075262E96CF1}" destId="{8E36E6C7-4310-4DB6-884E-0D7D685F8C89}" srcOrd="0" destOrd="0" presId="urn:microsoft.com/office/officeart/2005/8/layout/process4"/>
    <dgm:cxn modelId="{1B105A60-50B6-4D53-8F69-04127E360AE5}" srcId="{296A4CD1-D0D3-4D84-BE5F-6F954D3AE858}" destId="{154FB970-2BB6-4836-8EC0-40A657B688C5}" srcOrd="0" destOrd="0" parTransId="{53F1008F-5D87-477D-8B20-27B7C3A04266}" sibTransId="{F4D71E20-E361-49DF-A811-C8EAE212E70B}"/>
    <dgm:cxn modelId="{B3280B49-E5AB-41D7-BCF4-D2DF11577A7B}" srcId="{AB5D3A3A-CB97-4C21-820B-1E5107AAE12A}" destId="{296A4CD1-D0D3-4D84-BE5F-6F954D3AE858}" srcOrd="0" destOrd="0" parTransId="{D62C81D8-3A95-41C2-AC73-8EA8B81AC9ED}" sibTransId="{A0534348-A1D3-422C-81CC-6BF9DA9DB073}"/>
    <dgm:cxn modelId="{AF332B6A-FFA2-456C-9DDC-2264096FA57E}" type="presOf" srcId="{296A4CD1-D0D3-4D84-BE5F-6F954D3AE858}" destId="{4D7D62ED-E1ED-4F45-9216-E733B9F4FD75}" srcOrd="0" destOrd="0" presId="urn:microsoft.com/office/officeart/2005/8/layout/process4"/>
    <dgm:cxn modelId="{007CEF82-7AA7-4F7C-9644-5421B55EDA4A}" type="presOf" srcId="{AB5D3A3A-CB97-4C21-820B-1E5107AAE12A}" destId="{27AC2D88-204E-4543-8321-11D2B82AA7DF}" srcOrd="0" destOrd="0" presId="urn:microsoft.com/office/officeart/2005/8/layout/process4"/>
    <dgm:cxn modelId="{F63D7095-EE43-49E5-8D76-2CB5D387AAC0}" type="presOf" srcId="{02E53062-033F-4035-81A8-C3B13BB688FB}" destId="{BC038665-D0DB-42AF-BDC3-E1AF32EDB993}" srcOrd="0" destOrd="0" presId="urn:microsoft.com/office/officeart/2005/8/layout/process4"/>
    <dgm:cxn modelId="{574C30A3-8A3F-415B-B2EB-5825EBDF389E}" srcId="{296A4CD1-D0D3-4D84-BE5F-6F954D3AE858}" destId="{02E53062-033F-4035-81A8-C3B13BB688FB}" srcOrd="1" destOrd="0" parTransId="{00AEAC1F-08E9-4318-B4D8-53A07495445C}" sibTransId="{45AF366B-A395-42C7-95DF-20BCE6F9B574}"/>
    <dgm:cxn modelId="{A6FEAEE5-2F81-49D2-8AE8-2D506ECBEA0A}" srcId="{AB5D3A3A-CB97-4C21-820B-1E5107AAE12A}" destId="{2C5531ED-961C-4505-8DB3-075262E96CF1}" srcOrd="1" destOrd="0" parTransId="{92C9E6F0-933A-4755-AE42-DBBEBF5B87D5}" sibTransId="{594FC65D-CBEE-4DCC-9DDA-0E68824FB3A2}"/>
    <dgm:cxn modelId="{72126FEC-73F7-4F8B-BC99-1AB076A6BB4E}" type="presOf" srcId="{154FB970-2BB6-4836-8EC0-40A657B688C5}" destId="{4D736273-17BF-456C-9DD0-ABB84F15C7FD}" srcOrd="0" destOrd="0" presId="urn:microsoft.com/office/officeart/2005/8/layout/process4"/>
    <dgm:cxn modelId="{8E6A2EEC-324D-4EAF-B6CE-3B713E8BF80A}" type="presParOf" srcId="{27AC2D88-204E-4543-8321-11D2B82AA7DF}" destId="{240FF237-3504-42D2-B291-FA65191194FA}" srcOrd="0" destOrd="0" presId="urn:microsoft.com/office/officeart/2005/8/layout/process4"/>
    <dgm:cxn modelId="{05C31E80-2831-45F7-B291-2203B3F030AA}" type="presParOf" srcId="{240FF237-3504-42D2-B291-FA65191194FA}" destId="{8E36E6C7-4310-4DB6-884E-0D7D685F8C89}" srcOrd="0" destOrd="0" presId="urn:microsoft.com/office/officeart/2005/8/layout/process4"/>
    <dgm:cxn modelId="{F7D14A64-CB3B-4C06-8FEC-05701B572F70}" type="presParOf" srcId="{27AC2D88-204E-4543-8321-11D2B82AA7DF}" destId="{62FAD20C-FCFC-49A3-9B59-F100C7FF7C0C}" srcOrd="1" destOrd="0" presId="urn:microsoft.com/office/officeart/2005/8/layout/process4"/>
    <dgm:cxn modelId="{FDF87F92-64EF-4399-BD2C-3F73F46B68EB}" type="presParOf" srcId="{27AC2D88-204E-4543-8321-11D2B82AA7DF}" destId="{EBB00E16-4BE7-4288-996B-F5E4FF62761A}" srcOrd="2" destOrd="0" presId="urn:microsoft.com/office/officeart/2005/8/layout/process4"/>
    <dgm:cxn modelId="{8D9DC86A-EBEB-4AFE-B5B6-CC6453848AC3}" type="presParOf" srcId="{EBB00E16-4BE7-4288-996B-F5E4FF62761A}" destId="{4D7D62ED-E1ED-4F45-9216-E733B9F4FD75}" srcOrd="0" destOrd="0" presId="urn:microsoft.com/office/officeart/2005/8/layout/process4"/>
    <dgm:cxn modelId="{9B5A8B24-857D-4D6F-8173-19431FFA8A29}" type="presParOf" srcId="{EBB00E16-4BE7-4288-996B-F5E4FF62761A}" destId="{FF9FA279-B3F2-4F5C-9871-EABACF81A0DC}" srcOrd="1" destOrd="0" presId="urn:microsoft.com/office/officeart/2005/8/layout/process4"/>
    <dgm:cxn modelId="{4308870B-7E4C-4888-829A-C219ED4E14B9}" type="presParOf" srcId="{EBB00E16-4BE7-4288-996B-F5E4FF62761A}" destId="{3A24C2B1-BE16-4A4D-B69E-0C35B286ABC2}" srcOrd="2" destOrd="0" presId="urn:microsoft.com/office/officeart/2005/8/layout/process4"/>
    <dgm:cxn modelId="{58C28236-B864-4276-822A-A2FD334DA00A}" type="presParOf" srcId="{3A24C2B1-BE16-4A4D-B69E-0C35B286ABC2}" destId="{4D736273-17BF-456C-9DD0-ABB84F15C7FD}" srcOrd="0" destOrd="0" presId="urn:microsoft.com/office/officeart/2005/8/layout/process4"/>
    <dgm:cxn modelId="{FFB815C9-01F7-49A4-9500-144BF4132127}" type="presParOf" srcId="{3A24C2B1-BE16-4A4D-B69E-0C35B286ABC2}" destId="{BC038665-D0DB-42AF-BDC3-E1AF32EDB99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6E6C7-4310-4DB6-884E-0D7D685F8C89}">
      <dsp:nvSpPr>
        <dsp:cNvPr id="0" name=""/>
        <dsp:cNvSpPr/>
      </dsp:nvSpPr>
      <dsp:spPr>
        <a:xfrm>
          <a:off x="0" y="3295221"/>
          <a:ext cx="5589270" cy="21620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Solving differential equations </a:t>
          </a:r>
          <a:r>
            <a:rPr lang="en-US" sz="2800" b="1" kern="1200"/>
            <a:t>analytically</a:t>
          </a:r>
          <a:endParaRPr lang="en-US" sz="2800" kern="1200"/>
        </a:p>
      </dsp:txBody>
      <dsp:txXfrm>
        <a:off x="0" y="3295221"/>
        <a:ext cx="5589270" cy="2162022"/>
      </dsp:txXfrm>
    </dsp:sp>
    <dsp:sp modelId="{FF9FA279-B3F2-4F5C-9871-EABACF81A0DC}">
      <dsp:nvSpPr>
        <dsp:cNvPr id="0" name=""/>
        <dsp:cNvSpPr/>
      </dsp:nvSpPr>
      <dsp:spPr>
        <a:xfrm rot="10800000">
          <a:off x="0" y="2461"/>
          <a:ext cx="5589270" cy="3325190"/>
        </a:xfrm>
        <a:prstGeom prst="upArrowCallou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How to solve differential equations</a:t>
          </a:r>
        </a:p>
      </dsp:txBody>
      <dsp:txXfrm rot="-10800000">
        <a:off x="0" y="2461"/>
        <a:ext cx="5589270" cy="1167141"/>
      </dsp:txXfrm>
    </dsp:sp>
    <dsp:sp modelId="{4D736273-17BF-456C-9DD0-ABB84F15C7FD}">
      <dsp:nvSpPr>
        <dsp:cNvPr id="0" name=""/>
        <dsp:cNvSpPr/>
      </dsp:nvSpPr>
      <dsp:spPr>
        <a:xfrm>
          <a:off x="0" y="1169603"/>
          <a:ext cx="2794634" cy="99423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Euler’s method, make a “guess” based on table data and graph of function</a:t>
          </a:r>
        </a:p>
      </dsp:txBody>
      <dsp:txXfrm>
        <a:off x="0" y="1169603"/>
        <a:ext cx="2794634" cy="994231"/>
      </dsp:txXfrm>
    </dsp:sp>
    <dsp:sp modelId="{BC038665-D0DB-42AF-BDC3-E1AF32EDB993}">
      <dsp:nvSpPr>
        <dsp:cNvPr id="0" name=""/>
        <dsp:cNvSpPr/>
      </dsp:nvSpPr>
      <dsp:spPr>
        <a:xfrm>
          <a:off x="2794635" y="1169603"/>
          <a:ext cx="2794634" cy="994231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Slope fields to sketch solution curves of a differential equation using a slope field.</a:t>
          </a:r>
        </a:p>
      </dsp:txBody>
      <dsp:txXfrm>
        <a:off x="2794635" y="1169603"/>
        <a:ext cx="2794634" cy="994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DBDB2-AC59-4EED-B1E8-8118223A1111}" type="datetimeFigureOut">
              <a:rPr lang="en-US" smtClean="0"/>
              <a:pPr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tmp"/><Relationship Id="rId4" Type="http://schemas.openxmlformats.org/officeDocument/2006/relationships/image" Target="../media/image20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28649" y="1093788"/>
            <a:ext cx="7879841" cy="2967208"/>
          </a:xfrm>
        </p:spPr>
        <p:txBody>
          <a:bodyPr>
            <a:normAutofit/>
          </a:bodyPr>
          <a:lstStyle/>
          <a:p>
            <a:pPr algn="l"/>
            <a:r>
              <a:rPr lang="en-US" sz="7000"/>
              <a:t>Separation of Variables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550693" y="4619624"/>
            <a:ext cx="2960084" cy="1038225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200"/>
              <a:t>Another way to find solution to differential equations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4331166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003304" y="2842186"/>
            <a:ext cx="54864" cy="29600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1857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of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We can check that these circles are solutions by differentiation</a:t>
                </a:r>
              </a:p>
              <a:p>
                <a:pPr lvl="1"/>
                <a:r>
                  <a:rPr lang="en-US" dirty="0"/>
                  <a:t>Separation of variables works by putting all the x’s on one side of the equation and all the y’s on the other giving</a:t>
                </a:r>
              </a:p>
              <a:p>
                <a:pPr marL="457200" lvl="1" indent="0">
                  <a:buNone/>
                </a:pPr>
                <a:r>
                  <a:rPr lang="en-US" dirty="0"/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𝑘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br>
                  <a:rPr lang="en-US" dirty="0"/>
                </a:b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br>
                  <a:rPr lang="en-US" b="0" dirty="0"/>
                </a:br>
                <a:br>
                  <a:rPr lang="en-US" b="0" dirty="0"/>
                </a:b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 r="-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681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of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We can check that these circles are solutions by differentiation</a:t>
                </a:r>
              </a:p>
              <a:p>
                <a:pPr lvl="1"/>
                <a:r>
                  <a:rPr lang="en-US" dirty="0"/>
                  <a:t>Separation of variables works by putting all the x’s on one side of the equation and all the y’s on the other giving</a:t>
                </a:r>
              </a:p>
              <a:p>
                <a:pPr marL="457200" lvl="1" indent="0">
                  <a:buNone/>
                </a:pPr>
                <a:r>
                  <a:rPr lang="en-US" dirty="0"/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𝑘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br>
                  <a:rPr lang="en-US" dirty="0"/>
                </a:b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br>
                  <a:rPr lang="en-US" b="0" dirty="0"/>
                </a:br>
                <a:br>
                  <a:rPr lang="en-US" b="0" dirty="0"/>
                </a:b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638800" y="4953000"/>
            <a:ext cx="206216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Where C = 2k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029200" y="48006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779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Growth &amp; Decay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Derive the </a:t>
                </a:r>
                <a:r>
                  <a:rPr lang="en-US" b="1" dirty="0"/>
                  <a:t>general</a:t>
                </a:r>
                <a:r>
                  <a:rPr lang="en-US" dirty="0"/>
                  <a:t> </a:t>
                </a:r>
                <a:r>
                  <a:rPr lang="en-US" b="1" dirty="0"/>
                  <a:t>solution</a:t>
                </a:r>
                <a:r>
                  <a:rPr lang="en-US" dirty="0"/>
                  <a:t> of the following differential equation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8990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Growth &amp; Decay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Derive the general solution of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Separating the variables gives </a:t>
                </a:r>
                <a:br>
                  <a:rPr lang="en-US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𝑑𝑡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289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Growth &amp; Decay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Derive the general solution of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Separating the variables gives </a:t>
                </a:r>
                <a:br>
                  <a:rPr lang="en-US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𝑑𝑡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553200" y="3962400"/>
            <a:ext cx="206216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Integrate each side</a:t>
            </a:r>
          </a:p>
        </p:txBody>
      </p:sp>
    </p:spTree>
    <p:extLst>
      <p:ext uri="{BB962C8B-B14F-4D97-AF65-F5344CB8AC3E}">
        <p14:creationId xmlns:p14="http://schemas.microsoft.com/office/powerpoint/2010/main" val="2773872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Growth &amp; Decay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Derive the general solution of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Separating the variables gives </a:t>
                </a:r>
                <a:br>
                  <a:rPr lang="en-US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𝑑𝑡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 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553200" y="3962400"/>
            <a:ext cx="206216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Integrate each side</a:t>
            </a:r>
          </a:p>
        </p:txBody>
      </p:sp>
    </p:spTree>
    <p:extLst>
      <p:ext uri="{BB962C8B-B14F-4D97-AF65-F5344CB8AC3E}">
        <p14:creationId xmlns:p14="http://schemas.microsoft.com/office/powerpoint/2010/main" val="3577449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Growth &amp; Decay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Derive the general solution of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Separating the variables gives </a:t>
                </a:r>
                <a:br>
                  <a:rPr lang="en-US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𝑑𝑡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 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553200" y="3962400"/>
            <a:ext cx="206216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Integrate each side</a:t>
            </a:r>
          </a:p>
        </p:txBody>
      </p:sp>
    </p:spTree>
    <p:extLst>
      <p:ext uri="{BB962C8B-B14F-4D97-AF65-F5344CB8AC3E}">
        <p14:creationId xmlns:p14="http://schemas.microsoft.com/office/powerpoint/2010/main" val="2982813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Growth &amp; Decay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Derive the general solution of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Separating the variables gives </a:t>
                </a:r>
                <a:br>
                  <a:rPr lang="en-US" dirty="0"/>
                </a:b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  <m:r>
                          <m:rPr>
                            <m:nor/>
                          </m:rPr>
                          <a:rPr lang="en-US" dirty="0" smtClean="0"/>
                          <m:t> </m:t>
                        </m:r>
                      </m:e>
                    </m:nary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𝑘𝑡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553200" y="3962400"/>
            <a:ext cx="206216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Integrate each side</a:t>
            </a:r>
          </a:p>
        </p:txBody>
      </p:sp>
    </p:spTree>
    <p:extLst>
      <p:ext uri="{BB962C8B-B14F-4D97-AF65-F5344CB8AC3E}">
        <p14:creationId xmlns:p14="http://schemas.microsoft.com/office/powerpoint/2010/main" val="2553722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Growth &amp; Decay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Derive the general solution of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Separating the variables gives </a:t>
                </a:r>
                <a:br>
                  <a:rPr lang="en-US" dirty="0"/>
                </a:b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  <m:r>
                          <m:rPr>
                            <m:nor/>
                          </m:rPr>
                          <a:rPr lang="en-US" dirty="0" smtClean="0"/>
                          <m:t> </m:t>
                        </m:r>
                      </m:e>
                    </m:nary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𝑘𝑡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563882" y="4724400"/>
            <a:ext cx="206216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Solve for y</a:t>
            </a:r>
          </a:p>
        </p:txBody>
      </p:sp>
    </p:spTree>
    <p:extLst>
      <p:ext uri="{BB962C8B-B14F-4D97-AF65-F5344CB8AC3E}">
        <p14:creationId xmlns:p14="http://schemas.microsoft.com/office/powerpoint/2010/main" val="624101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Growth &amp; Decay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Derive the general solution of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Separating the variables gives </a:t>
                </a:r>
                <a:br>
                  <a:rPr lang="en-US" dirty="0"/>
                </a:b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𝑘𝑡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br>
                  <a:rPr lang="en-US" b="0" dirty="0"/>
                </a:b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⁡(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563882" y="4724400"/>
            <a:ext cx="206216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Solve for y</a:t>
            </a:r>
          </a:p>
        </p:txBody>
      </p:sp>
    </p:spTree>
    <p:extLst>
      <p:ext uri="{BB962C8B-B14F-4D97-AF65-F5344CB8AC3E}">
        <p14:creationId xmlns:p14="http://schemas.microsoft.com/office/powerpoint/2010/main" val="29420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490" y="429030"/>
            <a:ext cx="2125980" cy="5457589"/>
          </a:xfrm>
        </p:spPr>
        <p:txBody>
          <a:bodyPr anchor="ctr">
            <a:normAutofit/>
          </a:bodyPr>
          <a:lstStyle/>
          <a:p>
            <a:r>
              <a:rPr lang="en-US" sz="3200"/>
              <a:t>Separation of Variables</a:t>
            </a:r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1490" y="6112341"/>
            <a:ext cx="81267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527048" y="5040414"/>
            <a:ext cx="54864" cy="21259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49A3442-185E-421B-A5D2-0F47FE7ED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272311"/>
              </p:ext>
            </p:extLst>
          </p:nvPr>
        </p:nvGraphicFramePr>
        <p:xfrm>
          <a:off x="3031236" y="429030"/>
          <a:ext cx="558927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260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Growth &amp; Decay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Derive the general solution of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Separating the variables gives </a:t>
                </a:r>
                <a:br>
                  <a:rPr lang="en-US" dirty="0"/>
                </a:b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⁡(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𝑘𝑡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563882" y="4724400"/>
            <a:ext cx="206216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Solve for y</a:t>
            </a:r>
          </a:p>
        </p:txBody>
      </p:sp>
    </p:spTree>
    <p:extLst>
      <p:ext uri="{BB962C8B-B14F-4D97-AF65-F5344CB8AC3E}">
        <p14:creationId xmlns:p14="http://schemas.microsoft.com/office/powerpoint/2010/main" val="2552766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Exponential Growth &amp; Decay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Derive the general solution of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𝑘𝑦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Separating the variables gives </a:t>
                </a:r>
                <a:br>
                  <a:rPr lang="en-US" dirty="0"/>
                </a:b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⁡(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𝑘𝑡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𝑘𝑡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57800" y="5867400"/>
                <a:ext cx="3124200" cy="37023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𝑖𝑠</m:t>
                    </m:r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867400"/>
                <a:ext cx="3124200" cy="370230"/>
              </a:xfrm>
              <a:prstGeom prst="rect">
                <a:avLst/>
              </a:prstGeom>
              <a:blipFill rotWithShape="1">
                <a:blip r:embed="rId3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 flipV="1">
            <a:off x="5562600" y="55626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6884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all solutions of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8932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all solutions of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𝑑𝑡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4781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all solutions of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𝑑𝑡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101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/>
                  <a:t>Find all solutions of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𝑘𝑡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05400"/>
              </a:xfrm>
              <a:blipFill rotWithShape="0">
                <a:blip r:embed="rId2"/>
                <a:stretch>
                  <a:fillRect l="-1481" t="-1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705600" y="294613"/>
                <a:ext cx="2133600" cy="232788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Substitution:</a:t>
                </a:r>
                <a:endParaRPr lang="en-US" dirty="0"/>
              </a:p>
              <a:p>
                <a:endParaRPr lang="en-US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b="1" dirty="0"/>
              </a:p>
              <a:p>
                <a:endParaRPr lang="en-US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𝒅𝒖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b="1" dirty="0"/>
              </a:p>
              <a:p>
                <a:endParaRPr lang="en-US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𝒅𝒖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𝐲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94613"/>
                <a:ext cx="2133600" cy="2327881"/>
              </a:xfrm>
              <a:prstGeom prst="rect">
                <a:avLst/>
              </a:prstGeom>
              <a:blipFill rotWithShape="0">
                <a:blip r:embed="rId3"/>
                <a:stretch>
                  <a:fillRect l="-1695" t="-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2984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Find all solutions of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𝑘𝑡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𝑘𝑡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𝑘𝑡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1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/>
          <p:cNvSpPr/>
          <p:nvPr/>
        </p:nvSpPr>
        <p:spPr>
          <a:xfrm>
            <a:off x="6582052" y="2377281"/>
            <a:ext cx="18288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Solve for y</a:t>
            </a:r>
          </a:p>
        </p:txBody>
      </p:sp>
      <p:sp>
        <p:nvSpPr>
          <p:cNvPr id="5" name="Left Arrow 4"/>
          <p:cNvSpPr/>
          <p:nvPr/>
        </p:nvSpPr>
        <p:spPr>
          <a:xfrm>
            <a:off x="6476260" y="3321843"/>
            <a:ext cx="22098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Take e of both sides</a:t>
            </a:r>
          </a:p>
        </p:txBody>
      </p:sp>
    </p:spTree>
    <p:extLst>
      <p:ext uri="{BB962C8B-B14F-4D97-AF65-F5344CB8AC3E}">
        <p14:creationId xmlns:p14="http://schemas.microsoft.com/office/powerpoint/2010/main" val="111368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all solutions of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𝑘𝑡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5791200" y="2057400"/>
            <a:ext cx="4572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19800" y="1781453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just a constant C</a:t>
            </a:r>
          </a:p>
        </p:txBody>
      </p:sp>
      <p:sp>
        <p:nvSpPr>
          <p:cNvPr id="7" name="Left Brace 6"/>
          <p:cNvSpPr/>
          <p:nvPr/>
        </p:nvSpPr>
        <p:spPr>
          <a:xfrm rot="16200000">
            <a:off x="4495800" y="3657600"/>
            <a:ext cx="381000" cy="2209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86200" y="513556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solution </a:t>
            </a:r>
          </a:p>
        </p:txBody>
      </p:sp>
    </p:spTree>
    <p:extLst>
      <p:ext uri="{BB962C8B-B14F-4D97-AF65-F5344CB8AC3E}">
        <p14:creationId xmlns:p14="http://schemas.microsoft.com/office/powerpoint/2010/main" val="134123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of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Example:</a:t>
                </a:r>
              </a:p>
              <a:p>
                <a:pPr lvl="1"/>
                <a:r>
                  <a:rPr lang="en-US" dirty="0"/>
                  <a:t>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926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of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Example:</a:t>
                </a:r>
              </a:p>
              <a:p>
                <a:pPr lvl="1"/>
                <a:r>
                  <a:rPr lang="en-US" dirty="0"/>
                  <a:t>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Slope Field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429000"/>
            <a:ext cx="3116850" cy="309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37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of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Example:</a:t>
                </a:r>
              </a:p>
              <a:p>
                <a:pPr lvl="1"/>
                <a:r>
                  <a:rPr lang="en-US" dirty="0"/>
                  <a:t>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Slope Field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53238" y="3581400"/>
                <a:ext cx="2062162" cy="94699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Gives solution curves of the circles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238" y="3581400"/>
                <a:ext cx="2062162" cy="946991"/>
              </a:xfrm>
              <a:prstGeom prst="rect">
                <a:avLst/>
              </a:prstGeom>
              <a:blipFill rotWithShape="1">
                <a:blip r:embed="rId4"/>
                <a:stretch>
                  <a:fillRect l="-1770" t="-3226" r="-35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429000"/>
            <a:ext cx="3116850" cy="309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8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of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check that these circles are solutions by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2800508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of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can check that these circles are solutions by differentiation</a:t>
                </a:r>
              </a:p>
              <a:p>
                <a:pPr lvl="1"/>
                <a:r>
                  <a:rPr lang="en-US" dirty="0"/>
                  <a:t>Separation of variables works by putting all the x’s on one side of the equation and all the y’s on the other giving</a:t>
                </a:r>
                <a:br>
                  <a:rPr lang="en-US" dirty="0"/>
                </a:br>
                <a:r>
                  <a:rPr lang="en-US" dirty="0"/>
                  <a:t>	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den>
                    </m:f>
                  </m:oMath>
                </a14:m>
                <a:br>
                  <a:rPr lang="en-US" dirty="0"/>
                </a:b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𝑑𝑦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3110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of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can check that these circles are solutions by differentiation</a:t>
                </a:r>
              </a:p>
              <a:p>
                <a:pPr lvl="1"/>
                <a:r>
                  <a:rPr lang="en-US" dirty="0"/>
                  <a:t>Separation of variables works by putting all the x’s on one side of the equation and all the y’s on the other giving</a:t>
                </a:r>
                <a:br>
                  <a:rPr lang="en-US" dirty="0"/>
                </a:b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𝑑𝑦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𝑑𝑥</m:t>
                    </m:r>
                  </m:oMath>
                </a14:m>
                <a:endParaRPr lang="en-US" b="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553200" y="3962400"/>
            <a:ext cx="206216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Integrate each side</a:t>
            </a:r>
          </a:p>
        </p:txBody>
      </p:sp>
    </p:spTree>
    <p:extLst>
      <p:ext uri="{BB962C8B-B14F-4D97-AF65-F5344CB8AC3E}">
        <p14:creationId xmlns:p14="http://schemas.microsoft.com/office/powerpoint/2010/main" val="3518860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of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We can check that these circles are solutions by differentiation</a:t>
                </a:r>
              </a:p>
              <a:p>
                <a:pPr lvl="1"/>
                <a:r>
                  <a:rPr lang="en-US" dirty="0"/>
                  <a:t>Separation of variables works by putting all the x’s on one side of the equation and all the y’s on the other giving</a:t>
                </a:r>
                <a:br>
                  <a:rPr lang="en-US" dirty="0"/>
                </a:br>
                <a:br>
                  <a:rPr lang="en-US" dirty="0"/>
                </a:b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  <m:r>
                          <a:rPr lang="en-US" b="0" i="1" smtClean="0">
                            <a:latin typeface="Cambria Math"/>
                          </a:rPr>
                          <m:t>=−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𝑑𝑥</m:t>
                            </m:r>
                          </m:e>
                        </m:nary>
                      </m:e>
                    </m:nary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7324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651</Words>
  <Application>Microsoft Office PowerPoint</Application>
  <PresentationFormat>On-screen Show (4:3)</PresentationFormat>
  <Paragraphs>148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Cambria Math</vt:lpstr>
      <vt:lpstr>Office Theme</vt:lpstr>
      <vt:lpstr>Separation of Variables</vt:lpstr>
      <vt:lpstr>Separation of Variables</vt:lpstr>
      <vt:lpstr>Separation of Variables</vt:lpstr>
      <vt:lpstr>Separation of Variables</vt:lpstr>
      <vt:lpstr>Separation of Variables</vt:lpstr>
      <vt:lpstr>Separation of Variables</vt:lpstr>
      <vt:lpstr>Separation of Variables</vt:lpstr>
      <vt:lpstr>Separation of Variables</vt:lpstr>
      <vt:lpstr>Separation of Variables</vt:lpstr>
      <vt:lpstr>Separation of Variables</vt:lpstr>
      <vt:lpstr>Separation of Variables</vt:lpstr>
      <vt:lpstr>Exponential Growth &amp; Decay Equation</vt:lpstr>
      <vt:lpstr>Exponential Growth &amp; Decay Equation</vt:lpstr>
      <vt:lpstr>Exponential Growth &amp; Decay Equation</vt:lpstr>
      <vt:lpstr>Exponential Growth &amp; Decay Equation</vt:lpstr>
      <vt:lpstr>Exponential Growth &amp; Decay Equation</vt:lpstr>
      <vt:lpstr>Exponential Growth &amp; Decay Equation</vt:lpstr>
      <vt:lpstr>Exponential Growth &amp; Decay Equation</vt:lpstr>
      <vt:lpstr>Exponential Growth &amp; Decay Equation</vt:lpstr>
      <vt:lpstr>Exponential Growth &amp; Decay Equation</vt:lpstr>
      <vt:lpstr>Exponential Growth &amp; Decay Equation</vt:lpstr>
      <vt:lpstr>Example</vt:lpstr>
      <vt:lpstr>Example</vt:lpstr>
      <vt:lpstr>Example</vt:lpstr>
      <vt:lpstr>Example</vt:lpstr>
      <vt:lpstr>Example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Separation of Variables</dc:title>
  <dc:creator>Cindy Roberts</dc:creator>
  <cp:lastModifiedBy>Cindy Roberts</cp:lastModifiedBy>
  <cp:revision>2</cp:revision>
  <dcterms:created xsi:type="dcterms:W3CDTF">2019-11-20T14:41:54Z</dcterms:created>
  <dcterms:modified xsi:type="dcterms:W3CDTF">2019-11-20T14:45:20Z</dcterms:modified>
</cp:coreProperties>
</file>