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62" r:id="rId5"/>
    <p:sldId id="264" r:id="rId6"/>
    <p:sldId id="265" r:id="rId7"/>
    <p:sldId id="267" r:id="rId8"/>
    <p:sldId id="268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311" r:id="rId17"/>
    <p:sldId id="312" r:id="rId18"/>
    <p:sldId id="313" r:id="rId19"/>
    <p:sldId id="290" r:id="rId20"/>
    <p:sldId id="291" r:id="rId21"/>
    <p:sldId id="292" r:id="rId22"/>
    <p:sldId id="297" r:id="rId23"/>
    <p:sldId id="305" r:id="rId24"/>
    <p:sldId id="306" r:id="rId25"/>
    <p:sldId id="307" r:id="rId26"/>
    <p:sldId id="308" r:id="rId27"/>
    <p:sldId id="309" r:id="rId28"/>
    <p:sldId id="31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5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BDB2-AC59-4EED-B1E8-8118223A111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1FBD4BA0-5E13-4403-B4A7-40DF3A018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22F0806-F5D8-4CCD-A924-6CC3D7BB2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C48C9CA8-31F2-4E7F-B5F8-52BB1996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C590ED89-E9C6-402B-8700-DCDA6695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1A6861F9-7385-40F8-BA83-B8DFF7F33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D41F8744-72EA-46E8-ABFE-852031D4A8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9F0E0968-3DB0-43C4-8318-A6D9119D4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33CE9E31-D43C-454C-BFBE-C030D98E2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3927A156-CD49-44E3-BA78-CE0AA0250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2B83C26B-3353-4E6D-86D4-9461A7A86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2FB70090-1FB7-4335-9B1E-1E7EC6A2F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B862257F-455F-4E18-A480-B22E8EFE1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3C9DF0C4-8430-481B-B3E7-B8F79BC0F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91D50B8E-D94F-4944-9FD2-08DD35E29B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9B0A066C-DC3D-4E53-AC63-00DF45416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D2D040EF-76C0-496D-8C72-9DB143C3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15FC8221-21EA-4D83-809B-108B7E0C5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5A181F7D-35FA-49F3-8BCB-5D7250BA4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188DFD0A-AECC-43FC-B06B-D2A8A2EB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1769DE60-D3FA-40D0-96A4-6BEAD0C3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18E5EA87-065F-44FB-B99A-484483E31A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pic>
        <p:nvPicPr>
          <p:cNvPr id="17412" name="Picture 4" descr="Image result for differential equations">
            <a:extLst>
              <a:ext uri="{FF2B5EF4-FFF2-40B4-BE49-F238E27FC236}">
                <a16:creationId xmlns:a16="http://schemas.microsoft.com/office/drawing/2014/main" id="{C9880AB8-D2B6-4F6D-8A07-FCC7E14373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7289"/>
          <a:stretch/>
        </p:blipFill>
        <p:spPr bwMode="auto">
          <a:xfrm>
            <a:off x="20" y="10"/>
            <a:ext cx="12188932" cy="5696067"/>
          </a:xfrm>
          <a:custGeom>
            <a:avLst/>
            <a:gdLst>
              <a:gd name="connsiteX0" fmla="*/ 0 w 12188952"/>
              <a:gd name="connsiteY0" fmla="*/ 0 h 5696077"/>
              <a:gd name="connsiteX1" fmla="*/ 12188952 w 12188952"/>
              <a:gd name="connsiteY1" fmla="*/ 0 h 5696077"/>
              <a:gd name="connsiteX2" fmla="*/ 12188952 w 12188952"/>
              <a:gd name="connsiteY2" fmla="*/ 4710335 h 5696077"/>
              <a:gd name="connsiteX3" fmla="*/ 12113803 w 12188952"/>
              <a:gd name="connsiteY3" fmla="*/ 4718295 h 5696077"/>
              <a:gd name="connsiteX4" fmla="*/ 6753597 w 12188952"/>
              <a:gd name="connsiteY4" fmla="*/ 5041852 h 5696077"/>
              <a:gd name="connsiteX5" fmla="*/ 400746 w 12188952"/>
              <a:gd name="connsiteY5" fmla="*/ 4870509 h 5696077"/>
              <a:gd name="connsiteX6" fmla="*/ 3700 w 12188952"/>
              <a:gd name="connsiteY6" fmla="*/ 4833875 h 5696077"/>
              <a:gd name="connsiteX7" fmla="*/ 3700 w 12188952"/>
              <a:gd name="connsiteY7" fmla="*/ 5696077 h 5696077"/>
              <a:gd name="connsiteX8" fmla="*/ 0 w 12188952"/>
              <a:gd name="connsiteY8" fmla="*/ 5696077 h 569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88952" h="5696077">
                <a:moveTo>
                  <a:pt x="0" y="0"/>
                </a:moveTo>
                <a:lnTo>
                  <a:pt x="12188952" y="0"/>
                </a:lnTo>
                <a:lnTo>
                  <a:pt x="12188952" y="4710335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3700" y="4833875"/>
                </a:lnTo>
                <a:lnTo>
                  <a:pt x="3700" y="5696077"/>
                </a:lnTo>
                <a:lnTo>
                  <a:pt x="0" y="56960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48" y="6007608"/>
            <a:ext cx="8677656" cy="4023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Solutions of Differential Equations</a:t>
            </a:r>
          </a:p>
        </p:txBody>
      </p:sp>
      <p:sp>
        <p:nvSpPr>
          <p:cNvPr id="2" name="AutoShape 2" descr="Image result for differential equations">
            <a:extLst>
              <a:ext uri="{FF2B5EF4-FFF2-40B4-BE49-F238E27FC236}">
                <a16:creationId xmlns:a16="http://schemas.microsoft.com/office/drawing/2014/main" id="{465785F8-2E1F-4197-AF00-14DACED566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P = </a:t>
            </a:r>
            <a:r>
              <a:rPr lang="en-US" i="1" dirty="0"/>
              <a:t>f(t)</a:t>
            </a:r>
            <a:r>
              <a:rPr lang="en-US" dirty="0"/>
              <a:t> which satisfies the differential equation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is called the </a:t>
            </a:r>
            <a:r>
              <a:rPr lang="en-US" b="1" u="sng" dirty="0">
                <a:solidFill>
                  <a:srgbClr val="FF0000"/>
                </a:solidFill>
              </a:rPr>
              <a:t>solution</a:t>
            </a:r>
            <a:r>
              <a:rPr lang="en-US" dirty="0"/>
              <a:t> of the differential equation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215694"/>
              </p:ext>
            </p:extLst>
          </p:nvPr>
        </p:nvGraphicFramePr>
        <p:xfrm>
          <a:off x="4495800" y="2819400"/>
          <a:ext cx="2590800" cy="97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1040948" imgH="393529" progId="Equation.3">
                  <p:embed/>
                </p:oleObj>
              </mc:Choice>
              <mc:Fallback>
                <p:oleObj name="Equation" r:id="rId3" imgW="104094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819400"/>
                        <a:ext cx="2590800" cy="978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133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always easy to find</a:t>
            </a:r>
          </a:p>
          <a:p>
            <a:r>
              <a:rPr lang="en-US" dirty="0"/>
              <a:t>Table showed approximate numerical values </a:t>
            </a:r>
          </a:p>
          <a:p>
            <a:r>
              <a:rPr lang="en-US" dirty="0"/>
              <a:t>Sometimes possible to find a formula for the solution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181600"/>
            <a:ext cx="80772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099826"/>
              </p:ext>
            </p:extLst>
          </p:nvPr>
        </p:nvGraphicFramePr>
        <p:xfrm>
          <a:off x="7620000" y="304801"/>
          <a:ext cx="2590800" cy="97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4" imgW="1040948" imgH="393529" progId="Equation.3">
                  <p:embed/>
                </p:oleObj>
              </mc:Choice>
              <mc:Fallback>
                <p:oleObj name="Equation" r:id="rId4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1"/>
                        <a:ext cx="2590800" cy="978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58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u="sng" dirty="0">
                    <a:solidFill>
                      <a:srgbClr val="FF0000"/>
                    </a:solidFill>
                  </a:rPr>
                  <a:t>Given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formula: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=50+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br>
                  <a:rPr lang="en-US" dirty="0">
                    <a:solidFill>
                      <a:srgbClr val="FF0000"/>
                    </a:solidFill>
                  </a:rPr>
                </a:br>
                <a:br>
                  <a:rPr lang="en-US" dirty="0">
                    <a:solidFill>
                      <a:srgbClr val="FF0000"/>
                    </a:solidFill>
                  </a:rPr>
                </a:br>
                <a:r>
                  <a:rPr lang="en-US" dirty="0">
                    <a:solidFill>
                      <a:srgbClr val="FF0000"/>
                    </a:solidFill>
                  </a:rPr>
                  <a:t>         </a:t>
                </a:r>
                <a:r>
                  <a:rPr lang="en-US" dirty="0"/>
                  <a:t>where C is any constant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164846"/>
              </p:ext>
            </p:extLst>
          </p:nvPr>
        </p:nvGraphicFramePr>
        <p:xfrm>
          <a:off x="7620000" y="304801"/>
          <a:ext cx="2590800" cy="97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4" imgW="1040948" imgH="393529" progId="Equation.3">
                  <p:embed/>
                </p:oleObj>
              </mc:Choice>
              <mc:Fallback>
                <p:oleObj name="Equation" r:id="rId4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1"/>
                        <a:ext cx="2590800" cy="978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8185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600201"/>
                <a:ext cx="8534400" cy="4525963"/>
              </a:xfrm>
            </p:spPr>
            <p:txBody>
              <a:bodyPr/>
              <a:lstStyle/>
              <a:p>
                <a:r>
                  <a:rPr lang="en-US" dirty="0"/>
                  <a:t>Check the formula: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=50+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Substitute left and right sides of the differential equation separately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600201"/>
                <a:ext cx="8534400" cy="4525963"/>
              </a:xfrm>
              <a:blipFill>
                <a:blip r:embed="rId3"/>
                <a:stretch>
                  <a:fillRect l="-1643" t="-1617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254706"/>
              </p:ext>
            </p:extLst>
          </p:nvPr>
        </p:nvGraphicFramePr>
        <p:xfrm>
          <a:off x="7620000" y="304801"/>
          <a:ext cx="2590800" cy="97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4" imgW="1040948" imgH="393529" progId="Equation.3">
                  <p:embed/>
                </p:oleObj>
              </mc:Choice>
              <mc:Fallback>
                <p:oleObj name="Equation" r:id="rId4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1"/>
                        <a:ext cx="2590800" cy="978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43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600200"/>
                <a:ext cx="8229600" cy="4876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=50+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Left</a:t>
                </a:r>
                <a:r>
                  <a:rPr lang="en-US" dirty="0"/>
                  <a:t> side which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Which says </a:t>
                </a:r>
                <a:r>
                  <a:rPr lang="en-US" b="1" u="sng" dirty="0"/>
                  <a:t>find the derivative</a:t>
                </a:r>
                <a:r>
                  <a:rPr lang="en-US" b="1" dirty="0"/>
                  <a:t> </a:t>
                </a:r>
                <a:r>
                  <a:rPr lang="en-US" dirty="0"/>
                  <a:t>of the function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=50+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=0.20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0.20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600200"/>
                <a:ext cx="8229600" cy="4876800"/>
              </a:xfrm>
              <a:blipFill>
                <a:blip r:embed="rId2"/>
                <a:stretch>
                  <a:fillRect l="-1704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2514600" y="2133602"/>
            <a:ext cx="1828800" cy="685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19601" y="1109710"/>
            <a:ext cx="3190783" cy="1709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30402" y="224674"/>
                <a:ext cx="3105787" cy="935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=0.20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402" y="224674"/>
                <a:ext cx="3105787" cy="935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0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=50+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Right</a:t>
                </a:r>
                <a:r>
                  <a:rPr lang="en-US" dirty="0"/>
                  <a:t> side 	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0.20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r>
                      <a:rPr lang="en-US" b="0" i="1" smtClean="0">
                        <a:latin typeface="Cambria Math"/>
                      </a:rPr>
                      <m:t> −10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/>
                  <a:t>	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 flipV="1">
            <a:off x="2590800" y="2057402"/>
            <a:ext cx="3429000" cy="685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19801" y="914400"/>
            <a:ext cx="3266983" cy="1828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30402" y="224674"/>
                <a:ext cx="3105787" cy="935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0.20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402" y="224674"/>
                <a:ext cx="3105787" cy="935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16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𝟓𝟎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𝑪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Right</a:t>
                </a:r>
                <a:r>
                  <a:rPr lang="en-US" dirty="0"/>
                  <a:t> side 	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0.20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r>
                      <a:rPr lang="en-US" b="0" i="1" smtClean="0">
                        <a:latin typeface="Cambria Math"/>
                      </a:rPr>
                      <m:t> −10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=0.20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𝑪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𝟐𝟎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−10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	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0" y="304800"/>
          <a:ext cx="25908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4" imgW="1040948" imgH="393529" progId="Equation.3">
                  <p:embed/>
                </p:oleObj>
              </mc:Choice>
              <mc:Fallback>
                <p:oleObj name="Equation" r:id="rId4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0"/>
                        <a:ext cx="25908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96000" y="3124200"/>
            <a:ext cx="9144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62400" y="2209800"/>
            <a:ext cx="19050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67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𝟓𝟎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𝑪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Right</a:t>
                </a:r>
                <a:r>
                  <a:rPr lang="en-US" dirty="0"/>
                  <a:t> side 	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0.20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r>
                      <a:rPr lang="en-US" b="0" i="1" smtClean="0">
                        <a:latin typeface="Cambria Math"/>
                      </a:rPr>
                      <m:t> −10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=0.20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𝑪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𝟐𝟎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−10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10+0.20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0.20</m:t>
                      </m:r>
                      <m:r>
                        <a:rPr lang="en-US" i="1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0.20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0" y="304800"/>
          <a:ext cx="25908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4" imgW="1040948" imgH="393529" progId="Equation.3">
                  <p:embed/>
                </p:oleObj>
              </mc:Choice>
              <mc:Fallback>
                <p:oleObj name="Equation" r:id="rId4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0"/>
                        <a:ext cx="25908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096000" y="3124200"/>
            <a:ext cx="9144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62400" y="2209800"/>
            <a:ext cx="19050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908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=50+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Right</a:t>
                </a:r>
                <a:r>
                  <a:rPr lang="en-US" dirty="0"/>
                  <a:t> side 	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0.20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r>
                      <a:rPr lang="en-US" b="0" i="1" smtClean="0">
                        <a:latin typeface="Cambria Math"/>
                      </a:rPr>
                      <m:t> −10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=0.20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𝑪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𝟐𝟎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−10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10+0.20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0.20</m:t>
                      </m:r>
                      <m:r>
                        <a:rPr lang="en-US" i="1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0.20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Left</a:t>
                </a:r>
                <a:r>
                  <a:rPr lang="en-US" dirty="0"/>
                  <a:t> side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𝑑𝑃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=0.20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0" y="304800"/>
          <a:ext cx="25908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4" imgW="1040948" imgH="393529" progId="Equation.3">
                  <p:embed/>
                </p:oleObj>
              </mc:Choice>
              <mc:Fallback>
                <p:oleObj name="Equation" r:id="rId4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0"/>
                        <a:ext cx="25908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15000" y="4724400"/>
            <a:ext cx="228600" cy="68580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02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Because we got the </a:t>
                </a:r>
                <a:r>
                  <a:rPr lang="en-US" b="1" u="sng" dirty="0"/>
                  <a:t>same expression on both sides</a:t>
                </a:r>
                <a:r>
                  <a:rPr lang="en-US" dirty="0"/>
                  <a:t>, we say that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=50+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 is a solution of this differential equation</a:t>
                </a:r>
              </a:p>
              <a:p>
                <a:pPr lvl="1"/>
                <a:r>
                  <a:rPr lang="en-US" dirty="0"/>
                  <a:t>Where any choice of C works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57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differential</a:t>
            </a:r>
            <a:r>
              <a:rPr lang="en-US" dirty="0"/>
              <a:t> </a:t>
            </a:r>
            <a:r>
              <a:rPr lang="en-US" b="1" dirty="0"/>
              <a:t>equation</a:t>
            </a:r>
            <a:r>
              <a:rPr lang="en-US" dirty="0"/>
              <a:t> is an equation involving the derivative of an </a:t>
            </a:r>
            <a:r>
              <a:rPr lang="en-US" b="1" dirty="0"/>
              <a:t>unknown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function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solution</a:t>
            </a:r>
            <a:r>
              <a:rPr lang="en-US" dirty="0"/>
              <a:t> to a differential equation is any function that satisfies the differential equation</a:t>
            </a:r>
          </a:p>
          <a:p>
            <a:endParaRPr lang="en-US" dirty="0"/>
          </a:p>
          <a:p>
            <a:r>
              <a:rPr lang="en-US" dirty="0"/>
              <a:t>Solutions can be estimated numerically using </a:t>
            </a:r>
            <a:r>
              <a:rPr lang="en-US" b="1" dirty="0"/>
              <a:t>Euler’s</a:t>
            </a:r>
            <a:r>
              <a:rPr lang="en-US" dirty="0"/>
              <a:t> </a:t>
            </a:r>
            <a:r>
              <a:rPr lang="en-US" b="1" dirty="0"/>
              <a:t>method</a:t>
            </a:r>
            <a:r>
              <a:rPr lang="en-US" dirty="0"/>
              <a:t> (Tangent Line Approximation) </a:t>
            </a:r>
          </a:p>
          <a:p>
            <a:endParaRPr lang="en-US" dirty="0"/>
          </a:p>
          <a:p>
            <a:r>
              <a:rPr lang="en-US" dirty="0"/>
              <a:t>Sometimes exact formulas for solutions can be found</a:t>
            </a:r>
          </a:p>
          <a:p>
            <a:pPr lvl="1"/>
            <a:r>
              <a:rPr lang="en-US" b="1" dirty="0"/>
              <a:t>Separation of Variables  </a:t>
            </a:r>
            <a:r>
              <a:rPr lang="en-US" dirty="0"/>
              <a:t>(lecture after Slope Fields)</a:t>
            </a:r>
          </a:p>
        </p:txBody>
      </p:sp>
    </p:spTree>
    <p:extLst>
      <p:ext uri="{BB962C8B-B14F-4D97-AF65-F5344CB8AC3E}">
        <p14:creationId xmlns:p14="http://schemas.microsoft.com/office/powerpoint/2010/main" val="415787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Value for Constant, 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 </a:t>
            </a:r>
            <a:r>
              <a:rPr lang="en-US" b="1" u="sng" dirty="0"/>
              <a:t>single</a:t>
            </a:r>
            <a:r>
              <a:rPr lang="en-US" dirty="0"/>
              <a:t> solution </a:t>
            </a:r>
          </a:p>
          <a:p>
            <a:r>
              <a:rPr lang="en-US" dirty="0"/>
              <a:t>Need initial population</a:t>
            </a:r>
          </a:p>
          <a:p>
            <a:pPr lvl="1"/>
            <a:r>
              <a:rPr lang="en-US" dirty="0"/>
              <a:t>Given P = 60 when t = 0</a:t>
            </a:r>
          </a:p>
        </p:txBody>
      </p:sp>
    </p:spTree>
    <p:extLst>
      <p:ext uri="{BB962C8B-B14F-4D97-AF65-F5344CB8AC3E}">
        <p14:creationId xmlns:p14="http://schemas.microsoft.com/office/powerpoint/2010/main" val="202078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Value for Constant, C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Select a single solution </a:t>
                </a:r>
              </a:p>
              <a:p>
                <a:r>
                  <a:rPr lang="en-US" dirty="0"/>
                  <a:t>Need initial population</a:t>
                </a:r>
              </a:p>
              <a:p>
                <a:pPr lvl="1"/>
                <a:r>
                  <a:rPr lang="en-US" dirty="0"/>
                  <a:t>Given P = 60 when t = 0</a:t>
                </a:r>
              </a:p>
              <a:p>
                <a:r>
                  <a:rPr lang="en-US" dirty="0"/>
                  <a:t>Substitute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60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=50+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(0)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52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Value for Constant, C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Select a single solution </a:t>
                </a:r>
              </a:p>
              <a:p>
                <a:r>
                  <a:rPr lang="en-US" dirty="0"/>
                  <a:t>Need initial population</a:t>
                </a:r>
              </a:p>
              <a:p>
                <a:pPr lvl="1"/>
                <a:r>
                  <a:rPr lang="en-US" dirty="0"/>
                  <a:t>Given P = 60 when t = 0</a:t>
                </a:r>
              </a:p>
              <a:p>
                <a:r>
                  <a:rPr lang="en-US" dirty="0"/>
                  <a:t>Substitute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60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=50+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(0)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endParaRPr lang="en-US" dirty="0"/>
              </a:p>
              <a:p>
                <a:r>
                  <a:rPr lang="en-US" dirty="0"/>
                  <a:t>Solve for C gives C = 10</a:t>
                </a:r>
              </a:p>
              <a:p>
                <a:pPr lvl="1"/>
                <a:r>
                  <a:rPr lang="en-US" dirty="0"/>
                  <a:t>Thus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=50+10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0.20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would be a solution </a:t>
                </a:r>
                <a:r>
                  <a:rPr lang="en-US" u="sng" dirty="0"/>
                  <a:t>when</a:t>
                </a:r>
                <a:r>
                  <a:rPr lang="en-US" dirty="0"/>
                  <a:t> P = 60 and t = 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65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6400" y="1600201"/>
                <a:ext cx="8763000" cy="4525963"/>
              </a:xfrm>
            </p:spPr>
            <p:txBody>
              <a:bodyPr/>
              <a:lstStyle/>
              <a:p>
                <a:r>
                  <a:rPr lang="en-US" dirty="0"/>
                  <a:t>Fill in the missing values in the table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=0.5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.  </a:t>
                </a:r>
              </a:p>
              <a:p>
                <a:pPr lvl="1"/>
                <a:r>
                  <a:rPr lang="en-US" dirty="0"/>
                  <a:t>Assume the rate of growth,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dirty="0"/>
                  <a:t>is approximately constant over each unit time interval.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0" y="1600201"/>
                <a:ext cx="8763000" cy="4525963"/>
              </a:xfrm>
              <a:blipFill>
                <a:blip r:embed="rId2"/>
                <a:stretch>
                  <a:fillRect l="-159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98584"/>
              </p:ext>
            </p:extLst>
          </p:nvPr>
        </p:nvGraphicFramePr>
        <p:xfrm>
          <a:off x="3048000" y="4572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263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=0.5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06902"/>
              </p:ext>
            </p:extLst>
          </p:nvPr>
        </p:nvGraphicFramePr>
        <p:xfrm>
          <a:off x="2971800" y="3124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5800" y="4191000"/>
            <a:ext cx="341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 know that at time t = 0, y = 12</a:t>
            </a:r>
          </a:p>
        </p:txBody>
      </p:sp>
    </p:spTree>
    <p:extLst>
      <p:ext uri="{BB962C8B-B14F-4D97-AF65-F5344CB8AC3E}">
        <p14:creationId xmlns:p14="http://schemas.microsoft.com/office/powerpoint/2010/main" val="1517874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0.5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80412"/>
              </p:ext>
            </p:extLst>
          </p:nvPr>
        </p:nvGraphicFramePr>
        <p:xfrm>
          <a:off x="2971800" y="3124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24201" y="4252958"/>
                <a:ext cx="5940601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𝟎</m:t>
                    </m:r>
                    <m:r>
                      <a:rPr lang="en-US" b="1" i="1">
                        <a:latin typeface="Cambria Math"/>
                      </a:rPr>
                      <m:t>.</m:t>
                    </m:r>
                    <m:r>
                      <a:rPr lang="en-US" b="1" i="1">
                        <a:latin typeface="Cambria Math"/>
                      </a:rPr>
                      <m:t>𝟓</m:t>
                    </m:r>
                  </m:oMath>
                </a14:m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FF0000"/>
                    </a:solidFill>
                  </a:rPr>
                  <a:t>12</a:t>
                </a:r>
                <a:r>
                  <a:rPr lang="en-US" b="1" dirty="0"/>
                  <a:t>) = 6    which says the increase is 6 from 12 to 18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1" y="4252958"/>
                <a:ext cx="5940601" cy="496611"/>
              </a:xfrm>
              <a:prstGeom prst="rect">
                <a:avLst/>
              </a:prstGeom>
              <a:blipFill>
                <a:blip r:embed="rId3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 flipV="1">
            <a:off x="5486400" y="3810000"/>
            <a:ext cx="32766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507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=0.5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27484"/>
              </p:ext>
            </p:extLst>
          </p:nvPr>
        </p:nvGraphicFramePr>
        <p:xfrm>
          <a:off x="2971800" y="3124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24201" y="4252958"/>
                <a:ext cx="5940601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𝟎</m:t>
                    </m:r>
                    <m:r>
                      <a:rPr lang="en-US" b="1" i="1">
                        <a:latin typeface="Cambria Math"/>
                      </a:rPr>
                      <m:t>.</m:t>
                    </m:r>
                    <m:r>
                      <a:rPr lang="en-US" b="1" i="1">
                        <a:latin typeface="Cambria Math"/>
                      </a:rPr>
                      <m:t>𝟓</m:t>
                    </m:r>
                  </m:oMath>
                </a14:m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FF0000"/>
                    </a:solidFill>
                  </a:rPr>
                  <a:t>18</a:t>
                </a:r>
                <a:r>
                  <a:rPr lang="en-US" b="1" dirty="0"/>
                  <a:t>) = 9    which says the increase is 9 from 18 to 27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1" y="4252958"/>
                <a:ext cx="5940601" cy="496611"/>
              </a:xfrm>
              <a:prstGeom prst="rect">
                <a:avLst/>
              </a:prstGeom>
              <a:blipFill>
                <a:blip r:embed="rId3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6324600" y="3810000"/>
            <a:ext cx="2438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748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=0.5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82709"/>
              </p:ext>
            </p:extLst>
          </p:nvPr>
        </p:nvGraphicFramePr>
        <p:xfrm>
          <a:off x="2971800" y="3124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24200" y="4252958"/>
                <a:ext cx="6708440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𝟎</m:t>
                    </m:r>
                    <m:r>
                      <a:rPr lang="en-US" b="1" i="1">
                        <a:latin typeface="Cambria Math"/>
                      </a:rPr>
                      <m:t>.</m:t>
                    </m:r>
                    <m:r>
                      <a:rPr lang="en-US" b="1" i="1">
                        <a:latin typeface="Cambria Math"/>
                      </a:rPr>
                      <m:t>𝟓</m:t>
                    </m:r>
                  </m:oMath>
                </a14:m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FF0000"/>
                    </a:solidFill>
                  </a:rPr>
                  <a:t>27</a:t>
                </a:r>
                <a:r>
                  <a:rPr lang="en-US" b="1" dirty="0"/>
                  <a:t>) = 13.5    which says the increase is 13.5 from 27 to 40.5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252958"/>
                <a:ext cx="6708440" cy="496611"/>
              </a:xfrm>
              <a:prstGeom prst="rect">
                <a:avLst/>
              </a:prstGeom>
              <a:blipFill>
                <a:blip r:embed="rId3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7467600" y="3886200"/>
            <a:ext cx="18288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750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=0.5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89367"/>
              </p:ext>
            </p:extLst>
          </p:nvPr>
        </p:nvGraphicFramePr>
        <p:xfrm>
          <a:off x="2971800" y="3124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38401" y="4267201"/>
                <a:ext cx="7415363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𝟎</m:t>
                    </m:r>
                    <m:r>
                      <a:rPr lang="en-US" b="1" i="1">
                        <a:latin typeface="Cambria Math"/>
                      </a:rPr>
                      <m:t>.</m:t>
                    </m:r>
                    <m:r>
                      <a:rPr lang="en-US" b="1" i="1">
                        <a:latin typeface="Cambria Math"/>
                      </a:rPr>
                      <m:t>𝟓</m:t>
                    </m:r>
                  </m:oMath>
                </a14:m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FF0000"/>
                    </a:solidFill>
                  </a:rPr>
                  <a:t>40.5</a:t>
                </a:r>
                <a:r>
                  <a:rPr lang="en-US" b="1" dirty="0"/>
                  <a:t>) = 20.25    which says the increase is 20.25 from 40.5 to 60.75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1" y="4267201"/>
                <a:ext cx="7415363" cy="496611"/>
              </a:xfrm>
              <a:prstGeom prst="rect">
                <a:avLst/>
              </a:prstGeom>
              <a:blipFill>
                <a:blip r:embed="rId3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8382000" y="3886200"/>
            <a:ext cx="9144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23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Population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increases at a continuous rate of 20% per year</a:t>
            </a:r>
          </a:p>
          <a:p>
            <a:r>
              <a:rPr lang="en-US" dirty="0"/>
              <a:t>The fish are being harvested at a constant rate of 10 million fish per year</a:t>
            </a:r>
          </a:p>
          <a:p>
            <a:r>
              <a:rPr lang="en-US" dirty="0"/>
              <a:t>P = fish population, in millions, in year </a:t>
            </a:r>
            <a:r>
              <a:rPr lang="en-US" i="1" dirty="0"/>
              <a:t>t</a:t>
            </a:r>
          </a:p>
          <a:p>
            <a:endParaRPr lang="en-US" i="1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4572000"/>
          <a:ext cx="4419600" cy="1670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3" imgW="1041120" imgH="393480" progId="Equation.3">
                  <p:embed/>
                </p:oleObj>
              </mc:Choice>
              <mc:Fallback>
                <p:oleObj name="Equation" r:id="rId3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72000"/>
                        <a:ext cx="4419600" cy="16708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948469" y="5934670"/>
            <a:ext cx="5294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Rate In – Rate Out</a:t>
            </a:r>
          </a:p>
        </p:txBody>
      </p:sp>
    </p:spTree>
    <p:extLst>
      <p:ext uri="{BB962C8B-B14F-4D97-AF65-F5344CB8AC3E}">
        <p14:creationId xmlns:p14="http://schemas.microsoft.com/office/powerpoint/2010/main" val="415905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Population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function, giving P in terms of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dirty="0"/>
              <a:t>Suppose at </a:t>
            </a:r>
            <a:r>
              <a:rPr lang="en-US" i="1" dirty="0"/>
              <a:t>t</a:t>
            </a:r>
            <a:r>
              <a:rPr lang="en-US" dirty="0"/>
              <a:t> = 0 the fish population is 60 million</a:t>
            </a:r>
          </a:p>
          <a:p>
            <a:pPr lvl="1"/>
            <a:r>
              <a:rPr lang="en-US" dirty="0"/>
              <a:t>Substitute P into the differential equation to compute the derivative </a:t>
            </a:r>
          </a:p>
          <a:p>
            <a:r>
              <a:rPr lang="en-US" dirty="0"/>
              <a:t>At time </a:t>
            </a:r>
            <a:r>
              <a:rPr lang="en-US" i="1" dirty="0"/>
              <a:t>t</a:t>
            </a:r>
            <a:r>
              <a:rPr lang="en-US" dirty="0"/>
              <a:t> = 0 then P(0) = 60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76600" y="4800600"/>
          <a:ext cx="5983288" cy="1065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2209680" imgH="393480" progId="Equation.3">
                  <p:embed/>
                </p:oleObj>
              </mc:Choice>
              <mc:Fallback>
                <p:oleObj name="Equation" r:id="rId3" imgW="2209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00600"/>
                        <a:ext cx="5983288" cy="1065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5486400" y="3733800"/>
            <a:ext cx="1981200" cy="13716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Population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function, giving P in terms of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dirty="0"/>
              <a:t>Suppose at </a:t>
            </a:r>
            <a:r>
              <a:rPr lang="en-US" i="1" dirty="0"/>
              <a:t>t</a:t>
            </a:r>
            <a:r>
              <a:rPr lang="en-US" dirty="0"/>
              <a:t> = 0 the fish population is 60 million</a:t>
            </a:r>
          </a:p>
          <a:p>
            <a:pPr lvl="1"/>
            <a:r>
              <a:rPr lang="en-US" dirty="0"/>
              <a:t>Substitute P into the differential equation to compute the derivative </a:t>
            </a:r>
          </a:p>
          <a:p>
            <a:r>
              <a:rPr lang="en-US" dirty="0"/>
              <a:t>At time </a:t>
            </a:r>
            <a:r>
              <a:rPr lang="en-US" i="1" dirty="0"/>
              <a:t>t</a:t>
            </a:r>
            <a:r>
              <a:rPr lang="en-US" dirty="0"/>
              <a:t> = 0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76600" y="4800600"/>
          <a:ext cx="5983288" cy="1065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2209680" imgH="393480" progId="Equation.3">
                  <p:embed/>
                </p:oleObj>
              </mc:Choice>
              <mc:Fallback>
                <p:oleObj name="Equation" r:id="rId3" imgW="2209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00600"/>
                        <a:ext cx="5983288" cy="1065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8686800" y="5562600"/>
            <a:ext cx="381000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5943600"/>
            <a:ext cx="2819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What does this value mean?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Population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function, giving P in terms of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dirty="0"/>
              <a:t>Suppose at </a:t>
            </a:r>
            <a:r>
              <a:rPr lang="en-US" i="1" dirty="0"/>
              <a:t>t</a:t>
            </a:r>
            <a:r>
              <a:rPr lang="en-US" dirty="0"/>
              <a:t> = 0 the fish population is 60 million</a:t>
            </a:r>
          </a:p>
          <a:p>
            <a:pPr lvl="1"/>
            <a:r>
              <a:rPr lang="en-US" dirty="0"/>
              <a:t>Substitute P into the differential equation to compute the derivative </a:t>
            </a:r>
          </a:p>
          <a:p>
            <a:r>
              <a:rPr lang="en-US" dirty="0"/>
              <a:t>At time </a:t>
            </a:r>
            <a:r>
              <a:rPr lang="en-US" i="1" dirty="0"/>
              <a:t>t</a:t>
            </a:r>
            <a:r>
              <a:rPr lang="en-US" dirty="0"/>
              <a:t> = 0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76600" y="4800600"/>
          <a:ext cx="5983288" cy="1065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2209680" imgH="393480" progId="Equation.3">
                  <p:embed/>
                </p:oleObj>
              </mc:Choice>
              <mc:Fallback>
                <p:oleObj name="Equation" r:id="rId3" imgW="2209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00600"/>
                        <a:ext cx="5983288" cy="1065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8686800" y="5562600"/>
            <a:ext cx="381000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33600" y="6019801"/>
            <a:ext cx="7696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 t = 0, the fish population is changing at the rate of 2 million fish a year.  </a:t>
            </a:r>
          </a:p>
          <a:p>
            <a:pPr algn="ctr"/>
            <a:r>
              <a:rPr lang="en-US" dirty="0"/>
              <a:t>At the end of the first year, the fish population = 62, that is at t = 1, P = 62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Population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 new value to estimate the rate during the second year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894013" y="3048001"/>
          <a:ext cx="62928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2323800" imgH="393480" progId="Equation.3">
                  <p:embed/>
                </p:oleObj>
              </mc:Choice>
              <mc:Fallback>
                <p:oleObj name="Equation" r:id="rId3" imgW="2323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3048001"/>
                        <a:ext cx="6292850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4343401"/>
            <a:ext cx="845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 t = 1, the fish population is changing at the rate of 2.4 million fish a year.  </a:t>
            </a:r>
          </a:p>
          <a:p>
            <a:pPr algn="ctr"/>
            <a:r>
              <a:rPr lang="en-US" dirty="0"/>
              <a:t>At the end of the second year, the fish population = 62+2.4=64.4, that is at t = 2, P = 64.4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Population Example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57400"/>
            <a:ext cx="80772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Formulas for the Solution to a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Differential Equation</a:t>
            </a:r>
          </a:p>
        </p:txBody>
      </p:sp>
    </p:spTree>
    <p:extLst>
      <p:ext uri="{BB962C8B-B14F-4D97-AF65-F5344CB8AC3E}">
        <p14:creationId xmlns:p14="http://schemas.microsoft.com/office/powerpoint/2010/main" val="249632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958</Words>
  <Application>Microsoft Office PowerPoint</Application>
  <PresentationFormat>Widescreen</PresentationFormat>
  <Paragraphs>179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Office Theme</vt:lpstr>
      <vt:lpstr>Equation</vt:lpstr>
      <vt:lpstr>PowerPoint Presentation</vt:lpstr>
      <vt:lpstr>Differential Equations</vt:lpstr>
      <vt:lpstr>Fish Population Example</vt:lpstr>
      <vt:lpstr>Fish Population Example</vt:lpstr>
      <vt:lpstr>Fish Population Example</vt:lpstr>
      <vt:lpstr>Fish Population Example</vt:lpstr>
      <vt:lpstr>Fish Population Example</vt:lpstr>
      <vt:lpstr>Fish Population Example</vt:lpstr>
      <vt:lpstr>Formulas for the Solution to a  Differential Equation</vt:lpstr>
      <vt:lpstr>Formula</vt:lpstr>
      <vt:lpstr>Formula</vt:lpstr>
      <vt:lpstr>Formula</vt:lpstr>
      <vt:lpstr>Formula</vt:lpstr>
      <vt:lpstr>Formula</vt:lpstr>
      <vt:lpstr>Formula</vt:lpstr>
      <vt:lpstr>Formula</vt:lpstr>
      <vt:lpstr>Formula</vt:lpstr>
      <vt:lpstr>Formula</vt:lpstr>
      <vt:lpstr>Formula</vt:lpstr>
      <vt:lpstr>Finding Value for Constant, C </vt:lpstr>
      <vt:lpstr>Finding Value for Constant, C </vt:lpstr>
      <vt:lpstr>Finding Value for Constant, C </vt:lpstr>
      <vt:lpstr>Euler’s Method</vt:lpstr>
      <vt:lpstr>Euler’s Method</vt:lpstr>
      <vt:lpstr>Euler’s Method</vt:lpstr>
      <vt:lpstr>Euler’s Method</vt:lpstr>
      <vt:lpstr>Euler’s Method</vt:lpstr>
      <vt:lpstr>Euler’s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Roberts</dc:creator>
  <cp:lastModifiedBy>Cindy Roberts</cp:lastModifiedBy>
  <cp:revision>4</cp:revision>
  <dcterms:created xsi:type="dcterms:W3CDTF">2019-11-17T20:50:20Z</dcterms:created>
  <dcterms:modified xsi:type="dcterms:W3CDTF">2020-08-03T20:17:25Z</dcterms:modified>
</cp:coreProperties>
</file>