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1" r:id="rId4"/>
    <p:sldId id="262" r:id="rId5"/>
    <p:sldId id="264" r:id="rId6"/>
    <p:sldId id="265" r:id="rId7"/>
    <p:sldId id="267" r:id="rId8"/>
    <p:sldId id="268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311" r:id="rId17"/>
    <p:sldId id="312" r:id="rId18"/>
    <p:sldId id="313" r:id="rId19"/>
    <p:sldId id="290" r:id="rId20"/>
    <p:sldId id="291" r:id="rId21"/>
    <p:sldId id="292" r:id="rId22"/>
    <p:sldId id="297" r:id="rId23"/>
    <p:sldId id="305" r:id="rId24"/>
    <p:sldId id="306" r:id="rId25"/>
    <p:sldId id="307" r:id="rId26"/>
    <p:sldId id="308" r:id="rId27"/>
    <p:sldId id="309" r:id="rId28"/>
    <p:sldId id="310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954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BDB2-AC59-4EED-B1E8-8118223A111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DBDB2-AC59-4EED-B1E8-8118223A111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F01BA-2A8F-481C-9193-86D2FA3211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2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1FBD4BA0-5E13-4403-B4A7-40DF3A0185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622F0806-F5D8-4CCD-A924-6CC3D7BB26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6" name="Freeform 5">
              <a:extLst>
                <a:ext uri="{FF2B5EF4-FFF2-40B4-BE49-F238E27FC236}">
                  <a16:creationId xmlns:a16="http://schemas.microsoft.com/office/drawing/2014/main" id="{C48C9CA8-31F2-4E7F-B5F8-52BB1996D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>
              <a:extLst>
                <a:ext uri="{FF2B5EF4-FFF2-40B4-BE49-F238E27FC236}">
                  <a16:creationId xmlns:a16="http://schemas.microsoft.com/office/drawing/2014/main" id="{C590ED89-E9C6-402B-8700-DCDA669522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>
              <a:extLst>
                <a:ext uri="{FF2B5EF4-FFF2-40B4-BE49-F238E27FC236}">
                  <a16:creationId xmlns:a16="http://schemas.microsoft.com/office/drawing/2014/main" id="{1A6861F9-7385-40F8-BA83-B8DFF7F33E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>
              <a:extLst>
                <a:ext uri="{FF2B5EF4-FFF2-40B4-BE49-F238E27FC236}">
                  <a16:creationId xmlns:a16="http://schemas.microsoft.com/office/drawing/2014/main" id="{D41F8744-72EA-46E8-ABFE-852031D4A8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>
              <a:extLst>
                <a:ext uri="{FF2B5EF4-FFF2-40B4-BE49-F238E27FC236}">
                  <a16:creationId xmlns:a16="http://schemas.microsoft.com/office/drawing/2014/main" id="{9F0E0968-3DB0-43C4-8318-A6D9119D4A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>
              <a:extLst>
                <a:ext uri="{FF2B5EF4-FFF2-40B4-BE49-F238E27FC236}">
                  <a16:creationId xmlns:a16="http://schemas.microsoft.com/office/drawing/2014/main" id="{33CE9E31-D43C-454C-BFBE-C030D98E2A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>
              <a:extLst>
                <a:ext uri="{FF2B5EF4-FFF2-40B4-BE49-F238E27FC236}">
                  <a16:creationId xmlns:a16="http://schemas.microsoft.com/office/drawing/2014/main" id="{3927A156-CD49-44E3-BA78-CE0AA02505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>
              <a:extLst>
                <a:ext uri="{FF2B5EF4-FFF2-40B4-BE49-F238E27FC236}">
                  <a16:creationId xmlns:a16="http://schemas.microsoft.com/office/drawing/2014/main" id="{2B83C26B-3353-4E6D-86D4-9461A7A86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>
              <a:extLst>
                <a:ext uri="{FF2B5EF4-FFF2-40B4-BE49-F238E27FC236}">
                  <a16:creationId xmlns:a16="http://schemas.microsoft.com/office/drawing/2014/main" id="{2FB70090-1FB7-4335-9B1E-1E7EC6A2F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>
              <a:extLst>
                <a:ext uri="{FF2B5EF4-FFF2-40B4-BE49-F238E27FC236}">
                  <a16:creationId xmlns:a16="http://schemas.microsoft.com/office/drawing/2014/main" id="{B862257F-455F-4E18-A480-B22E8EFE14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>
              <a:extLst>
                <a:ext uri="{FF2B5EF4-FFF2-40B4-BE49-F238E27FC236}">
                  <a16:creationId xmlns:a16="http://schemas.microsoft.com/office/drawing/2014/main" id="{3C9DF0C4-8430-481B-B3E7-B8F79BC0F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>
              <a:extLst>
                <a:ext uri="{FF2B5EF4-FFF2-40B4-BE49-F238E27FC236}">
                  <a16:creationId xmlns:a16="http://schemas.microsoft.com/office/drawing/2014/main" id="{91D50B8E-D94F-4944-9FD2-08DD35E29B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>
              <a:extLst>
                <a:ext uri="{FF2B5EF4-FFF2-40B4-BE49-F238E27FC236}">
                  <a16:creationId xmlns:a16="http://schemas.microsoft.com/office/drawing/2014/main" id="{9B0A066C-DC3D-4E53-AC63-00DF45416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>
              <a:extLst>
                <a:ext uri="{FF2B5EF4-FFF2-40B4-BE49-F238E27FC236}">
                  <a16:creationId xmlns:a16="http://schemas.microsoft.com/office/drawing/2014/main" id="{D2D040EF-76C0-496D-8C72-9DB143C3AD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>
              <a:extLst>
                <a:ext uri="{FF2B5EF4-FFF2-40B4-BE49-F238E27FC236}">
                  <a16:creationId xmlns:a16="http://schemas.microsoft.com/office/drawing/2014/main" id="{15FC8221-21EA-4D83-809B-108B7E0C5B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>
              <a:extLst>
                <a:ext uri="{FF2B5EF4-FFF2-40B4-BE49-F238E27FC236}">
                  <a16:creationId xmlns:a16="http://schemas.microsoft.com/office/drawing/2014/main" id="{5A181F7D-35FA-49F3-8BCB-5D7250BA4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>
              <a:extLst>
                <a:ext uri="{FF2B5EF4-FFF2-40B4-BE49-F238E27FC236}">
                  <a16:creationId xmlns:a16="http://schemas.microsoft.com/office/drawing/2014/main" id="{188DFD0A-AECC-43FC-B06B-D2A8A2EB9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>
              <a:extLst>
                <a:ext uri="{FF2B5EF4-FFF2-40B4-BE49-F238E27FC236}">
                  <a16:creationId xmlns:a16="http://schemas.microsoft.com/office/drawing/2014/main" id="{1769DE60-D3FA-40D0-96A4-6BEAD0C38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>
              <a:extLst>
                <a:ext uri="{FF2B5EF4-FFF2-40B4-BE49-F238E27FC236}">
                  <a16:creationId xmlns:a16="http://schemas.microsoft.com/office/drawing/2014/main" id="{18E5EA87-065F-44FB-B99A-484483E31A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pic>
        <p:nvPicPr>
          <p:cNvPr id="17412" name="Picture 4" descr="Image result for differential equations">
            <a:extLst>
              <a:ext uri="{FF2B5EF4-FFF2-40B4-BE49-F238E27FC236}">
                <a16:creationId xmlns:a16="http://schemas.microsoft.com/office/drawing/2014/main" id="{C9880AB8-D2B6-4F6D-8A07-FCC7E14373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7289"/>
          <a:stretch/>
        </p:blipFill>
        <p:spPr bwMode="auto">
          <a:xfrm>
            <a:off x="20" y="10"/>
            <a:ext cx="12188932" cy="5696067"/>
          </a:xfrm>
          <a:custGeom>
            <a:avLst/>
            <a:gdLst>
              <a:gd name="connsiteX0" fmla="*/ 0 w 12188952"/>
              <a:gd name="connsiteY0" fmla="*/ 0 h 5696077"/>
              <a:gd name="connsiteX1" fmla="*/ 12188952 w 12188952"/>
              <a:gd name="connsiteY1" fmla="*/ 0 h 5696077"/>
              <a:gd name="connsiteX2" fmla="*/ 12188952 w 12188952"/>
              <a:gd name="connsiteY2" fmla="*/ 4710335 h 5696077"/>
              <a:gd name="connsiteX3" fmla="*/ 12113803 w 12188952"/>
              <a:gd name="connsiteY3" fmla="*/ 4718295 h 5696077"/>
              <a:gd name="connsiteX4" fmla="*/ 6753597 w 12188952"/>
              <a:gd name="connsiteY4" fmla="*/ 5041852 h 5696077"/>
              <a:gd name="connsiteX5" fmla="*/ 400746 w 12188952"/>
              <a:gd name="connsiteY5" fmla="*/ 4870509 h 5696077"/>
              <a:gd name="connsiteX6" fmla="*/ 3700 w 12188952"/>
              <a:gd name="connsiteY6" fmla="*/ 4833875 h 5696077"/>
              <a:gd name="connsiteX7" fmla="*/ 3700 w 12188952"/>
              <a:gd name="connsiteY7" fmla="*/ 5696077 h 5696077"/>
              <a:gd name="connsiteX8" fmla="*/ 0 w 12188952"/>
              <a:gd name="connsiteY8" fmla="*/ 5696077 h 5696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88952" h="5696077">
                <a:moveTo>
                  <a:pt x="0" y="0"/>
                </a:moveTo>
                <a:lnTo>
                  <a:pt x="12188952" y="0"/>
                </a:lnTo>
                <a:lnTo>
                  <a:pt x="12188952" y="4710335"/>
                </a:lnTo>
                <a:lnTo>
                  <a:pt x="12113803" y="4718295"/>
                </a:lnTo>
                <a:cubicBezTo>
                  <a:pt x="10139508" y="4916244"/>
                  <a:pt x="8237152" y="5009247"/>
                  <a:pt x="6753597" y="5041852"/>
                </a:cubicBezTo>
                <a:cubicBezTo>
                  <a:pt x="4940362" y="5081701"/>
                  <a:pt x="2657278" y="5062371"/>
                  <a:pt x="400746" y="4870509"/>
                </a:cubicBezTo>
                <a:lnTo>
                  <a:pt x="3700" y="4833875"/>
                </a:lnTo>
                <a:lnTo>
                  <a:pt x="3700" y="5696077"/>
                </a:lnTo>
                <a:lnTo>
                  <a:pt x="0" y="569607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5648" y="6007608"/>
            <a:ext cx="8677656" cy="4023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dirty="0">
                <a:solidFill>
                  <a:schemeClr val="bg1"/>
                </a:solidFill>
              </a:rPr>
              <a:t>Solutions of Differential Equations</a:t>
            </a:r>
          </a:p>
        </p:txBody>
      </p:sp>
      <p:sp>
        <p:nvSpPr>
          <p:cNvPr id="2" name="AutoShape 2" descr="Image result for differential equations">
            <a:extLst>
              <a:ext uri="{FF2B5EF4-FFF2-40B4-BE49-F238E27FC236}">
                <a16:creationId xmlns:a16="http://schemas.microsoft.com/office/drawing/2014/main" id="{465785F8-2E1F-4197-AF00-14DACED566B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function P = </a:t>
            </a:r>
            <a:r>
              <a:rPr lang="en-US" i="1" dirty="0"/>
              <a:t>f(t)</a:t>
            </a:r>
            <a:r>
              <a:rPr lang="en-US" dirty="0"/>
              <a:t> which satisfies the differential equation 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is called the </a:t>
            </a:r>
            <a:r>
              <a:rPr lang="en-US" b="1" u="sng" dirty="0">
                <a:solidFill>
                  <a:srgbClr val="FF0000"/>
                </a:solidFill>
              </a:rPr>
              <a:t>solution</a:t>
            </a:r>
            <a:r>
              <a:rPr lang="en-US" dirty="0"/>
              <a:t> of the differential equation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4215694"/>
              </p:ext>
            </p:extLst>
          </p:nvPr>
        </p:nvGraphicFramePr>
        <p:xfrm>
          <a:off x="4495800" y="2819400"/>
          <a:ext cx="2590800" cy="978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5" name="Equation" r:id="rId3" imgW="1040948" imgH="393529" progId="Equation.3">
                  <p:embed/>
                </p:oleObj>
              </mc:Choice>
              <mc:Fallback>
                <p:oleObj name="Equation" r:id="rId3" imgW="1040948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819400"/>
                        <a:ext cx="2590800" cy="9789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1333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always easy to find</a:t>
            </a:r>
          </a:p>
          <a:p>
            <a:r>
              <a:rPr lang="en-US" dirty="0"/>
              <a:t>Table showed approximate numerical values </a:t>
            </a:r>
          </a:p>
          <a:p>
            <a:r>
              <a:rPr lang="en-US" dirty="0"/>
              <a:t>Sometimes possible to find a formula for the solution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5181600"/>
            <a:ext cx="8077200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8099826"/>
              </p:ext>
            </p:extLst>
          </p:nvPr>
        </p:nvGraphicFramePr>
        <p:xfrm>
          <a:off x="7620000" y="304801"/>
          <a:ext cx="2590800" cy="978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8" name="Equation" r:id="rId4" imgW="1040948" imgH="393529" progId="Equation.3">
                  <p:embed/>
                </p:oleObj>
              </mc:Choice>
              <mc:Fallback>
                <p:oleObj name="Equation" r:id="rId4" imgW="104094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304801"/>
                        <a:ext cx="2590800" cy="9789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058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u="sng" dirty="0">
                    <a:solidFill>
                      <a:srgbClr val="FF0000"/>
                    </a:solidFill>
                  </a:rPr>
                  <a:t>Given</a:t>
                </a: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/>
                  <a:t>formula: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𝑃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=50+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𝐶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0.20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br>
                  <a:rPr lang="en-US" dirty="0">
                    <a:solidFill>
                      <a:srgbClr val="FF0000"/>
                    </a:solidFill>
                  </a:rPr>
                </a:br>
                <a:br>
                  <a:rPr lang="en-US" dirty="0">
                    <a:solidFill>
                      <a:srgbClr val="FF0000"/>
                    </a:solidFill>
                  </a:rPr>
                </a:br>
                <a:r>
                  <a:rPr lang="en-US" dirty="0">
                    <a:solidFill>
                      <a:srgbClr val="FF0000"/>
                    </a:solidFill>
                  </a:rPr>
                  <a:t>         </a:t>
                </a:r>
                <a:r>
                  <a:rPr lang="en-US" dirty="0"/>
                  <a:t>where C is any constant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704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8164846"/>
              </p:ext>
            </p:extLst>
          </p:nvPr>
        </p:nvGraphicFramePr>
        <p:xfrm>
          <a:off x="7620000" y="304801"/>
          <a:ext cx="2590800" cy="978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2" name="Equation" r:id="rId4" imgW="1040948" imgH="393529" progId="Equation.3">
                  <p:embed/>
                </p:oleObj>
              </mc:Choice>
              <mc:Fallback>
                <p:oleObj name="Equation" r:id="rId4" imgW="104094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304801"/>
                        <a:ext cx="2590800" cy="9789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8185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981200" y="1600201"/>
                <a:ext cx="8534400" cy="4525963"/>
              </a:xfrm>
            </p:spPr>
            <p:txBody>
              <a:bodyPr/>
              <a:lstStyle/>
              <a:p>
                <a:r>
                  <a:rPr lang="en-US" dirty="0"/>
                  <a:t>Check the formula: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𝑃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=50+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𝐶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0.20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Substitute left and right sides of the differential equation separately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81200" y="1600201"/>
                <a:ext cx="8534400" cy="4525963"/>
              </a:xfrm>
              <a:blipFill>
                <a:blip r:embed="rId3"/>
                <a:stretch>
                  <a:fillRect l="-1643" t="-1617" r="-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5254706"/>
              </p:ext>
            </p:extLst>
          </p:nvPr>
        </p:nvGraphicFramePr>
        <p:xfrm>
          <a:off x="7620000" y="304801"/>
          <a:ext cx="2590800" cy="978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8" name="Equation" r:id="rId4" imgW="1040948" imgH="393529" progId="Equation.3">
                  <p:embed/>
                </p:oleObj>
              </mc:Choice>
              <mc:Fallback>
                <p:oleObj name="Equation" r:id="rId4" imgW="104094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304801"/>
                        <a:ext cx="2590800" cy="9789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1432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981200" y="1600200"/>
                <a:ext cx="8229600" cy="48768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/>
                      </a:rPr>
                      <m:t>𝑃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</a:rPr>
                      <m:t>=50+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</a:rPr>
                      <m:t>𝐶</m:t>
                    </m:r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0.20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b="1" dirty="0">
                    <a:solidFill>
                      <a:srgbClr val="FF0000"/>
                    </a:solidFill>
                  </a:rPr>
                  <a:t>Left</a:t>
                </a:r>
                <a:r>
                  <a:rPr lang="en-US" dirty="0"/>
                  <a:t> side which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𝑑𝑃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Which says </a:t>
                </a:r>
                <a:r>
                  <a:rPr lang="en-US" b="1" u="sng" dirty="0"/>
                  <a:t>find the derivative</a:t>
                </a:r>
                <a:r>
                  <a:rPr lang="en-US" b="1" dirty="0"/>
                  <a:t> </a:t>
                </a:r>
                <a:r>
                  <a:rPr lang="en-US" dirty="0"/>
                  <a:t>of the function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</a:rPr>
                      <m:t>𝑃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</a:rPr>
                      <m:t>=50+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</a:rPr>
                      <m:t>𝐶</m:t>
                    </m:r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0.20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br>
                  <a:rPr lang="en-US" dirty="0">
                    <a:solidFill>
                      <a:schemeClr val="tx1"/>
                    </a:solidFill>
                  </a:rPr>
                </a:b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𝑑𝑃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=0.20</m:t>
                    </m:r>
                    <m:r>
                      <a:rPr lang="en-US" b="0" i="1" smtClean="0">
                        <a:latin typeface="Cambria Math"/>
                      </a:rPr>
                      <m:t>𝐶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0.20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81200" y="1600200"/>
                <a:ext cx="8229600" cy="4876800"/>
              </a:xfrm>
              <a:blipFill>
                <a:blip r:embed="rId2"/>
                <a:stretch>
                  <a:fillRect l="-1704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 flipH="1" flipV="1">
            <a:off x="2514600" y="2133602"/>
            <a:ext cx="1828800" cy="6857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419601" y="1109710"/>
            <a:ext cx="3190783" cy="17096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530402" y="224674"/>
                <a:ext cx="3105787" cy="9350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𝑑𝑃</m:t>
                          </m:r>
                        </m:num>
                        <m:den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</a:rPr>
                        <m:t>=0.20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0402" y="224674"/>
                <a:ext cx="3105787" cy="9350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1007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/>
                      </a:rPr>
                      <m:t>𝑃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</a:rPr>
                      <m:t>=50+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</a:rPr>
                      <m:t>𝐶</m:t>
                    </m:r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0.20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b="1" dirty="0">
                    <a:solidFill>
                      <a:srgbClr val="FF0000"/>
                    </a:solidFill>
                  </a:rPr>
                  <a:t>Right</a:t>
                </a:r>
                <a:r>
                  <a:rPr lang="en-US" dirty="0"/>
                  <a:t> side 	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0.20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𝑷</m:t>
                    </m:r>
                    <m:r>
                      <a:rPr lang="en-US" b="0" i="1" smtClean="0">
                        <a:latin typeface="Cambria Math"/>
                      </a:rPr>
                      <m:t> −10</m:t>
                    </m:r>
                  </m:oMath>
                </a14:m>
                <a:endParaRPr lang="en-US" b="0" i="1" dirty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b="0" dirty="0"/>
                  <a:t>			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H="1" flipV="1">
            <a:off x="2590800" y="2057402"/>
            <a:ext cx="3429000" cy="68579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6019801" y="914400"/>
            <a:ext cx="3266983" cy="1828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530402" y="224674"/>
                <a:ext cx="3105787" cy="9350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𝑑𝑃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0.20</m:t>
                      </m:r>
                      <m:r>
                        <a:rPr lang="en-US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0402" y="224674"/>
                <a:ext cx="3105787" cy="9350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7163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</a:rPr>
                      <m:t>𝑃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𝟓𝟎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𝑪</m:t>
                    </m:r>
                    <m:sSup>
                      <m:sSup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𝒆</m:t>
                        </m:r>
                      </m:e>
                      <m:sup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.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𝟐𝟎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𝒕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b="1" dirty="0">
                    <a:solidFill>
                      <a:srgbClr val="FF0000"/>
                    </a:solidFill>
                  </a:rPr>
                  <a:t>Right</a:t>
                </a:r>
                <a:r>
                  <a:rPr lang="en-US" dirty="0"/>
                  <a:t> side 	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0.20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𝑷</m:t>
                    </m:r>
                    <m:r>
                      <a:rPr lang="en-US" b="0" i="1" smtClean="0">
                        <a:latin typeface="Cambria Math"/>
                      </a:rPr>
                      <m:t> −10</m:t>
                    </m:r>
                  </m:oMath>
                </a14:m>
                <a:endParaRPr lang="en-US" b="0" i="1" dirty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b="0" dirty="0"/>
                  <a:t>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=0.20</m:t>
                    </m:r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𝟓𝟎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𝑪</m:t>
                        </m:r>
                        <m:sSup>
                          <m:sSup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𝟎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.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𝟐𝟎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𝒕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/>
                      </a:rPr>
                      <m:t>−10</m:t>
                    </m:r>
                  </m:oMath>
                </a14:m>
                <a:br>
                  <a:rPr lang="en-US" dirty="0"/>
                </a:br>
                <a:r>
                  <a:rPr lang="en-US" dirty="0"/>
                  <a:t>			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620000" y="304800"/>
          <a:ext cx="2590800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7" name="Equation" r:id="rId4" imgW="1040948" imgH="393529" progId="Equation.3">
                  <p:embed/>
                </p:oleObj>
              </mc:Choice>
              <mc:Fallback>
                <p:oleObj name="Equation" r:id="rId4" imgW="104094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304800"/>
                        <a:ext cx="2590800" cy="979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6096000" y="3124200"/>
            <a:ext cx="91440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962400" y="2209800"/>
            <a:ext cx="1905000" cy="6096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8672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/>
                      </a:rPr>
                      <m:t>𝑃</m:t>
                    </m:r>
                    <m:r>
                      <a:rPr lang="en-US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𝟓𝟎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𝑪</m:t>
                    </m:r>
                    <m:sSup>
                      <m:sSup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𝒆</m:t>
                        </m:r>
                      </m:e>
                      <m:sup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.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𝟐𝟎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𝒕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b="1" dirty="0">
                    <a:solidFill>
                      <a:srgbClr val="FF0000"/>
                    </a:solidFill>
                  </a:rPr>
                  <a:t>Right</a:t>
                </a:r>
                <a:r>
                  <a:rPr lang="en-US" dirty="0"/>
                  <a:t> side 	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0.20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𝑷</m:t>
                    </m:r>
                    <m:r>
                      <a:rPr lang="en-US" b="0" i="1" smtClean="0">
                        <a:latin typeface="Cambria Math"/>
                      </a:rPr>
                      <m:t> −10</m:t>
                    </m:r>
                  </m:oMath>
                </a14:m>
                <a:endParaRPr lang="en-US" b="0" i="1" dirty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b="0" dirty="0"/>
                  <a:t>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=0.20</m:t>
                    </m:r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𝟓𝟎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𝑪</m:t>
                        </m:r>
                        <m:sSup>
                          <m:sSup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𝟎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.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𝟐𝟎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𝒕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/>
                      </a:rPr>
                      <m:t>−10</m:t>
                    </m:r>
                  </m:oMath>
                </a14:m>
                <a:br>
                  <a:rPr lang="en-US" dirty="0"/>
                </a:br>
                <a:r>
                  <a:rPr lang="en-US" dirty="0"/>
                  <a:t>			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10+0.20</m:t>
                    </m:r>
                    <m:r>
                      <a:rPr lang="en-US" i="1">
                        <a:latin typeface="Cambria Math"/>
                      </a:rPr>
                      <m:t>𝐶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0.20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−10</m:t>
                    </m:r>
                  </m:oMath>
                </a14:m>
                <a:endParaRPr lang="en-US" b="0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0.20</m:t>
                      </m:r>
                      <m:r>
                        <a:rPr lang="en-US" i="1">
                          <a:latin typeface="Cambria Math"/>
                        </a:rPr>
                        <m:t>𝐶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0.20</m:t>
                          </m:r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620000" y="304800"/>
          <a:ext cx="2590800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1" name="Equation" r:id="rId4" imgW="1040948" imgH="393529" progId="Equation.3">
                  <p:embed/>
                </p:oleObj>
              </mc:Choice>
              <mc:Fallback>
                <p:oleObj name="Equation" r:id="rId4" imgW="104094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304800"/>
                        <a:ext cx="2590800" cy="979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6096000" y="3124200"/>
            <a:ext cx="914400" cy="3810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962400" y="2209800"/>
            <a:ext cx="1905000" cy="6096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7908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/>
                      </a:rPr>
                      <m:t>𝑃</m:t>
                    </m:r>
                    <m:r>
                      <a:rPr lang="en-US" i="1" smtClean="0">
                        <a:solidFill>
                          <a:srgbClr val="FF0000"/>
                        </a:solidFill>
                        <a:latin typeface="Cambria Math"/>
                      </a:rPr>
                      <m:t>=50+</m:t>
                    </m:r>
                    <m:r>
                      <a:rPr lang="en-US" i="1" smtClean="0">
                        <a:solidFill>
                          <a:srgbClr val="FF0000"/>
                        </a:solidFill>
                        <a:latin typeface="Cambria Math"/>
                      </a:rPr>
                      <m:t>𝐶</m:t>
                    </m:r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0.20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b="1" dirty="0">
                    <a:solidFill>
                      <a:srgbClr val="FF0000"/>
                    </a:solidFill>
                  </a:rPr>
                  <a:t>Right</a:t>
                </a:r>
                <a:r>
                  <a:rPr lang="en-US" dirty="0"/>
                  <a:t> side 	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0.20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𝑷</m:t>
                    </m:r>
                    <m:r>
                      <a:rPr lang="en-US" b="0" i="1" smtClean="0">
                        <a:latin typeface="Cambria Math"/>
                      </a:rPr>
                      <m:t> −10</m:t>
                    </m:r>
                  </m:oMath>
                </a14:m>
                <a:endParaRPr lang="en-US" b="0" i="1" dirty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b="0" dirty="0"/>
                  <a:t>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=0.20</m:t>
                    </m:r>
                    <m:d>
                      <m:d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𝟓𝟎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𝑪</m:t>
                        </m:r>
                        <m:sSup>
                          <m:sSup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𝒆</m:t>
                            </m:r>
                          </m:e>
                          <m:sup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𝟎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.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𝟐𝟎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𝒕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/>
                      </a:rPr>
                      <m:t>−10</m:t>
                    </m:r>
                  </m:oMath>
                </a14:m>
                <a:br>
                  <a:rPr lang="en-US" dirty="0"/>
                </a:br>
                <a:r>
                  <a:rPr lang="en-US" dirty="0"/>
                  <a:t>			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10+0.20</m:t>
                    </m:r>
                    <m:r>
                      <a:rPr lang="en-US" i="1">
                        <a:latin typeface="Cambria Math"/>
                      </a:rPr>
                      <m:t>𝐶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0.20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−10</m:t>
                    </m:r>
                  </m:oMath>
                </a14:m>
                <a:endParaRPr lang="en-US" b="0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0.20</m:t>
                      </m:r>
                      <m:r>
                        <a:rPr lang="en-US" i="1">
                          <a:latin typeface="Cambria Math"/>
                        </a:rPr>
                        <m:t>𝐶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0.20</m:t>
                          </m:r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b="1" dirty="0">
                    <a:solidFill>
                      <a:srgbClr val="FF0000"/>
                    </a:solidFill>
                  </a:rPr>
                  <a:t>Left</a:t>
                </a:r>
                <a:r>
                  <a:rPr lang="en-US" dirty="0"/>
                  <a:t> side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𝑑𝑃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=0.20</m:t>
                    </m:r>
                    <m:r>
                      <a:rPr lang="en-US" i="1">
                        <a:latin typeface="Cambria Math"/>
                      </a:rPr>
                      <m:t>𝐶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0.20</m:t>
                        </m:r>
                        <m:r>
                          <a:rPr lang="en-US" i="1"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704" b="-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620000" y="304800"/>
          <a:ext cx="2590800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4" name="Equation" r:id="rId4" imgW="1040948" imgH="393529" progId="Equation.3">
                  <p:embed/>
                </p:oleObj>
              </mc:Choice>
              <mc:Fallback>
                <p:oleObj name="Equation" r:id="rId4" imgW="104094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304800"/>
                        <a:ext cx="2590800" cy="979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5715000" y="4724400"/>
            <a:ext cx="228600" cy="68580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026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Because we got the </a:t>
                </a:r>
                <a:r>
                  <a:rPr lang="en-US" b="1" u="sng" dirty="0"/>
                  <a:t>same expression on both sides</a:t>
                </a:r>
                <a:r>
                  <a:rPr lang="en-US" dirty="0"/>
                  <a:t>, we say that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𝑃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=50+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𝐶</m:t>
                    </m:r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0.20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/>
                  <a:t> is a solution of this differential equation</a:t>
                </a:r>
              </a:p>
              <a:p>
                <a:pPr lvl="1"/>
                <a:r>
                  <a:rPr lang="en-US" dirty="0"/>
                  <a:t>Where any choice of C works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 r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1570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Differential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 </a:t>
            </a:r>
            <a:r>
              <a:rPr lang="en-US" b="1" dirty="0"/>
              <a:t>differential</a:t>
            </a:r>
            <a:r>
              <a:rPr lang="en-US" dirty="0"/>
              <a:t> </a:t>
            </a:r>
            <a:r>
              <a:rPr lang="en-US" b="1" dirty="0"/>
              <a:t>equation</a:t>
            </a:r>
            <a:r>
              <a:rPr lang="en-US" dirty="0"/>
              <a:t> is an equation involving the derivative of an </a:t>
            </a:r>
            <a:r>
              <a:rPr lang="en-US" b="1" dirty="0"/>
              <a:t>unknown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function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b="1" dirty="0"/>
              <a:t>solution</a:t>
            </a:r>
            <a:r>
              <a:rPr lang="en-US" dirty="0"/>
              <a:t> to a differential equation is any function that satisfies the differential equation</a:t>
            </a:r>
          </a:p>
          <a:p>
            <a:endParaRPr lang="en-US" dirty="0"/>
          </a:p>
          <a:p>
            <a:r>
              <a:rPr lang="en-US" dirty="0"/>
              <a:t>Solutions can be estimated numerically using </a:t>
            </a:r>
            <a:r>
              <a:rPr lang="en-US" b="1" dirty="0"/>
              <a:t>Euler’s</a:t>
            </a:r>
            <a:r>
              <a:rPr lang="en-US" dirty="0"/>
              <a:t> </a:t>
            </a:r>
            <a:r>
              <a:rPr lang="en-US" b="1" dirty="0"/>
              <a:t>method</a:t>
            </a:r>
            <a:r>
              <a:rPr lang="en-US" dirty="0"/>
              <a:t> (Tangent Line Approximation) </a:t>
            </a:r>
          </a:p>
          <a:p>
            <a:endParaRPr lang="en-US" dirty="0"/>
          </a:p>
          <a:p>
            <a:r>
              <a:rPr lang="en-US" dirty="0"/>
              <a:t>Sometimes exact formulas for solutions can be found</a:t>
            </a:r>
          </a:p>
          <a:p>
            <a:pPr lvl="1"/>
            <a:r>
              <a:rPr lang="en-US" b="1" dirty="0"/>
              <a:t>Separation of Variables  </a:t>
            </a:r>
            <a:r>
              <a:rPr lang="en-US" dirty="0"/>
              <a:t>(lecture after Slope Fields)</a:t>
            </a:r>
          </a:p>
        </p:txBody>
      </p:sp>
    </p:spTree>
    <p:extLst>
      <p:ext uri="{BB962C8B-B14F-4D97-AF65-F5344CB8AC3E}">
        <p14:creationId xmlns:p14="http://schemas.microsoft.com/office/powerpoint/2010/main" val="415787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Value for Constant, 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a </a:t>
            </a:r>
            <a:r>
              <a:rPr lang="en-US" b="1" u="sng" dirty="0"/>
              <a:t>single</a:t>
            </a:r>
            <a:r>
              <a:rPr lang="en-US" dirty="0"/>
              <a:t> solution </a:t>
            </a:r>
          </a:p>
          <a:p>
            <a:r>
              <a:rPr lang="en-US" dirty="0"/>
              <a:t>Need initial population</a:t>
            </a:r>
          </a:p>
          <a:p>
            <a:pPr lvl="1"/>
            <a:r>
              <a:rPr lang="en-US" dirty="0"/>
              <a:t>Given P = 60 when t = 0</a:t>
            </a:r>
          </a:p>
        </p:txBody>
      </p:sp>
    </p:spTree>
    <p:extLst>
      <p:ext uri="{BB962C8B-B14F-4D97-AF65-F5344CB8AC3E}">
        <p14:creationId xmlns:p14="http://schemas.microsoft.com/office/powerpoint/2010/main" val="2020782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Value for Constant, C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Select a single solution </a:t>
                </a:r>
              </a:p>
              <a:p>
                <a:r>
                  <a:rPr lang="en-US" dirty="0"/>
                  <a:t>Need initial population</a:t>
                </a:r>
              </a:p>
              <a:p>
                <a:pPr lvl="1"/>
                <a:r>
                  <a:rPr lang="en-US" dirty="0"/>
                  <a:t>Given P = 60 when t = 0</a:t>
                </a:r>
              </a:p>
              <a:p>
                <a:r>
                  <a:rPr lang="en-US" dirty="0"/>
                  <a:t>Substitute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FF0000"/>
                        </a:solidFill>
                        <a:latin typeface="Cambria Math"/>
                      </a:rPr>
                      <m:t>60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=50+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𝐶</m:t>
                    </m:r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0.20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(0)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1527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Value for Constant, C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Select a single solution </a:t>
                </a:r>
              </a:p>
              <a:p>
                <a:r>
                  <a:rPr lang="en-US" dirty="0"/>
                  <a:t>Need initial population</a:t>
                </a:r>
              </a:p>
              <a:p>
                <a:pPr lvl="1"/>
                <a:r>
                  <a:rPr lang="en-US" dirty="0"/>
                  <a:t>Given P = 60 when t = 0</a:t>
                </a:r>
              </a:p>
              <a:p>
                <a:r>
                  <a:rPr lang="en-US" dirty="0"/>
                  <a:t>Substitute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FF0000"/>
                        </a:solidFill>
                        <a:latin typeface="Cambria Math"/>
                      </a:rPr>
                      <m:t>60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=50+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𝐶</m:t>
                    </m:r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0.20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(0)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endParaRPr lang="en-US" dirty="0"/>
              </a:p>
              <a:p>
                <a:r>
                  <a:rPr lang="en-US" dirty="0"/>
                  <a:t>Solve for C gives C = 10</a:t>
                </a:r>
              </a:p>
              <a:p>
                <a:pPr lvl="1"/>
                <a:r>
                  <a:rPr lang="en-US" dirty="0"/>
                  <a:t>Thus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𝑃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=50+10</m:t>
                    </m:r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0.20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dirty="0"/>
                  <a:t> would be a solution </a:t>
                </a:r>
                <a:r>
                  <a:rPr lang="en-US" u="sng" dirty="0"/>
                  <a:t>when</a:t>
                </a:r>
                <a:r>
                  <a:rPr lang="en-US" dirty="0"/>
                  <a:t> P = 60 and t = 0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6652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Euler’s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76400" y="1600201"/>
                <a:ext cx="8763000" cy="4525963"/>
              </a:xfrm>
            </p:spPr>
            <p:txBody>
              <a:bodyPr/>
              <a:lstStyle/>
              <a:p>
                <a:r>
                  <a:rPr lang="en-US" dirty="0"/>
                  <a:t>Fill in the missing values in the table given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=0.5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𝑦</m:t>
                    </m:r>
                  </m:oMath>
                </a14:m>
                <a:r>
                  <a:rPr lang="en-US" dirty="0"/>
                  <a:t>.  </a:t>
                </a:r>
              </a:p>
              <a:p>
                <a:pPr lvl="1"/>
                <a:r>
                  <a:rPr lang="en-US" dirty="0"/>
                  <a:t>Assume the rate of growth, given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</m:den>
                    </m:f>
                    <m:r>
                      <a:rPr lang="en-US" b="0" i="0" smtClean="0">
                        <a:latin typeface="Cambria Math"/>
                      </a:rPr>
                      <m:t>, </m:t>
                    </m:r>
                  </m:oMath>
                </a14:m>
                <a:r>
                  <a:rPr lang="en-US" dirty="0"/>
                  <a:t>is approximately constant over each unit time interval.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76400" y="1600201"/>
                <a:ext cx="8763000" cy="4525963"/>
              </a:xfrm>
              <a:blipFill>
                <a:blip r:embed="rId2"/>
                <a:stretch>
                  <a:fillRect l="-1599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898584"/>
              </p:ext>
            </p:extLst>
          </p:nvPr>
        </p:nvGraphicFramePr>
        <p:xfrm>
          <a:off x="3048000" y="45720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22637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Euler’s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=0.5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206902"/>
              </p:ext>
            </p:extLst>
          </p:nvPr>
        </p:nvGraphicFramePr>
        <p:xfrm>
          <a:off x="2971800" y="31242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95800" y="4191000"/>
            <a:ext cx="341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We know that at time t = 0, y = 12</a:t>
            </a:r>
          </a:p>
        </p:txBody>
      </p:sp>
    </p:spTree>
    <p:extLst>
      <p:ext uri="{BB962C8B-B14F-4D97-AF65-F5344CB8AC3E}">
        <p14:creationId xmlns:p14="http://schemas.microsoft.com/office/powerpoint/2010/main" val="15178744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Euler’s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0.5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580412"/>
              </p:ext>
            </p:extLst>
          </p:nvPr>
        </p:nvGraphicFramePr>
        <p:xfrm>
          <a:off x="2971800" y="31242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124201" y="4252958"/>
                <a:ext cx="5940601" cy="4966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US" b="1" i="1">
                            <a:latin typeface="Cambria Math"/>
                          </a:rPr>
                          <m:t>𝒅𝒕</m:t>
                        </m:r>
                      </m:den>
                    </m:f>
                    <m:r>
                      <a:rPr lang="en-US" b="1" i="1">
                        <a:latin typeface="Cambria Math"/>
                      </a:rPr>
                      <m:t>=</m:t>
                    </m:r>
                    <m:r>
                      <a:rPr lang="en-US" b="1" i="1">
                        <a:latin typeface="Cambria Math"/>
                      </a:rPr>
                      <m:t>𝟎</m:t>
                    </m:r>
                    <m:r>
                      <a:rPr lang="en-US" b="1" i="1">
                        <a:latin typeface="Cambria Math"/>
                      </a:rPr>
                      <m:t>.</m:t>
                    </m:r>
                    <m:r>
                      <a:rPr lang="en-US" b="1" i="1">
                        <a:latin typeface="Cambria Math"/>
                      </a:rPr>
                      <m:t>𝟓</m:t>
                    </m:r>
                  </m:oMath>
                </a14:m>
                <a:r>
                  <a:rPr lang="en-US" b="1" dirty="0"/>
                  <a:t>(</a:t>
                </a:r>
                <a:r>
                  <a:rPr lang="en-US" b="1" dirty="0">
                    <a:solidFill>
                      <a:srgbClr val="FF0000"/>
                    </a:solidFill>
                  </a:rPr>
                  <a:t>12</a:t>
                </a:r>
                <a:r>
                  <a:rPr lang="en-US" b="1" dirty="0"/>
                  <a:t>) = 6    which says the increase is 6 from 12 to 18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1" y="4252958"/>
                <a:ext cx="5940601" cy="496611"/>
              </a:xfrm>
              <a:prstGeom prst="rect">
                <a:avLst/>
              </a:prstGeom>
              <a:blipFill>
                <a:blip r:embed="rId3"/>
                <a:stretch>
                  <a:fillRect b="-8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H="1" flipV="1">
            <a:off x="5486400" y="3810000"/>
            <a:ext cx="3276600" cy="533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05079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Euler’s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=0.5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427484"/>
              </p:ext>
            </p:extLst>
          </p:nvPr>
        </p:nvGraphicFramePr>
        <p:xfrm>
          <a:off x="2971800" y="31242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124201" y="4252958"/>
                <a:ext cx="5940601" cy="4966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US" b="1" i="1">
                            <a:latin typeface="Cambria Math"/>
                          </a:rPr>
                          <m:t>𝒅𝒕</m:t>
                        </m:r>
                      </m:den>
                    </m:f>
                    <m:r>
                      <a:rPr lang="en-US" b="1" i="1">
                        <a:latin typeface="Cambria Math"/>
                      </a:rPr>
                      <m:t>=</m:t>
                    </m:r>
                    <m:r>
                      <a:rPr lang="en-US" b="1" i="1">
                        <a:latin typeface="Cambria Math"/>
                      </a:rPr>
                      <m:t>𝟎</m:t>
                    </m:r>
                    <m:r>
                      <a:rPr lang="en-US" b="1" i="1">
                        <a:latin typeface="Cambria Math"/>
                      </a:rPr>
                      <m:t>.</m:t>
                    </m:r>
                    <m:r>
                      <a:rPr lang="en-US" b="1" i="1">
                        <a:latin typeface="Cambria Math"/>
                      </a:rPr>
                      <m:t>𝟓</m:t>
                    </m:r>
                  </m:oMath>
                </a14:m>
                <a:r>
                  <a:rPr lang="en-US" b="1" dirty="0"/>
                  <a:t>(</a:t>
                </a:r>
                <a:r>
                  <a:rPr lang="en-US" b="1" dirty="0">
                    <a:solidFill>
                      <a:srgbClr val="FF0000"/>
                    </a:solidFill>
                  </a:rPr>
                  <a:t>18</a:t>
                </a:r>
                <a:r>
                  <a:rPr lang="en-US" b="1" dirty="0"/>
                  <a:t>) = 9    which says the increase is 9 from 18 to 27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1" y="4252958"/>
                <a:ext cx="5940601" cy="496611"/>
              </a:xfrm>
              <a:prstGeom prst="rect">
                <a:avLst/>
              </a:prstGeom>
              <a:blipFill>
                <a:blip r:embed="rId3"/>
                <a:stretch>
                  <a:fillRect b="-8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H="1" flipV="1">
            <a:off x="6324600" y="3810000"/>
            <a:ext cx="2438400" cy="533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07483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Euler’s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=0.5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282709"/>
              </p:ext>
            </p:extLst>
          </p:nvPr>
        </p:nvGraphicFramePr>
        <p:xfrm>
          <a:off x="2971800" y="31242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124200" y="4252958"/>
                <a:ext cx="6708440" cy="4966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US" b="1" i="1">
                            <a:latin typeface="Cambria Math"/>
                          </a:rPr>
                          <m:t>𝒅𝒕</m:t>
                        </m:r>
                      </m:den>
                    </m:f>
                    <m:r>
                      <a:rPr lang="en-US" b="1" i="1">
                        <a:latin typeface="Cambria Math"/>
                      </a:rPr>
                      <m:t>=</m:t>
                    </m:r>
                    <m:r>
                      <a:rPr lang="en-US" b="1" i="1">
                        <a:latin typeface="Cambria Math"/>
                      </a:rPr>
                      <m:t>𝟎</m:t>
                    </m:r>
                    <m:r>
                      <a:rPr lang="en-US" b="1" i="1">
                        <a:latin typeface="Cambria Math"/>
                      </a:rPr>
                      <m:t>.</m:t>
                    </m:r>
                    <m:r>
                      <a:rPr lang="en-US" b="1" i="1">
                        <a:latin typeface="Cambria Math"/>
                      </a:rPr>
                      <m:t>𝟓</m:t>
                    </m:r>
                  </m:oMath>
                </a14:m>
                <a:r>
                  <a:rPr lang="en-US" b="1" dirty="0"/>
                  <a:t>(</a:t>
                </a:r>
                <a:r>
                  <a:rPr lang="en-US" b="1" dirty="0">
                    <a:solidFill>
                      <a:srgbClr val="FF0000"/>
                    </a:solidFill>
                  </a:rPr>
                  <a:t>27</a:t>
                </a:r>
                <a:r>
                  <a:rPr lang="en-US" b="1" dirty="0"/>
                  <a:t>) = 13.5    which says the increase is 13.5 from 27 to 40.5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4252958"/>
                <a:ext cx="6708440" cy="496611"/>
              </a:xfrm>
              <a:prstGeom prst="rect">
                <a:avLst/>
              </a:prstGeom>
              <a:blipFill>
                <a:blip r:embed="rId3"/>
                <a:stretch>
                  <a:fillRect b="-8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H="1" flipV="1">
            <a:off x="7467600" y="3886200"/>
            <a:ext cx="18288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7509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Euler’s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=0.5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889367"/>
              </p:ext>
            </p:extLst>
          </p:nvPr>
        </p:nvGraphicFramePr>
        <p:xfrm>
          <a:off x="2971800" y="312420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40.5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438401" y="4267201"/>
                <a:ext cx="7415363" cy="4966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US" b="1" i="1">
                            <a:latin typeface="Cambria Math"/>
                          </a:rPr>
                          <m:t>𝒅𝒕</m:t>
                        </m:r>
                      </m:den>
                    </m:f>
                    <m:r>
                      <a:rPr lang="en-US" b="1" i="1">
                        <a:latin typeface="Cambria Math"/>
                      </a:rPr>
                      <m:t>=</m:t>
                    </m:r>
                    <m:r>
                      <a:rPr lang="en-US" b="1" i="1">
                        <a:latin typeface="Cambria Math"/>
                      </a:rPr>
                      <m:t>𝟎</m:t>
                    </m:r>
                    <m:r>
                      <a:rPr lang="en-US" b="1" i="1">
                        <a:latin typeface="Cambria Math"/>
                      </a:rPr>
                      <m:t>.</m:t>
                    </m:r>
                    <m:r>
                      <a:rPr lang="en-US" b="1" i="1">
                        <a:latin typeface="Cambria Math"/>
                      </a:rPr>
                      <m:t>𝟓</m:t>
                    </m:r>
                  </m:oMath>
                </a14:m>
                <a:r>
                  <a:rPr lang="en-US" b="1" dirty="0"/>
                  <a:t>(</a:t>
                </a:r>
                <a:r>
                  <a:rPr lang="en-US" b="1" dirty="0">
                    <a:solidFill>
                      <a:srgbClr val="FF0000"/>
                    </a:solidFill>
                  </a:rPr>
                  <a:t>40.5</a:t>
                </a:r>
                <a:r>
                  <a:rPr lang="en-US" b="1" dirty="0"/>
                  <a:t>) = 20.25    which says the increase is 20.25 from 40.5 to 60.75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1" y="4267201"/>
                <a:ext cx="7415363" cy="496611"/>
              </a:xfrm>
              <a:prstGeom prst="rect">
                <a:avLst/>
              </a:prstGeom>
              <a:blipFill>
                <a:blip r:embed="rId3"/>
                <a:stretch>
                  <a:fillRect b="-8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H="1" flipV="1">
            <a:off x="8382000" y="3886200"/>
            <a:ext cx="9144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234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Fish Population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Population increases at a continuous rate of 20% per year</a:t>
            </a:r>
          </a:p>
          <a:p>
            <a:r>
              <a:rPr lang="en-US" dirty="0"/>
              <a:t>The fish are being harvested at a constant rate of 10 million fish per year</a:t>
            </a:r>
          </a:p>
          <a:p>
            <a:r>
              <a:rPr lang="en-US" dirty="0"/>
              <a:t>P = fish population, in millions, in year </a:t>
            </a:r>
            <a:r>
              <a:rPr lang="en-US" i="1" dirty="0"/>
              <a:t>t</a:t>
            </a:r>
          </a:p>
          <a:p>
            <a:endParaRPr lang="en-US" i="1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038600" y="4572000"/>
          <a:ext cx="4419600" cy="16708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Equation" r:id="rId3" imgW="1041120" imgH="393480" progId="Equation.3">
                  <p:embed/>
                </p:oleObj>
              </mc:Choice>
              <mc:Fallback>
                <p:oleObj name="Equation" r:id="rId3" imgW="10411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572000"/>
                        <a:ext cx="4419600" cy="16708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3948469" y="5934670"/>
            <a:ext cx="52945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Rate In – Rate Out</a:t>
            </a:r>
          </a:p>
        </p:txBody>
      </p:sp>
    </p:spTree>
    <p:extLst>
      <p:ext uri="{BB962C8B-B14F-4D97-AF65-F5344CB8AC3E}">
        <p14:creationId xmlns:p14="http://schemas.microsoft.com/office/powerpoint/2010/main" val="4159054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Fish Population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a function, giving P in terms of </a:t>
            </a:r>
            <a:r>
              <a:rPr lang="en-US" i="1" dirty="0"/>
              <a:t>t</a:t>
            </a:r>
            <a:endParaRPr lang="en-US" dirty="0"/>
          </a:p>
          <a:p>
            <a:pPr lvl="1"/>
            <a:r>
              <a:rPr lang="en-US" dirty="0"/>
              <a:t>Suppose at </a:t>
            </a:r>
            <a:r>
              <a:rPr lang="en-US" i="1" dirty="0"/>
              <a:t>t</a:t>
            </a:r>
            <a:r>
              <a:rPr lang="en-US" dirty="0"/>
              <a:t> = 0 the fish population is 60 million</a:t>
            </a:r>
          </a:p>
          <a:p>
            <a:pPr lvl="1"/>
            <a:r>
              <a:rPr lang="en-US" dirty="0"/>
              <a:t>Substitute P into the differential equation to compute the derivative </a:t>
            </a:r>
          </a:p>
          <a:p>
            <a:r>
              <a:rPr lang="en-US" dirty="0"/>
              <a:t>At time </a:t>
            </a:r>
            <a:r>
              <a:rPr lang="en-US" i="1" dirty="0"/>
              <a:t>t</a:t>
            </a:r>
            <a:r>
              <a:rPr lang="en-US" dirty="0"/>
              <a:t> = 0 then P(0) = 60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276600" y="4800600"/>
          <a:ext cx="5983288" cy="1065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Equation" r:id="rId3" imgW="2209680" imgH="393480" progId="Equation.3">
                  <p:embed/>
                </p:oleObj>
              </mc:Choice>
              <mc:Fallback>
                <p:oleObj name="Equation" r:id="rId3" imgW="22096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800600"/>
                        <a:ext cx="5983288" cy="10655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>
            <a:cxnSpLocks/>
          </p:cNvCxnSpPr>
          <p:nvPr/>
        </p:nvCxnSpPr>
        <p:spPr>
          <a:xfrm>
            <a:off x="5486400" y="3733800"/>
            <a:ext cx="1981200" cy="137160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Fish Population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a function, giving P in terms of </a:t>
            </a:r>
            <a:r>
              <a:rPr lang="en-US" i="1" dirty="0"/>
              <a:t>t</a:t>
            </a:r>
            <a:endParaRPr lang="en-US" dirty="0"/>
          </a:p>
          <a:p>
            <a:pPr lvl="1"/>
            <a:r>
              <a:rPr lang="en-US" dirty="0"/>
              <a:t>Suppose at </a:t>
            </a:r>
            <a:r>
              <a:rPr lang="en-US" i="1" dirty="0"/>
              <a:t>t</a:t>
            </a:r>
            <a:r>
              <a:rPr lang="en-US" dirty="0"/>
              <a:t> = 0 the fish population is 60 million</a:t>
            </a:r>
          </a:p>
          <a:p>
            <a:pPr lvl="1"/>
            <a:r>
              <a:rPr lang="en-US" dirty="0"/>
              <a:t>Substitute P into the differential equation to compute the derivative </a:t>
            </a:r>
          </a:p>
          <a:p>
            <a:r>
              <a:rPr lang="en-US" dirty="0"/>
              <a:t>At time </a:t>
            </a:r>
            <a:r>
              <a:rPr lang="en-US" i="1" dirty="0"/>
              <a:t>t</a:t>
            </a:r>
            <a:r>
              <a:rPr lang="en-US" dirty="0"/>
              <a:t> = 0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276600" y="4800600"/>
          <a:ext cx="5983288" cy="1065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3" imgW="2209680" imgH="393480" progId="Equation.3">
                  <p:embed/>
                </p:oleObj>
              </mc:Choice>
              <mc:Fallback>
                <p:oleObj name="Equation" r:id="rId3" imgW="22096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800600"/>
                        <a:ext cx="5983288" cy="10655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8686800" y="5562600"/>
            <a:ext cx="381000" cy="45720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39000" y="5943600"/>
            <a:ext cx="2819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What does this value mean?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Fish Population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a function, giving P in terms of </a:t>
            </a:r>
            <a:r>
              <a:rPr lang="en-US" i="1" dirty="0"/>
              <a:t>t</a:t>
            </a:r>
            <a:endParaRPr lang="en-US" dirty="0"/>
          </a:p>
          <a:p>
            <a:pPr lvl="1"/>
            <a:r>
              <a:rPr lang="en-US" dirty="0"/>
              <a:t>Suppose at </a:t>
            </a:r>
            <a:r>
              <a:rPr lang="en-US" i="1" dirty="0"/>
              <a:t>t</a:t>
            </a:r>
            <a:r>
              <a:rPr lang="en-US" dirty="0"/>
              <a:t> = 0 the fish population is 60 million</a:t>
            </a:r>
          </a:p>
          <a:p>
            <a:pPr lvl="1"/>
            <a:r>
              <a:rPr lang="en-US" dirty="0"/>
              <a:t>Substitute P into the differential equation to compute the derivative </a:t>
            </a:r>
          </a:p>
          <a:p>
            <a:r>
              <a:rPr lang="en-US" dirty="0"/>
              <a:t>At time </a:t>
            </a:r>
            <a:r>
              <a:rPr lang="en-US" i="1" dirty="0"/>
              <a:t>t</a:t>
            </a:r>
            <a:r>
              <a:rPr lang="en-US" dirty="0"/>
              <a:t> = 0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276600" y="4800600"/>
          <a:ext cx="5983288" cy="1065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Equation" r:id="rId3" imgW="2209680" imgH="393480" progId="Equation.3">
                  <p:embed/>
                </p:oleObj>
              </mc:Choice>
              <mc:Fallback>
                <p:oleObj name="Equation" r:id="rId3" imgW="22096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800600"/>
                        <a:ext cx="5983288" cy="10655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V="1">
            <a:off x="8686800" y="5562600"/>
            <a:ext cx="381000" cy="45720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33600" y="6019801"/>
            <a:ext cx="7696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At t = 0, the fish population is changing at the rate of 2 million fish a year.  </a:t>
            </a:r>
          </a:p>
          <a:p>
            <a:pPr algn="ctr"/>
            <a:r>
              <a:rPr lang="en-US" dirty="0"/>
              <a:t>At the end of the first year, the fish population = 62, that is at t = 1, P = 62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Fish Population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this new value to estimate the rate during the second year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894013" y="3048001"/>
          <a:ext cx="6292850" cy="106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Equation" r:id="rId3" imgW="2323800" imgH="393480" progId="Equation.3">
                  <p:embed/>
                </p:oleObj>
              </mc:Choice>
              <mc:Fallback>
                <p:oleObj name="Equation" r:id="rId3" imgW="232380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4013" y="3048001"/>
                        <a:ext cx="6292850" cy="1065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28800" y="4343401"/>
            <a:ext cx="8458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At t = 1, the fish population is changing at the rate of 2.4 million fish a year.  </a:t>
            </a:r>
          </a:p>
          <a:p>
            <a:pPr algn="ctr"/>
            <a:r>
              <a:rPr lang="en-US" dirty="0"/>
              <a:t>At the end of the second year, the fish population = 62+2.4=64.4, that is at t = 2, P = 64.4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Fish Population Example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057400"/>
            <a:ext cx="8077200" cy="136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FFFFFF"/>
                </a:solidFill>
              </a:rPr>
              <a:t>Formulas for the Solution to a </a:t>
            </a:r>
            <a:br>
              <a:rPr lang="en-US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Differential Equation</a:t>
            </a:r>
          </a:p>
        </p:txBody>
      </p:sp>
    </p:spTree>
    <p:extLst>
      <p:ext uri="{BB962C8B-B14F-4D97-AF65-F5344CB8AC3E}">
        <p14:creationId xmlns:p14="http://schemas.microsoft.com/office/powerpoint/2010/main" val="2496327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958</Words>
  <Application>Microsoft Office PowerPoint</Application>
  <PresentationFormat>Widescreen</PresentationFormat>
  <Paragraphs>179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Cambria Math</vt:lpstr>
      <vt:lpstr>Office Theme</vt:lpstr>
      <vt:lpstr>Equation</vt:lpstr>
      <vt:lpstr>PowerPoint Presentation</vt:lpstr>
      <vt:lpstr>Differential Equations</vt:lpstr>
      <vt:lpstr>Fish Population Example</vt:lpstr>
      <vt:lpstr>Fish Population Example</vt:lpstr>
      <vt:lpstr>Fish Population Example</vt:lpstr>
      <vt:lpstr>Fish Population Example</vt:lpstr>
      <vt:lpstr>Fish Population Example</vt:lpstr>
      <vt:lpstr>Fish Population Example</vt:lpstr>
      <vt:lpstr>Formulas for the Solution to a  Differential Equation</vt:lpstr>
      <vt:lpstr>Formula</vt:lpstr>
      <vt:lpstr>Formula</vt:lpstr>
      <vt:lpstr>Formula</vt:lpstr>
      <vt:lpstr>Formula</vt:lpstr>
      <vt:lpstr>Formula</vt:lpstr>
      <vt:lpstr>Formula</vt:lpstr>
      <vt:lpstr>Formula</vt:lpstr>
      <vt:lpstr>Formula</vt:lpstr>
      <vt:lpstr>Formula</vt:lpstr>
      <vt:lpstr>Formula</vt:lpstr>
      <vt:lpstr>Finding Value for Constant, C </vt:lpstr>
      <vt:lpstr>Finding Value for Constant, C </vt:lpstr>
      <vt:lpstr>Finding Value for Constant, C </vt:lpstr>
      <vt:lpstr>Euler’s Method</vt:lpstr>
      <vt:lpstr>Euler’s Method</vt:lpstr>
      <vt:lpstr>Euler’s Method</vt:lpstr>
      <vt:lpstr>Euler’s Method</vt:lpstr>
      <vt:lpstr>Euler’s Method</vt:lpstr>
      <vt:lpstr>Euler’s Method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 Roberts</dc:creator>
  <cp:lastModifiedBy>Cindy Roberts</cp:lastModifiedBy>
  <cp:revision>4</cp:revision>
  <dcterms:created xsi:type="dcterms:W3CDTF">2019-11-17T20:50:20Z</dcterms:created>
  <dcterms:modified xsi:type="dcterms:W3CDTF">2020-08-03T20:17:25Z</dcterms:modified>
</cp:coreProperties>
</file>