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5" r:id="rId3"/>
    <p:sldId id="354" r:id="rId4"/>
    <p:sldId id="257" r:id="rId5"/>
    <p:sldId id="284" r:id="rId6"/>
    <p:sldId id="285" r:id="rId7"/>
    <p:sldId id="258" r:id="rId8"/>
    <p:sldId id="260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54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1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3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1FBEDF-5855-4145-9C0B-38A767DF281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4A512F-63EC-4AD5-847C-E3E9955A1E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ntegration area">
            <a:extLst>
              <a:ext uri="{FF2B5EF4-FFF2-40B4-BE49-F238E27FC236}">
                <a16:creationId xmlns:a16="http://schemas.microsoft.com/office/drawing/2014/main" id="{C2011BF1-679D-4CC1-9DB3-A52B84087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0" b="6328"/>
          <a:stretch/>
        </p:blipFill>
        <p:spPr bwMode="auto">
          <a:xfrm>
            <a:off x="-32" y="10"/>
            <a:ext cx="12192031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0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83" y="5447504"/>
            <a:ext cx="10058400" cy="82296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More of FTC (Applications)</a:t>
            </a:r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4365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Bacteria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513121"/>
              </a:xfrm>
            </p:spPr>
            <p:txBody>
              <a:bodyPr>
                <a:normAutofit/>
              </a:bodyPr>
              <a:lstStyle/>
              <a:p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513121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71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Bacteria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5131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rate: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 original function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=10,000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513121"/>
              </a:xfrm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8019875" y="4102217"/>
            <a:ext cx="562063" cy="528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28933" y="4554430"/>
            <a:ext cx="26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find 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8475" y="5456642"/>
                <a:ext cx="842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GIVEN information: Suppose that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the population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25,000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475" y="5456642"/>
                <a:ext cx="84201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7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3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Bacteria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 population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25,000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=10,000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25,000=10,000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15,000=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=10,000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15,000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Bacteria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31241"/>
              </a:xfrm>
            </p:spPr>
            <p:txBody>
              <a:bodyPr/>
              <a:lstStyle/>
              <a:p>
                <a:r>
                  <a:rPr lang="en-US" dirty="0"/>
                  <a:t>How many days will it take for the population to reach 115,000?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=10,000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15,000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115,000=10,000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+15,000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100,000=10,000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31241"/>
              </a:xfrm>
              <a:blipFill rotWithShape="0">
                <a:blip r:embed="rId2"/>
                <a:stretch>
                  <a:fillRect l="-606" t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Arrow 3"/>
          <p:cNvSpPr/>
          <p:nvPr/>
        </p:nvSpPr>
        <p:spPr>
          <a:xfrm>
            <a:off x="6791324" y="5267324"/>
            <a:ext cx="5172075" cy="1009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population will reach 115,000 after 100 days</a:t>
            </a:r>
          </a:p>
        </p:txBody>
      </p:sp>
    </p:spTree>
    <p:extLst>
      <p:ext uri="{BB962C8B-B14F-4D97-AF65-F5344CB8AC3E}">
        <p14:creationId xmlns:p14="http://schemas.microsoft.com/office/powerpoint/2010/main" val="2333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during the first 7 hours of growth?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from the end of the 7</a:t>
                </a:r>
                <a:r>
                  <a:rPr lang="en-US" baseline="30000" dirty="0"/>
                  <a:t>th</a:t>
                </a:r>
                <a:r>
                  <a:rPr lang="en-US" dirty="0"/>
                  <a:t> hour to the end of the 14</a:t>
                </a:r>
                <a:r>
                  <a:rPr lang="en-US" baseline="30000" dirty="0"/>
                  <a:t>th</a:t>
                </a:r>
                <a:r>
                  <a:rPr lang="en-US" dirty="0"/>
                  <a:t> hour of growth?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2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during the first 7 hours of growth?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04.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057650" y="3848100"/>
            <a:ext cx="1447800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29075" y="4295775"/>
            <a:ext cx="1304925" cy="1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16481" y="4106347"/>
            <a:ext cx="196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goes here?</a:t>
            </a:r>
          </a:p>
        </p:txBody>
      </p:sp>
    </p:spTree>
    <p:extLst>
      <p:ext uri="{BB962C8B-B14F-4D97-AF65-F5344CB8AC3E}">
        <p14:creationId xmlns:p14="http://schemas.microsoft.com/office/powerpoint/2010/main" val="12867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during the first 7 hours of growth?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962775" y="4781550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2775" y="459688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2774" y="5608136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295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during the first 7 hours of growth?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972300" y="3600450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2300" y="341578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2299" y="4427036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Left Arrow 3"/>
          <p:cNvSpPr/>
          <p:nvPr/>
        </p:nvSpPr>
        <p:spPr>
          <a:xfrm>
            <a:off x="7620000" y="4687994"/>
            <a:ext cx="3124200" cy="661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the units?</a:t>
            </a:r>
          </a:p>
        </p:txBody>
      </p:sp>
    </p:spTree>
    <p:extLst>
      <p:ext uri="{BB962C8B-B14F-4D97-AF65-F5344CB8AC3E}">
        <p14:creationId xmlns:p14="http://schemas.microsoft.com/office/powerpoint/2010/main" val="321197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during the first 7 hours of growth?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972300" y="3600450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2300" y="341578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2299" y="4427036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1024" y="5636056"/>
            <a:ext cx="41148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weight increase is about 6.11 grams</a:t>
            </a:r>
          </a:p>
        </p:txBody>
      </p:sp>
    </p:spTree>
    <p:extLst>
      <p:ext uri="{BB962C8B-B14F-4D97-AF65-F5344CB8AC3E}">
        <p14:creationId xmlns:p14="http://schemas.microsoft.com/office/powerpoint/2010/main" val="32885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from the end of the 7</a:t>
                </a:r>
                <a:r>
                  <a:rPr lang="en-US" baseline="30000" dirty="0"/>
                  <a:t>th</a:t>
                </a:r>
                <a:r>
                  <a:rPr lang="en-US" dirty="0"/>
                  <a:t> hour to the end of the 14</a:t>
                </a:r>
                <a:r>
                  <a:rPr lang="en-US" baseline="30000" dirty="0"/>
                  <a:t>th</a:t>
                </a:r>
                <a:r>
                  <a:rPr lang="en-US" dirty="0"/>
                  <a:t> hour of growth?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3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75A920D7-ECD9-4617-828F-9A0EFAD31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" y="268287"/>
            <a:ext cx="4160835" cy="5680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507344" y="175924"/>
                <a:ext cx="5071782" cy="20888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forest fire covers 2015 acres at time t = 0. </a:t>
                </a:r>
              </a:p>
              <a:p>
                <a:r>
                  <a:rPr lang="en-US" dirty="0"/>
                  <a:t>The fire is growing at a </a:t>
                </a:r>
                <a:r>
                  <a:rPr lang="en-US" b="1" dirty="0"/>
                  <a:t>rate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acres per hours, where t is in hours.</a:t>
                </a:r>
              </a:p>
              <a:p>
                <a:r>
                  <a:rPr lang="en-US" dirty="0"/>
                  <a:t>How many acres are covered 24 hours later? (Round to the nearest integer)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07344" y="175924"/>
                <a:ext cx="5071782" cy="2088832"/>
              </a:xfrm>
              <a:blipFill>
                <a:blip r:embed="rId3"/>
                <a:stretch>
                  <a:fillRect l="-1202" t="-3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forest fire">
            <a:extLst>
              <a:ext uri="{FF2B5EF4-FFF2-40B4-BE49-F238E27FC236}">
                <a16:creationId xmlns:a16="http://schemas.microsoft.com/office/drawing/2014/main" id="{1841C862-EBDF-4D73-AD44-FE819C24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991" y="-5008"/>
            <a:ext cx="2904009" cy="19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B198BF-4B1A-42E8-8817-FF8C41F1201B}"/>
              </a:ext>
            </a:extLst>
          </p:cNvPr>
          <p:cNvSpPr/>
          <p:nvPr/>
        </p:nvSpPr>
        <p:spPr>
          <a:xfrm>
            <a:off x="3092224" y="6251185"/>
            <a:ext cx="5779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FTC Application Example 1</a:t>
            </a:r>
          </a:p>
        </p:txBody>
      </p:sp>
    </p:spTree>
    <p:extLst>
      <p:ext uri="{BB962C8B-B14F-4D97-AF65-F5344CB8AC3E}">
        <p14:creationId xmlns:p14="http://schemas.microsoft.com/office/powerpoint/2010/main" val="91011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from the end of the 7</a:t>
                </a:r>
                <a:r>
                  <a:rPr lang="en-US" baseline="30000" dirty="0"/>
                  <a:t>th</a:t>
                </a:r>
                <a:r>
                  <a:rPr lang="en-US" dirty="0"/>
                  <a:t> hour to the end of the 14</a:t>
                </a:r>
                <a:r>
                  <a:rPr lang="en-US" baseline="30000" dirty="0"/>
                  <a:t>th</a:t>
                </a:r>
                <a:r>
                  <a:rPr lang="en-US" dirty="0"/>
                  <a:t> hour of growth?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04.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6477000" y="4781550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459688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6999" y="5608136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2128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Yeast 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yeast culture weighing 2 grams is removed from a refrigerator unit and is expected to grow at the rate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grams per hour at a higher controlled temperature.</a:t>
                </a:r>
              </a:p>
              <a:p>
                <a:endParaRPr lang="en-US" dirty="0"/>
              </a:p>
              <a:p>
                <a:r>
                  <a:rPr lang="en-US" dirty="0"/>
                  <a:t>How much will the weight of the culture increase from the end of the 7</a:t>
                </a:r>
                <a:r>
                  <a:rPr lang="en-US" baseline="30000" dirty="0"/>
                  <a:t>th</a:t>
                </a:r>
                <a:r>
                  <a:rPr lang="en-US" dirty="0"/>
                  <a:t> hour to the end of the 14</a:t>
                </a:r>
                <a:r>
                  <a:rPr lang="en-US" baseline="30000" dirty="0"/>
                  <a:t>th</a:t>
                </a:r>
                <a:r>
                  <a:rPr lang="en-US" dirty="0"/>
                  <a:t> hour of growth?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0.2(14)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=24.78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77000" y="459688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486525" y="3694006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86525" y="3509340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024" y="5869094"/>
            <a:ext cx="69246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weight increase from the 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to the 14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hour is about 24.78 grams</a:t>
            </a:r>
          </a:p>
        </p:txBody>
      </p:sp>
    </p:spTree>
    <p:extLst>
      <p:ext uri="{BB962C8B-B14F-4D97-AF65-F5344CB8AC3E}">
        <p14:creationId xmlns:p14="http://schemas.microsoft.com/office/powerpoint/2010/main" val="33420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Oil Company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rate of consumption of a natural resource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time in years,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 constant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consumption in the year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2010, an oil company sold 2.1 billion barrels of oil. 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the oil company, letting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represent 2010.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21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Oil Company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up a definite integral for the amount of oil that the company will sell in the next 10 years.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0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Oil Company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the integral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7067550" y="3733800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67550" y="3549134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67549" y="4560386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49651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Oil Company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 the integral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2.1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0.10(10)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=36.08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5153025" y="3686175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3025" y="3501509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3024" y="451276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1" y="4962525"/>
            <a:ext cx="31718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36.08 billions of barrels of oil</a:t>
            </a:r>
          </a:p>
        </p:txBody>
      </p:sp>
    </p:spTree>
    <p:extLst>
      <p:ext uri="{BB962C8B-B14F-4D97-AF65-F5344CB8AC3E}">
        <p14:creationId xmlns:p14="http://schemas.microsoft.com/office/powerpoint/2010/main" val="2275297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Oil Company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company has about 20 billion barrels of oil in reserve.  Find the number of years this amount will last.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 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924050" y="2857289"/>
            <a:ext cx="2943225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Want to solve for t</a:t>
            </a:r>
          </a:p>
        </p:txBody>
      </p:sp>
    </p:spTree>
    <p:extLst>
      <p:ext uri="{BB962C8B-B14F-4D97-AF65-F5344CB8AC3E}">
        <p14:creationId xmlns:p14="http://schemas.microsoft.com/office/powerpoint/2010/main" val="41287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1950" y="95251"/>
                <a:ext cx="5324476" cy="61817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 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0.10(0)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20=21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−21 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41=21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1950" y="95251"/>
                <a:ext cx="5324476" cy="618172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229350" y="95251"/>
                <a:ext cx="5324476" cy="618172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0.10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41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=0.10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41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0.10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US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=6.7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0" y="95251"/>
                <a:ext cx="5324476" cy="61817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9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160" y="68263"/>
                <a:ext cx="12222480" cy="4022725"/>
              </a:xfrm>
            </p:spPr>
            <p:txBody>
              <a:bodyPr>
                <a:normAutofit/>
              </a:bodyPr>
              <a:lstStyle/>
              <a:p>
                <a:r>
                  <a:rPr lang="en-US" sz="1900" dirty="0"/>
                  <a:t>Water is pumped out of a holding tank at a </a:t>
                </a:r>
                <a:r>
                  <a:rPr lang="en-US" sz="1900" b="1" dirty="0"/>
                  <a:t>rate</a:t>
                </a:r>
                <a:r>
                  <a:rPr lang="en-US" sz="1900" dirty="0"/>
                  <a:t> of </a:t>
                </a:r>
                <a14:m>
                  <m:oMath xmlns:m="http://schemas.openxmlformats.org/officeDocument/2006/math"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b="1" i="1" smtClean="0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19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en-US" sz="1900" dirty="0"/>
                  <a:t> liters/minute where t is in minutes since the pump started.</a:t>
                </a:r>
              </a:p>
              <a:p>
                <a:r>
                  <a:rPr lang="en-US" sz="1900" dirty="0"/>
                  <a:t>If the holding tank contains 1000 liters of water when the pump is started, how much water does it hold one hour later?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160" y="68263"/>
                <a:ext cx="12222480" cy="4022725"/>
              </a:xfrm>
              <a:blipFill>
                <a:blip r:embed="rId2"/>
                <a:stretch>
                  <a:fillRect l="-499" t="-1212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84C504-B9FD-4588-B953-7F9A495ACB44}"/>
              </a:ext>
            </a:extLst>
          </p:cNvPr>
          <p:cNvSpPr/>
          <p:nvPr/>
        </p:nvSpPr>
        <p:spPr>
          <a:xfrm>
            <a:off x="3092224" y="6251185"/>
            <a:ext cx="57793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FTC Application Example 2</a:t>
            </a:r>
          </a:p>
        </p:txBody>
      </p:sp>
      <p:pic>
        <p:nvPicPr>
          <p:cNvPr id="3074" name="Picture 2" descr="Image result for water pumping">
            <a:extLst>
              <a:ext uri="{FF2B5EF4-FFF2-40B4-BE49-F238E27FC236}">
                <a16:creationId xmlns:a16="http://schemas.microsoft.com/office/drawing/2014/main" id="{78219ADC-4A9B-48EA-8011-1E26CD0B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5680" y="4721898"/>
            <a:ext cx="2231052" cy="16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ame&#10;&#10;Description automatically generated">
            <a:extLst>
              <a:ext uri="{FF2B5EF4-FFF2-40B4-BE49-F238E27FC236}">
                <a16:creationId xmlns:a16="http://schemas.microsoft.com/office/drawing/2014/main" id="{BFA6C698-5160-4356-82FF-3C2DD2342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4" y="983397"/>
            <a:ext cx="4160357" cy="29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the interval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52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Average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1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Average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≈0.6366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H="1">
            <a:off x="6858000" y="2990850"/>
            <a:ext cx="19050" cy="108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0" y="2806184"/>
                <a:ext cx="466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06184"/>
                <a:ext cx="4667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7999" y="3817436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9410700" y="5114925"/>
            <a:ext cx="180975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6350" y="5534025"/>
                <a:ext cx="6600825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Reasonable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varies between 0 to 1 on the interval 0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5534025"/>
                <a:ext cx="6600825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793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unit circle">
            <a:extLst>
              <a:ext uri="{FF2B5EF4-FFF2-40B4-BE49-F238E27FC236}">
                <a16:creationId xmlns:a16="http://schemas.microsoft.com/office/drawing/2014/main" id="{D5D138C4-5B91-4EDF-8D8F-DA3882E2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323850"/>
            <a:ext cx="34861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of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Reminder:  Indefinite Integral (Family of functions with constant C)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41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Bacteria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a population of bacteria grows at a rate that slows down with time, so that the growth rate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days is given by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that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 population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25,000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Find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giving the population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5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Bacteria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5131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rate: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Find: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 original function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5000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5000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=5000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513121"/>
              </a:xfrm>
              <a:blipFill rotWithShape="0">
                <a:blip r:embed="rId2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6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1244</Words>
  <Application>Microsoft Office PowerPoint</Application>
  <PresentationFormat>Widescreen</PresentationFormat>
  <Paragraphs>212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Cambria Math</vt:lpstr>
      <vt:lpstr>Retrospect</vt:lpstr>
      <vt:lpstr>More of FTC (Applications)</vt:lpstr>
      <vt:lpstr>PowerPoint Presentation</vt:lpstr>
      <vt:lpstr>PowerPoint Presentation</vt:lpstr>
      <vt:lpstr>Average Value</vt:lpstr>
      <vt:lpstr>Example:  Average Value</vt:lpstr>
      <vt:lpstr>Example:  Average Value</vt:lpstr>
      <vt:lpstr>Values of Constants</vt:lpstr>
      <vt:lpstr>Example:  Bacteria Population</vt:lpstr>
      <vt:lpstr>Example:  Bacteria Population</vt:lpstr>
      <vt:lpstr>Example:  Bacteria Population</vt:lpstr>
      <vt:lpstr>Example:  Bacteria Population</vt:lpstr>
      <vt:lpstr>Example:  Bacteria Population</vt:lpstr>
      <vt:lpstr>Example:  Bacteria Population</vt:lpstr>
      <vt:lpstr>Example:  Yeast Culture</vt:lpstr>
      <vt:lpstr>Example:  Yeast Culture</vt:lpstr>
      <vt:lpstr>Example:  Yeast Culture</vt:lpstr>
      <vt:lpstr>Example:  Yeast Culture</vt:lpstr>
      <vt:lpstr>Example:  Yeast Culture</vt:lpstr>
      <vt:lpstr>Example:  Yeast Culture</vt:lpstr>
      <vt:lpstr>Example:  Yeast Culture</vt:lpstr>
      <vt:lpstr>Example:  Yeast Culture</vt:lpstr>
      <vt:lpstr>Example:  Oil Company </vt:lpstr>
      <vt:lpstr>Example:  Oil Company </vt:lpstr>
      <vt:lpstr>Example:  Oil Company </vt:lpstr>
      <vt:lpstr>Example:  Oil Company </vt:lpstr>
      <vt:lpstr>Example:  Oil Company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of FTC (Applications)</dc:title>
  <dc:creator>Cindy Roberts</dc:creator>
  <cp:lastModifiedBy>ROBERTS, CYNTHIA</cp:lastModifiedBy>
  <cp:revision>1</cp:revision>
  <dcterms:created xsi:type="dcterms:W3CDTF">2020-03-26T17:13:47Z</dcterms:created>
  <dcterms:modified xsi:type="dcterms:W3CDTF">2020-06-29T23:09:56Z</dcterms:modified>
</cp:coreProperties>
</file>