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84" r:id="rId5"/>
    <p:sldId id="276" r:id="rId6"/>
    <p:sldId id="279" r:id="rId7"/>
    <p:sldId id="285" r:id="rId8"/>
    <p:sldId id="286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9F63E24-6508-4EF6-9680-620D5AA3704E}"/>
              </a:ext>
            </a:extLst>
          </p:cNvPr>
          <p:cNvCxnSpPr/>
          <p:nvPr/>
        </p:nvCxnSpPr>
        <p:spPr>
          <a:xfrm>
            <a:off x="1951567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4A6AF72-DDFF-4496-91FF-652287932671}"/>
              </a:ext>
            </a:extLst>
          </p:cNvPr>
          <p:cNvCxnSpPr/>
          <p:nvPr/>
        </p:nvCxnSpPr>
        <p:spPr>
          <a:xfrm>
            <a:off x="6278033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AC851F2-0B6B-4558-BF4E-BFF23297DE86}"/>
              </a:ext>
            </a:extLst>
          </p:cNvPr>
          <p:cNvSpPr/>
          <p:nvPr/>
        </p:nvSpPr>
        <p:spPr>
          <a:xfrm>
            <a:off x="6053667" y="3525839"/>
            <a:ext cx="61384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4D201192-CA30-4E40-86CE-91F17431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C355-8F8E-4A21-A266-DC8D3015AD26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DADB272D-328C-41C5-B8BD-8066C194F7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5FA145-755C-4E06-96E8-53C6F2ED30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758A46A9-2DD8-4A56-B119-1DF9555C59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3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EEB9F045-EC13-4DC1-9554-22E2293B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5A058-A236-402D-861C-98CFC758A0C6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AB6BBAD7-DCE0-4654-9DBD-4FA8951E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F11BE3BD-CBF7-48A5-AC81-9B9F821B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00CA6-24B2-46A8-8ADA-881EA02854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17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04F4A85D-916E-4A6A-9093-C6EA651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427F-2F60-406C-8E9C-4327A22DFBAB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F0E97C8D-4434-456E-B4BA-5653F93C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BAF7357-B615-41B2-A609-DDC239AD9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80059-E889-4B75-BBC0-F0F5117065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58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2143A28E-C9F2-409F-A67B-1A59FFAE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E769-B4C6-44BF-BD2B-AD1ECD9AEC20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43ADDCE1-B549-40AF-8592-20456505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B671BB7-05BF-4686-A3F6-B5F83603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82CC6-11CB-43AC-9C4C-03B4B15C31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73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7EF1532-A02C-4483-BA17-08A22658ED59}"/>
              </a:ext>
            </a:extLst>
          </p:cNvPr>
          <p:cNvCxnSpPr/>
          <p:nvPr/>
        </p:nvCxnSpPr>
        <p:spPr>
          <a:xfrm>
            <a:off x="914400" y="4916488"/>
            <a:ext cx="105664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CB6A6C-DDBD-4DA4-848E-89652CFC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1E26-49C1-4DAA-886C-7B60DE15588E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C38EA-A4C3-4BDA-A3F0-B1C5C913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74955B-E0B0-4F35-81CF-C829E752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F2F87-7713-4A5C-BBDC-001EADDE5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23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373BA942-0AE0-4EC1-BB56-40574390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DE09-2CA2-4692-B3E5-BB17D2A4D501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CF1E7110-0C12-4D65-BB6A-A8FF9B71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9793B79C-BAA1-4D98-9E78-D3E254EE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C2EB-A1C2-434A-B713-C8F0DE0733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59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E7C1D3-5665-45D0-8006-D5E4738C9CEA}"/>
              </a:ext>
            </a:extLst>
          </p:cNvPr>
          <p:cNvCxnSpPr/>
          <p:nvPr/>
        </p:nvCxnSpPr>
        <p:spPr>
          <a:xfrm>
            <a:off x="751418" y="2179639"/>
            <a:ext cx="4997449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73238A-FCA6-4C75-AC3A-7321222AC729}"/>
              </a:ext>
            </a:extLst>
          </p:cNvPr>
          <p:cNvCxnSpPr/>
          <p:nvPr/>
        </p:nvCxnSpPr>
        <p:spPr>
          <a:xfrm>
            <a:off x="6339418" y="2179639"/>
            <a:ext cx="499956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D3D5B-B8C0-4968-BDA0-7B9E3E5C1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9C4E4-E066-4E3A-AC1B-449B7024AB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9828BE4A-D213-479F-A131-5FFD3E4D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29B70388-8F12-43BB-843A-4429DBF0DAD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EB88-B664-4D88-97FB-FCD45BFEC720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4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6B480885-BEC4-4A91-8372-817E670E5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A989-EBE6-491D-91DF-DBC53A1643A2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208474E2-0E25-4869-8797-C4AB3AF1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55A46595-A0FD-438D-99E8-75641D13A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BFEA8-36CD-4EE3-B5C3-BDF4464AE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2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6EB526C3-0C19-4ABE-9F76-37AD3551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C5D9-0F21-4FD3-891C-89C80FFDFE6D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7D5B5E70-7527-46E8-AC86-2FAF1199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679890E0-E66E-4938-8776-340F4E78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3F0C-57B2-45F6-A871-FDF84248F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76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C807F741-C86A-4F6C-BA30-1264EB2F1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92C3-A0F3-48FA-818E-F2180958871D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839DB356-CB9E-48E1-BA39-51D75FEB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E28EF9F3-757A-48C3-967E-5ABBD2E4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4EEC-A0C0-4690-B6A7-93A9A88E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79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E4A5AD6F-8756-4C55-9E8B-1873BA7A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8643-9538-4627-BF2C-85D45BB08653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17FF0525-1585-4F1E-8A52-22DF3DF0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89A0F40D-BA39-425D-A325-D99E01D1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E1FEF-3CFA-4C43-9358-F63216F17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8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8">
            <a:extLst>
              <a:ext uri="{FF2B5EF4-FFF2-40B4-BE49-F238E27FC236}">
                <a16:creationId xmlns:a16="http://schemas.microsoft.com/office/drawing/2014/main" id="{1FA270AF-8D47-458D-A3CF-13AC906CA7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2B4919BD-2516-470E-B956-2AE787AD2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21600" y="6203951"/>
            <a:ext cx="34544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1CA360-8C4B-452D-A1E1-0A71495F640A}" type="datetimeFigureOut">
              <a:rPr lang="en-US"/>
              <a:pPr>
                <a:defRPr/>
              </a:pPr>
              <a:t>8/3/2020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E29F26A-BD4E-4B5A-B3B5-BEC580B26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4800" y="6203951"/>
            <a:ext cx="47752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EE55C21-05D7-47D6-901F-1A8B89E18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4100" y="6181725"/>
            <a:ext cx="8128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59B18C05-7400-4B5B-9766-2B96288CA1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831FE337-D07C-4922-9307-C16148E7C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8" r:id="rId3"/>
    <p:sldLayoutId id="2147483720" r:id="rId4"/>
    <p:sldLayoutId id="2147483729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40F1746-4EA6-4016-956F-BC84D5E1A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3700463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Based on Product Rule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510E67-A7B3-4268-A049-C795BEEE2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Integration by Parts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97E1D-8550-486A-B6A2-5C709530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A3DEB20-E975-4652-B713-B14C8CC4E3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00"/>
                <a:ext cx="11582400" cy="4572000"/>
              </a:xfrm>
            </p:spPr>
            <p:txBody>
              <a:bodyPr/>
              <a:lstStyle/>
              <a:p>
                <a:r>
                  <a:rPr lang="en-US" dirty="0"/>
                  <a:t>The concentration, C, in ng/ml, of a drug in the blood as a function of time, t, in hours since the drug was administered is given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−0.2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. The area under the concentration curve is a measure of overall effect of the drug on the body, called the bioavailability.  Find the bioavailability of the drug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A3DEB20-E975-4652-B713-B14C8CC4E3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00"/>
                <a:ext cx="11582400" cy="4572000"/>
              </a:xfrm>
              <a:blipFill>
                <a:blip r:embed="rId2"/>
                <a:stretch>
                  <a:fillRect l="-526" t="-1067" r="-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6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Content Placeholder 1">
            <a:extLst>
              <a:ext uri="{FF2B5EF4-FFF2-40B4-BE49-F238E27FC236}">
                <a16:creationId xmlns:a16="http://schemas.microsoft.com/office/drawing/2014/main" id="{B514EF28-B5B7-4160-A7BE-B1FD4B579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 the product rule for derivatives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Solve for u(x) dv/dx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0E0A0C-8D20-440E-B7B3-AEED4B3F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Integration by Parts</a:t>
            </a:r>
          </a:p>
        </p:txBody>
      </p:sp>
      <p:graphicFrame>
        <p:nvGraphicFramePr>
          <p:cNvPr id="15362" name="Object 3">
            <a:extLst>
              <a:ext uri="{FF2B5EF4-FFF2-40B4-BE49-F238E27FC236}">
                <a16:creationId xmlns:a16="http://schemas.microsoft.com/office/drawing/2014/main" id="{858108D3-5F6C-463D-901B-B8820249D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072335"/>
              </p:ext>
            </p:extLst>
          </p:nvPr>
        </p:nvGraphicFramePr>
        <p:xfrm>
          <a:off x="3810000" y="2286001"/>
          <a:ext cx="39751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3" imgW="2920680" imgH="558720" progId="Equation.3">
                  <p:embed/>
                </p:oleObj>
              </mc:Choice>
              <mc:Fallback>
                <p:oleObj name="Equation" r:id="rId3" imgW="292068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86001"/>
                        <a:ext cx="3975100" cy="76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CF59456A-97CA-4F7E-B99C-860E89A251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114801"/>
          <a:ext cx="3962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5" imgW="2908080" imgH="558720" progId="Equation.3">
                  <p:embed/>
                </p:oleObj>
              </mc:Choice>
              <mc:Fallback>
                <p:oleObj name="Equation" r:id="rId5" imgW="290808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114801"/>
                        <a:ext cx="3962400" cy="76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Content Placeholder 1">
            <a:extLst>
              <a:ext uri="{FF2B5EF4-FFF2-40B4-BE49-F238E27FC236}">
                <a16:creationId xmlns:a16="http://schemas.microsoft.com/office/drawing/2014/main" id="{59CB2526-2C49-4F55-AB08-5A86EF03E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Integrating both sides gives the formula for integration by parts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Or typically written as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Thus if we can recognize the product of functions we can integrate to find v(x)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F204FA-80EE-4C18-992C-B8A59D91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Integration by Parts</a:t>
            </a:r>
          </a:p>
        </p:txBody>
      </p:sp>
      <p:graphicFrame>
        <p:nvGraphicFramePr>
          <p:cNvPr id="16386" name="Object 3">
            <a:extLst>
              <a:ext uri="{FF2B5EF4-FFF2-40B4-BE49-F238E27FC236}">
                <a16:creationId xmlns:a16="http://schemas.microsoft.com/office/drawing/2014/main" id="{AF2CB3C7-6E14-4536-8C74-660423095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60737"/>
              </p:ext>
            </p:extLst>
          </p:nvPr>
        </p:nvGraphicFramePr>
        <p:xfrm>
          <a:off x="990600" y="2249630"/>
          <a:ext cx="43259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3" imgW="3174840" imgH="558720" progId="Equation.3">
                  <p:embed/>
                </p:oleObj>
              </mc:Choice>
              <mc:Fallback>
                <p:oleObj name="Equation" r:id="rId3" imgW="317484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49630"/>
                        <a:ext cx="4325938" cy="76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5">
            <a:extLst>
              <a:ext uri="{FF2B5EF4-FFF2-40B4-BE49-F238E27FC236}">
                <a16:creationId xmlns:a16="http://schemas.microsoft.com/office/drawing/2014/main" id="{C06E827C-1767-429D-B7C3-38513092F8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469663"/>
              </p:ext>
            </p:extLst>
          </p:nvPr>
        </p:nvGraphicFramePr>
        <p:xfrm>
          <a:off x="7162800" y="2249629"/>
          <a:ext cx="37909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5" imgW="2781000" imgH="558720" progId="Equation.3">
                  <p:embed/>
                </p:oleObj>
              </mc:Choice>
              <mc:Fallback>
                <p:oleObj name="Equation" r:id="rId5" imgW="2781000" imgH="558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49629"/>
                        <a:ext cx="3790950" cy="765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99AC36-B1EC-4100-9DCB-CE6034AFAC60}"/>
                  </a:ext>
                </a:extLst>
              </p:cNvPr>
              <p:cNvSpPr txBox="1"/>
              <p:nvPr/>
            </p:nvSpPr>
            <p:spPr>
              <a:xfrm>
                <a:off x="5242080" y="3586675"/>
                <a:ext cx="1707840" cy="968727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399AC36-B1EC-4100-9DCB-CE6034AFA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080" y="3586675"/>
                <a:ext cx="17078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integration by parts">
            <a:extLst>
              <a:ext uri="{FF2B5EF4-FFF2-40B4-BE49-F238E27FC236}">
                <a16:creationId xmlns:a16="http://schemas.microsoft.com/office/drawing/2014/main" id="{74D952ED-E098-4D7A-847C-ABFDB6CEA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4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6" name="Content Placeholder 1">
                <a:extLst>
                  <a:ext uri="{FF2B5EF4-FFF2-40B4-BE49-F238E27FC236}">
                    <a16:creationId xmlns:a16="http://schemas.microsoft.com/office/drawing/2014/main" id="{C3A4C46F-6ED9-4AFA-A62A-2430C0966C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endParaRPr lang="en-US" altLang="en-US" dirty="0"/>
              </a:p>
              <a:p>
                <a:pPr eaLnBrk="1" hangingPunct="1"/>
                <a:endParaRPr lang="en-US" altLang="en-US" dirty="0"/>
              </a:p>
              <a:p>
                <a:pPr lvl="1" eaLnBrk="1" hangingPunct="1"/>
                <a:endParaRPr lang="en-US" altLang="en-US" dirty="0"/>
              </a:p>
              <a:p>
                <a:pPr eaLnBrk="1" hangingPunct="1"/>
                <a:endParaRPr lang="en-US" altLang="en-US" dirty="0"/>
              </a:p>
            </p:txBody>
          </p:sp>
        </mc:Choice>
        <mc:Fallback xmlns="">
          <p:sp>
            <p:nvSpPr>
              <p:cNvPr id="17416" name="Content Placeholder 1">
                <a:extLst>
                  <a:ext uri="{FF2B5EF4-FFF2-40B4-BE49-F238E27FC236}">
                    <a16:creationId xmlns:a16="http://schemas.microsoft.com/office/drawing/2014/main" id="{C3A4C46F-6ED9-4AFA-A62A-2430C0966C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A9997FE8-E85A-4AA7-B346-57A2A0D39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Integration by Parts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41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BC3CBF8-C493-4486-9831-0B03E636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by Parts</a:t>
            </a:r>
          </a:p>
        </p:txBody>
      </p:sp>
    </p:spTree>
    <p:extLst>
      <p:ext uri="{BB962C8B-B14F-4D97-AF65-F5344CB8AC3E}">
        <p14:creationId xmlns:p14="http://schemas.microsoft.com/office/powerpoint/2010/main" val="422096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BC3CBF8-C493-4486-9831-0B03E636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by Parts</a:t>
            </a:r>
          </a:p>
        </p:txBody>
      </p:sp>
    </p:spTree>
    <p:extLst>
      <p:ext uri="{BB962C8B-B14F-4D97-AF65-F5344CB8AC3E}">
        <p14:creationId xmlns:p14="http://schemas.microsoft.com/office/powerpoint/2010/main" val="300677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FFC6A2A-18B3-48F4-B874-A2E39FDCDD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BC3CBF8-C493-4486-9831-0B03E636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by Parts</a:t>
            </a:r>
          </a:p>
        </p:txBody>
      </p:sp>
    </p:spTree>
    <p:extLst>
      <p:ext uri="{BB962C8B-B14F-4D97-AF65-F5344CB8AC3E}">
        <p14:creationId xmlns:p14="http://schemas.microsoft.com/office/powerpoint/2010/main" val="104623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1C12-EC31-41CA-8831-E8F5CBB6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B094C-7FE9-4368-8041-B25C062BC6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Find the exact area under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/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2B094C-7FE9-4368-8041-B25C062BC6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>
            <a:extLst>
              <a:ext uri="{FF2B5EF4-FFF2-40B4-BE49-F238E27FC236}">
                <a16:creationId xmlns:a16="http://schemas.microsoft.com/office/drawing/2014/main" id="{AB35CDA6-C0A4-4CE9-8BA2-EB60DEEBC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78394"/>
            <a:ext cx="4072460" cy="124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31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435</TotalTime>
  <Words>180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Constantia</vt:lpstr>
      <vt:lpstr>Wingdings 2</vt:lpstr>
      <vt:lpstr>Paper</vt:lpstr>
      <vt:lpstr>Equation</vt:lpstr>
      <vt:lpstr>Integration by Parts</vt:lpstr>
      <vt:lpstr>Integration by Parts</vt:lpstr>
      <vt:lpstr>Integration by Parts</vt:lpstr>
      <vt:lpstr>PowerPoint Presentation</vt:lpstr>
      <vt:lpstr>Integration by Parts</vt:lpstr>
      <vt:lpstr>Integration by Parts</vt:lpstr>
      <vt:lpstr>Integration by Parts</vt:lpstr>
      <vt:lpstr>Integration by Parts</vt:lpstr>
      <vt:lpstr>Find Area</vt:lpstr>
      <vt:lpstr>Application </vt:lpstr>
    </vt:vector>
  </TitlesOfParts>
  <Company>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Special Functions, Integration by Substitution and Integration by Parts</dc:title>
  <dc:creator>Cindy Roberts</dc:creator>
  <cp:lastModifiedBy>Cindy Roberts</cp:lastModifiedBy>
  <cp:revision>53</cp:revision>
  <dcterms:created xsi:type="dcterms:W3CDTF">2011-04-06T18:07:19Z</dcterms:created>
  <dcterms:modified xsi:type="dcterms:W3CDTF">2020-08-03T20:12:17Z</dcterms:modified>
</cp:coreProperties>
</file>