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3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8" r:id="rId9"/>
    <p:sldId id="269" r:id="rId10"/>
    <p:sldId id="319" r:id="rId11"/>
    <p:sldId id="320" r:id="rId12"/>
    <p:sldId id="273" r:id="rId13"/>
    <p:sldId id="329" r:id="rId14"/>
    <p:sldId id="272" r:id="rId15"/>
    <p:sldId id="277" r:id="rId16"/>
    <p:sldId id="278" r:id="rId17"/>
    <p:sldId id="279" r:id="rId18"/>
    <p:sldId id="281" r:id="rId19"/>
    <p:sldId id="282" r:id="rId20"/>
    <p:sldId id="283" r:id="rId21"/>
    <p:sldId id="330" r:id="rId22"/>
    <p:sldId id="284" r:id="rId23"/>
    <p:sldId id="285" r:id="rId24"/>
    <p:sldId id="286" r:id="rId25"/>
    <p:sldId id="287" r:id="rId26"/>
    <p:sldId id="288" r:id="rId27"/>
    <p:sldId id="289" r:id="rId28"/>
    <p:sldId id="318" r:id="rId29"/>
    <p:sldId id="293" r:id="rId30"/>
    <p:sldId id="294" r:id="rId31"/>
    <p:sldId id="295" r:id="rId32"/>
    <p:sldId id="297" r:id="rId33"/>
    <p:sldId id="299" r:id="rId34"/>
    <p:sldId id="300" r:id="rId35"/>
    <p:sldId id="327" r:id="rId36"/>
    <p:sldId id="311" r:id="rId37"/>
    <p:sldId id="312" r:id="rId38"/>
    <p:sldId id="331" r:id="rId39"/>
    <p:sldId id="315" r:id="rId40"/>
    <p:sldId id="328" r:id="rId41"/>
    <p:sldId id="31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89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702CA-9F36-4F4E-91D8-FA1D5797983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682F6-6BAF-45D3-BAE2-EE3A098A9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86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682F6-6BAF-45D3-BAE2-EE3A098A98D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392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CEE89FD-09B0-4557-9B50-0CE3F7C3D7B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BBF7142-6439-43DA-9FDA-E21AB1B1EB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89FD-09B0-4557-9B50-0CE3F7C3D7B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7142-6439-43DA-9FDA-E21AB1B1EB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89FD-09B0-4557-9B50-0CE3F7C3D7B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7142-6439-43DA-9FDA-E21AB1B1EB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89FD-09B0-4557-9B50-0CE3F7C3D7B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7142-6439-43DA-9FDA-E21AB1B1EB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89FD-09B0-4557-9B50-0CE3F7C3D7B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7142-6439-43DA-9FDA-E21AB1B1EB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89FD-09B0-4557-9B50-0CE3F7C3D7B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7142-6439-43DA-9FDA-E21AB1B1EB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EE89FD-09B0-4557-9B50-0CE3F7C3D7B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BF7142-6439-43DA-9FDA-E21AB1B1EBC8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CEE89FD-09B0-4557-9B50-0CE3F7C3D7B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BBF7142-6439-43DA-9FDA-E21AB1B1EB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89FD-09B0-4557-9B50-0CE3F7C3D7B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7142-6439-43DA-9FDA-E21AB1B1EB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89FD-09B0-4557-9B50-0CE3F7C3D7B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7142-6439-43DA-9FDA-E21AB1B1EB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89FD-09B0-4557-9B50-0CE3F7C3D7B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F7142-6439-43DA-9FDA-E21AB1B1EB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CEE89FD-09B0-4557-9B50-0CE3F7C3D7B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BBF7142-6439-43DA-9FDA-E21AB1B1EB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2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9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0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6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Average Rate of Change vs. Instantaneous Rate of Change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Bio Calculus </a:t>
            </a:r>
          </a:p>
        </p:txBody>
      </p:sp>
    </p:spTree>
    <p:extLst>
      <p:ext uri="{BB962C8B-B14F-4D97-AF65-F5344CB8AC3E}">
        <p14:creationId xmlns:p14="http://schemas.microsoft.com/office/powerpoint/2010/main" val="913208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find AVERAGE speed?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Think about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𝑓𝑒𝑒𝑡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𝑠𝑒𝑐𝑜𝑛𝑑𝑠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H="1">
            <a:off x="4168869" y="2268059"/>
            <a:ext cx="8382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007069" y="2071286"/>
            <a:ext cx="192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Distance covered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419600" y="2877659"/>
            <a:ext cx="587469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07069" y="2845393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Time elapsed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892449" y="3733800"/>
                <a:ext cx="3391040" cy="66684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𝑐h𝑎𝑛𝑔𝑒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𝑙𝑒𝑛𝑔𝑡h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𝑡𝑖𝑚𝑒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𝑖𝑛𝑡𝑒𝑟𝑣𝑎𝑙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449" y="3733800"/>
                <a:ext cx="3391040" cy="66684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5612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Speed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169" y="2057400"/>
            <a:ext cx="8229600" cy="3992563"/>
          </a:xfrm>
        </p:spPr>
        <p:txBody>
          <a:bodyPr/>
          <a:lstStyle/>
          <a:p>
            <a:r>
              <a:rPr lang="en-US" dirty="0"/>
              <a:t>So an object’s </a:t>
            </a:r>
            <a:r>
              <a:rPr lang="en-US" b="1" dirty="0">
                <a:solidFill>
                  <a:srgbClr val="FF0000"/>
                </a:solidFill>
              </a:rPr>
              <a:t>average speed</a:t>
            </a:r>
            <a:r>
              <a:rPr lang="en-US" dirty="0"/>
              <a:t> (toaster) during an interval of time is found by </a:t>
            </a:r>
            <a:r>
              <a:rPr lang="en-US" b="1" dirty="0">
                <a:solidFill>
                  <a:srgbClr val="FF0000"/>
                </a:solidFill>
              </a:rPr>
              <a:t>dividing the distance covered by the time elapsed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73169" y="4572000"/>
                <a:ext cx="5235669" cy="124130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𝑐h𝑎𝑛𝑔𝑒</m:t>
                          </m:r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</m:t>
                          </m:r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𝑙𝑒𝑛𝑔𝑡h</m:t>
                          </m:r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𝑜𝑓</m:t>
                          </m:r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𝑡𝑖𝑚𝑒</m:t>
                          </m:r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𝑖𝑛𝑡𝑒𝑟𝑣𝑎𝑙</m:t>
                          </m:r>
                        </m:den>
                      </m:f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69" y="4572000"/>
                <a:ext cx="5235669" cy="124130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4038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 Average Rate of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49424"/>
            <a:ext cx="8686800" cy="4325112"/>
          </a:xfrm>
        </p:spPr>
        <p:txBody>
          <a:bodyPr/>
          <a:lstStyle/>
          <a:p>
            <a:r>
              <a:rPr lang="en-US" dirty="0"/>
              <a:t>You drop the murder weapon from the top of the tower</a:t>
            </a:r>
          </a:p>
          <a:p>
            <a:r>
              <a:rPr lang="en-US" dirty="0"/>
              <a:t>What is the average speed the toaster is traveling the </a:t>
            </a:r>
            <a:r>
              <a:rPr lang="en-US" b="1" u="sng" dirty="0"/>
              <a:t>first two seconds of the fall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In other words from time = 0 to time = 2 (in seconds)</a:t>
            </a:r>
          </a:p>
        </p:txBody>
      </p:sp>
    </p:spTree>
    <p:extLst>
      <p:ext uri="{BB962C8B-B14F-4D97-AF65-F5344CB8AC3E}">
        <p14:creationId xmlns:p14="http://schemas.microsoft.com/office/powerpoint/2010/main" val="1241085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Rate of Change Formula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58825" y="3048000"/>
          <a:ext cx="27257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name="Equation" r:id="rId3" imgW="939600" imgH="393480" progId="Equation.3">
                  <p:embed/>
                </p:oleObj>
              </mc:Choice>
              <mc:Fallback>
                <p:oleObj name="Equation" r:id="rId3" imgW="9396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8825" y="3048000"/>
                        <a:ext cx="2725738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7529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Galileo’s Free Fall Law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119180"/>
              </p:ext>
            </p:extLst>
          </p:nvPr>
        </p:nvGraphicFramePr>
        <p:xfrm>
          <a:off x="2895600" y="2819400"/>
          <a:ext cx="27559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3" imgW="533160" imgH="228600" progId="Equation.3">
                  <p:embed/>
                </p:oleObj>
              </mc:Choice>
              <mc:Fallback>
                <p:oleObj name="Equation" r:id="rId3" imgW="5331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600" y="2819400"/>
                        <a:ext cx="27559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0281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8458200" cy="4788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it!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91250"/>
              </p:ext>
            </p:extLst>
          </p:nvPr>
        </p:nvGraphicFramePr>
        <p:xfrm>
          <a:off x="5867400" y="1905000"/>
          <a:ext cx="1841500" cy="789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Equation" r:id="rId4" imgW="533160" imgH="228600" progId="Equation.3">
                  <p:embed/>
                </p:oleObj>
              </mc:Choice>
              <mc:Fallback>
                <p:oleObj name="Equation" r:id="rId4" imgW="53316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905000"/>
                        <a:ext cx="1841500" cy="7892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7928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8458200" cy="4788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it!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534818"/>
              </p:ext>
            </p:extLst>
          </p:nvPr>
        </p:nvGraphicFramePr>
        <p:xfrm>
          <a:off x="5867400" y="1905000"/>
          <a:ext cx="1841500" cy="789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name="Equation" r:id="rId4" imgW="533160" imgH="228600" progId="Equation.3">
                  <p:embed/>
                </p:oleObj>
              </mc:Choice>
              <mc:Fallback>
                <p:oleObj name="Equation" r:id="rId4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905000"/>
                        <a:ext cx="1841500" cy="7892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3276600"/>
            <a:ext cx="199926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(64-0)/(2-0) = 32</a:t>
            </a:r>
          </a:p>
        </p:txBody>
      </p:sp>
    </p:spTree>
    <p:extLst>
      <p:ext uri="{BB962C8B-B14F-4D97-AF65-F5344CB8AC3E}">
        <p14:creationId xmlns:p14="http://schemas.microsoft.com/office/powerpoint/2010/main" val="3846917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 Average Rate of Change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average speed during the </a:t>
            </a:r>
            <a:r>
              <a:rPr lang="en-US" b="1" dirty="0"/>
              <a:t>1-second interval between second 1 and second 2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81454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“Instantaneous” Rate of Change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determine speed of the murder weapon at “any second” of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instead of intervals of time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5239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“Instantaneous” Rate of Change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determine speed at “any second” of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instead of intervals of time</a:t>
                </a:r>
              </a:p>
              <a:p>
                <a:pPr lvl="1"/>
                <a:r>
                  <a:rPr lang="en-US" dirty="0"/>
                  <a:t>Let the time intervals get smaller and smaller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783582" y="4038600"/>
            <a:ext cx="10049" cy="11153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371600" y="4902758"/>
            <a:ext cx="52150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5226" y="5053483"/>
            <a:ext cx="51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225710" y="4721888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85244" y="5063531"/>
            <a:ext cx="209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743667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Galileo’s Free Fall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FREE FALL</a:t>
            </a:r>
          </a:p>
          <a:p>
            <a:pPr lvl="1"/>
            <a:r>
              <a:rPr lang="en-US" dirty="0"/>
              <a:t>Dropped a solid object from rest with the fall distance proportional to the square of the time it has been falling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733800"/>
            <a:ext cx="165735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8798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“Instantaneous” Rate of Change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determine speed at “any second” of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instead of intervals of time</a:t>
                </a:r>
              </a:p>
              <a:p>
                <a:pPr lvl="1"/>
                <a:r>
                  <a:rPr lang="en-US" dirty="0"/>
                  <a:t>Let the time intervals get smaller and smaller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783582" y="4038600"/>
            <a:ext cx="10049" cy="11153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371600" y="4902758"/>
            <a:ext cx="52150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5226" y="5053483"/>
            <a:ext cx="51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225710" y="4721888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85244" y="5063531"/>
            <a:ext cx="209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503147" y="4730152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25352" y="5086212"/>
            <a:ext cx="78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003123" y="6305135"/>
                <a:ext cx="4140877" cy="5388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Average Rate of Change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d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den>
                    </m:f>
                  </m:oMath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123" y="6305135"/>
                <a:ext cx="4140877" cy="538802"/>
              </a:xfrm>
              <a:prstGeom prst="rect">
                <a:avLst/>
              </a:prstGeom>
              <a:blipFill rotWithShape="0">
                <a:blip r:embed="rId3"/>
                <a:stretch>
                  <a:fillRect l="-1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𝑐h𝑎𝑛𝑔𝑒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𝑙𝑒𝑛𝑔𝑡h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𝑡𝑖𝑚𝑒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𝑖𝑛𝑡𝑒𝑟𝑣𝑎𝑙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6247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“Instantaneous” Rate of Change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determine speed at “any second” of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instead of intervals of time</a:t>
                </a:r>
              </a:p>
              <a:p>
                <a:pPr lvl="1"/>
                <a:r>
                  <a:rPr lang="en-US" dirty="0"/>
                  <a:t>Let the time intervals get smaller and smaller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783582" y="4038600"/>
            <a:ext cx="10049" cy="11153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371600" y="4902758"/>
            <a:ext cx="52150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5226" y="5053483"/>
            <a:ext cx="51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225710" y="4721888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85244" y="5063531"/>
            <a:ext cx="209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503147" y="4730152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61503" y="5193268"/>
            <a:ext cx="78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 </a:t>
            </a:r>
            <a:r>
              <a:rPr lang="en-US" dirty="0"/>
              <a:t>+ h</a:t>
            </a:r>
            <a:endParaRPr 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003123" y="6313545"/>
                <a:ext cx="4140877" cy="5388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Average Rate of Change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d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den>
                    </m:f>
                  </m:oMath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123" y="6313545"/>
                <a:ext cx="4140877" cy="538802"/>
              </a:xfrm>
              <a:prstGeom prst="rect">
                <a:avLst/>
              </a:prstGeom>
              <a:blipFill rotWithShape="0">
                <a:blip r:embed="rId3"/>
                <a:stretch>
                  <a:fillRect l="-1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𝑐h𝑎𝑛𝑔𝑒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𝑙𝑒𝑛𝑔𝑡h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𝑡𝑖𝑚𝑒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𝑖𝑛𝑡𝑒𝑟𝑣𝑎𝑙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Left Brace 13"/>
          <p:cNvSpPr/>
          <p:nvPr/>
        </p:nvSpPr>
        <p:spPr>
          <a:xfrm rot="5400000">
            <a:off x="3629383" y="2828449"/>
            <a:ext cx="423670" cy="3307582"/>
          </a:xfrm>
          <a:prstGeom prst="leftBrac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665561" y="3892663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call this distance h</a:t>
            </a:r>
          </a:p>
        </p:txBody>
      </p:sp>
    </p:spTree>
    <p:extLst>
      <p:ext uri="{BB962C8B-B14F-4D97-AF65-F5344CB8AC3E}">
        <p14:creationId xmlns:p14="http://schemas.microsoft.com/office/powerpoint/2010/main" val="2675953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“Instantaneous” Rate of Change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determine speed at “any second” of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instead of intervals of time</a:t>
                </a:r>
              </a:p>
              <a:p>
                <a:pPr lvl="1"/>
                <a:r>
                  <a:rPr lang="en-US" dirty="0"/>
                  <a:t>Let the time intervals get smaller and smaller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783582" y="4038600"/>
            <a:ext cx="10049" cy="11153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371600" y="4902758"/>
            <a:ext cx="52150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5226" y="5053483"/>
            <a:ext cx="51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225710" y="4721888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85244" y="5063531"/>
            <a:ext cx="209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503147" y="4730152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61503" y="5193268"/>
            <a:ext cx="78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 </a:t>
            </a:r>
            <a:r>
              <a:rPr lang="en-US" dirty="0"/>
              <a:t>+ h</a:t>
            </a:r>
            <a:endParaRPr lang="en-US" baseline="-25000" dirty="0"/>
          </a:p>
        </p:txBody>
      </p:sp>
      <p:sp>
        <p:nvSpPr>
          <p:cNvPr id="12" name="Left Brace 11"/>
          <p:cNvSpPr/>
          <p:nvPr/>
        </p:nvSpPr>
        <p:spPr>
          <a:xfrm rot="16200000">
            <a:off x="3654082" y="4160685"/>
            <a:ext cx="522851" cy="319537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733800" y="5926783"/>
            <a:ext cx="864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600200" y="6121327"/>
                <a:ext cx="36165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Distance =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h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6121327"/>
                <a:ext cx="3616571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51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𝑐h𝑎𝑛𝑔𝑒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𝑙𝑒𝑛𝑔𝑡h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𝑡𝑖𝑚𝑒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𝑖𝑛𝑡𝑒𝑟𝑣𝑎𝑙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965414" y="6360291"/>
                <a:ext cx="5117106" cy="5047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Instantaneous Rate of Change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</m:d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den>
                    </m:f>
                  </m:oMath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414" y="6360291"/>
                <a:ext cx="5117106" cy="504754"/>
              </a:xfrm>
              <a:prstGeom prst="rect">
                <a:avLst/>
              </a:prstGeom>
              <a:blipFill>
                <a:blip r:embed="rId5"/>
                <a:stretch>
                  <a:fillRect l="-952" b="-6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0557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“Instantaneous” Rate of Change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determine speed at “any second” of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instead of intervals of time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Let the time intervals get smaller and smaller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783582" y="4038600"/>
            <a:ext cx="10049" cy="11153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371600" y="4902758"/>
            <a:ext cx="52150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5226" y="5053483"/>
            <a:ext cx="51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225710" y="4721888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85244" y="5063531"/>
            <a:ext cx="209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837444" y="4730152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95800" y="5193268"/>
            <a:ext cx="78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 </a:t>
            </a:r>
            <a:r>
              <a:rPr lang="en-US" dirty="0"/>
              <a:t>+ h</a:t>
            </a:r>
            <a:endParaRPr lang="en-US" baseline="-25000" dirty="0"/>
          </a:p>
        </p:txBody>
      </p:sp>
      <p:sp>
        <p:nvSpPr>
          <p:cNvPr id="12" name="Left Brace 11"/>
          <p:cNvSpPr/>
          <p:nvPr/>
        </p:nvSpPr>
        <p:spPr>
          <a:xfrm rot="16200000">
            <a:off x="3340909" y="4473858"/>
            <a:ext cx="522851" cy="256903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479242" y="5943600"/>
            <a:ext cx="864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𝑐h𝑎𝑛𝑔𝑒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𝑙𝑒𝑛𝑔𝑡h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𝑡𝑖𝑚𝑒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𝑖𝑛𝑡𝑒𝑟𝑣𝑎𝑙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994387" y="6347150"/>
                <a:ext cx="5117106" cy="5047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Instantaneous Rate of Change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</m:d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den>
                    </m:f>
                  </m:oMath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387" y="6347150"/>
                <a:ext cx="5117106" cy="504754"/>
              </a:xfrm>
              <a:prstGeom prst="rect">
                <a:avLst/>
              </a:prstGeom>
              <a:blipFill>
                <a:blip r:embed="rId4"/>
                <a:stretch>
                  <a:fillRect l="-952" b="-6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07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“Instantaneous” Rate of Change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determine speed at “any second” of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instead of intervals of time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Let the time intervals get smaller and smaller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783582" y="4038600"/>
            <a:ext cx="10049" cy="11153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371600" y="4902758"/>
            <a:ext cx="52150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5226" y="5053483"/>
            <a:ext cx="51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225710" y="4721888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85244" y="5063531"/>
            <a:ext cx="209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23044" y="4730152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81400" y="5193268"/>
            <a:ext cx="78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 </a:t>
            </a:r>
            <a:r>
              <a:rPr lang="en-US" dirty="0"/>
              <a:t>+ h</a:t>
            </a:r>
            <a:endParaRPr lang="en-US" baseline="-25000" dirty="0"/>
          </a:p>
        </p:txBody>
      </p:sp>
      <p:sp>
        <p:nvSpPr>
          <p:cNvPr id="12" name="Left Brace 11"/>
          <p:cNvSpPr/>
          <p:nvPr/>
        </p:nvSpPr>
        <p:spPr>
          <a:xfrm rot="16200000">
            <a:off x="2887058" y="4927709"/>
            <a:ext cx="522851" cy="166132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22042" y="5943600"/>
            <a:ext cx="864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𝑐h𝑎𝑛𝑔𝑒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𝑙𝑒𝑛𝑔𝑡h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𝑡𝑖𝑚𝑒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𝑖𝑛𝑡𝑒𝑟𝑣𝑎𝑙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923044" y="6298382"/>
                <a:ext cx="5117106" cy="5047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Instantaneous Rate of Change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</m:d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den>
                    </m:f>
                  </m:oMath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044" y="6298382"/>
                <a:ext cx="5117106" cy="504754"/>
              </a:xfrm>
              <a:prstGeom prst="rect">
                <a:avLst/>
              </a:prstGeom>
              <a:blipFill>
                <a:blip r:embed="rId4"/>
                <a:stretch>
                  <a:fillRect l="-1073" b="-6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2701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“Instantaneous” Rate of Change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determine speed at “any second” of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instead of intervals of time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Let the time intervals get smaller and smaller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783582" y="4038600"/>
            <a:ext cx="10049" cy="11153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371600" y="4902758"/>
            <a:ext cx="52150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5226" y="5053483"/>
            <a:ext cx="51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225710" y="4721888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85244" y="5063531"/>
            <a:ext cx="209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703844" y="4730152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44261" y="5125040"/>
            <a:ext cx="78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 </a:t>
            </a:r>
            <a:r>
              <a:rPr lang="en-US" dirty="0"/>
              <a:t>+ h</a:t>
            </a:r>
            <a:endParaRPr lang="en-US" baseline="-25000" dirty="0"/>
          </a:p>
        </p:txBody>
      </p:sp>
      <p:sp>
        <p:nvSpPr>
          <p:cNvPr id="12" name="Left Brace 11"/>
          <p:cNvSpPr/>
          <p:nvPr/>
        </p:nvSpPr>
        <p:spPr>
          <a:xfrm rot="16200000">
            <a:off x="2307185" y="5507582"/>
            <a:ext cx="522851" cy="50158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62200" y="6019799"/>
            <a:ext cx="864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𝑐h𝑎𝑛𝑔𝑒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𝑙𝑒𝑛𝑔𝑡h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𝑡𝑖𝑚𝑒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𝑖𝑛𝑡𝑒𝑟𝑣𝑎𝑙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979147" y="6279845"/>
                <a:ext cx="5117106" cy="5047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Instantaneous Rate of Change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</m:d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den>
                    </m:f>
                  </m:oMath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147" y="6279845"/>
                <a:ext cx="5117106" cy="504754"/>
              </a:xfrm>
              <a:prstGeom prst="rect">
                <a:avLst/>
              </a:prstGeom>
              <a:blipFill>
                <a:blip r:embed="rId4"/>
                <a:stretch>
                  <a:fillRect l="-1073" b="-6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58864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“Instantaneous” Rate of Change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determine speed at “any second” of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instead of intervals of time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How small to make the distance?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783582" y="4038600"/>
            <a:ext cx="10049" cy="11153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371600" y="4902758"/>
            <a:ext cx="52150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5226" y="5053483"/>
            <a:ext cx="51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225710" y="4721888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85244" y="5063531"/>
            <a:ext cx="209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703844" y="4730152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44261" y="5125040"/>
            <a:ext cx="78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 </a:t>
            </a:r>
            <a:r>
              <a:rPr lang="en-US" dirty="0"/>
              <a:t>+ h</a:t>
            </a:r>
            <a:endParaRPr lang="en-US" baseline="-25000" dirty="0"/>
          </a:p>
        </p:txBody>
      </p:sp>
      <p:sp>
        <p:nvSpPr>
          <p:cNvPr id="12" name="Left Brace 11"/>
          <p:cNvSpPr/>
          <p:nvPr/>
        </p:nvSpPr>
        <p:spPr>
          <a:xfrm rot="16200000">
            <a:off x="2307185" y="5507582"/>
            <a:ext cx="522851" cy="50158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62200" y="6019799"/>
            <a:ext cx="864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𝑐h𝑎𝑛𝑔𝑒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𝑙𝑒𝑛𝑔𝑡h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𝑡𝑖𝑚𝑒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𝑖𝑛𝑡𝑒𝑟𝑣𝑎𝑙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973452" y="6291234"/>
                <a:ext cx="5117106" cy="5047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Instantaneous Rate of Change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</m:d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den>
                    </m:f>
                  </m:oMath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452" y="6291234"/>
                <a:ext cx="5117106" cy="504754"/>
              </a:xfrm>
              <a:prstGeom prst="rect">
                <a:avLst/>
              </a:prstGeom>
              <a:blipFill>
                <a:blip r:embed="rId4"/>
                <a:stretch>
                  <a:fillRect l="-1073" b="-6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5592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“Instantaneous” Rate of Change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determine speed at “any second” of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instead of intervals of time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How small to make the distance?</a:t>
                </a:r>
              </a:p>
              <a:p>
                <a:pPr lvl="2"/>
                <a:r>
                  <a:rPr lang="en-US" dirty="0">
                    <a:solidFill>
                      <a:srgbClr val="FF0000"/>
                    </a:solidFill>
                  </a:rPr>
                  <a:t>What are you measuring? </a:t>
                </a:r>
                <a:r>
                  <a:rPr lang="en-US" b="1" dirty="0">
                    <a:solidFill>
                      <a:srgbClr val="FF0000"/>
                    </a:solidFill>
                  </a:rPr>
                  <a:t>PRECISION MATTERS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08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783582" y="4038600"/>
            <a:ext cx="10049" cy="11153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371600" y="4902758"/>
            <a:ext cx="52150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5226" y="5053483"/>
            <a:ext cx="51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225710" y="4721888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85244" y="5063531"/>
            <a:ext cx="209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703844" y="4730152"/>
            <a:ext cx="10048" cy="331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44261" y="5125040"/>
            <a:ext cx="78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 </a:t>
            </a:r>
            <a:r>
              <a:rPr lang="en-US" dirty="0"/>
              <a:t>+ h</a:t>
            </a:r>
            <a:endParaRPr lang="en-US" baseline="-25000" dirty="0"/>
          </a:p>
        </p:txBody>
      </p:sp>
      <p:sp>
        <p:nvSpPr>
          <p:cNvPr id="12" name="Left Brace 11"/>
          <p:cNvSpPr/>
          <p:nvPr/>
        </p:nvSpPr>
        <p:spPr>
          <a:xfrm rot="16200000">
            <a:off x="2307185" y="5507582"/>
            <a:ext cx="522851" cy="50158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62200" y="6019799"/>
            <a:ext cx="864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𝑐h𝑎𝑛𝑔𝑒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𝑙𝑒𝑛𝑔𝑡h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𝑡𝑖𝑚𝑒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𝑖𝑛𝑡𝑒𝑟𝑣𝑎𝑙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352" y="648803"/>
                <a:ext cx="3391040" cy="66684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979147" y="6242388"/>
                <a:ext cx="5117106" cy="5047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Instantaneous Rate of Change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</m:d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den>
                    </m:f>
                  </m:oMath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147" y="6242388"/>
                <a:ext cx="5117106" cy="504754"/>
              </a:xfrm>
              <a:prstGeom prst="rect">
                <a:avLst/>
              </a:prstGeom>
              <a:blipFill>
                <a:blip r:embed="rId5"/>
                <a:stretch>
                  <a:fillRect l="-1073" b="-6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4736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“Instantaneous” Rate of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 that we can let </a:t>
            </a:r>
            <a:r>
              <a:rPr lang="en-US" b="1" dirty="0"/>
              <a:t>h</a:t>
            </a:r>
            <a:r>
              <a:rPr lang="en-US" dirty="0"/>
              <a:t> (our distance of the time interval) get smaller and smaller but it can never equal zero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86000" y="4114800"/>
                <a:ext cx="3835089" cy="9285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280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800" i="1">
                              <a:latin typeface="Cambria Math"/>
                            </a:rPr>
                            <m:t>+</m:t>
                          </m:r>
                          <m:r>
                            <a:rPr lang="en-US" sz="2800" i="1">
                              <a:latin typeface="Cambria Math"/>
                            </a:rPr>
                            <m:t>h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)−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4114800"/>
                <a:ext cx="3835089" cy="92852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133600" y="5782161"/>
            <a:ext cx="4495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NOTE:  </a:t>
            </a:r>
            <a:r>
              <a:rPr lang="en-US" dirty="0"/>
              <a:t>This is still the </a:t>
            </a:r>
            <a:r>
              <a:rPr lang="en-US" b="1" dirty="0"/>
              <a:t>SLOPE</a:t>
            </a:r>
            <a:r>
              <a:rPr lang="en-US" dirty="0"/>
              <a:t> formula </a:t>
            </a:r>
            <a:endParaRPr lang="en-US" b="1" dirty="0"/>
          </a:p>
        </p:txBody>
      </p:sp>
      <p:pic>
        <p:nvPicPr>
          <p:cNvPr id="24578" name="Picture 2" descr="http://www.satprepget800.com/wp-content/uploads/2013/11/Slo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294" y="6111605"/>
            <a:ext cx="2476500" cy="699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874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Murder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interval of 0.1 seconds</a:t>
            </a:r>
          </a:p>
          <a:p>
            <a:pPr lvl="1"/>
            <a:r>
              <a:rPr lang="en-US" dirty="0"/>
              <a:t>Between 1.1 and 1 second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676400" y="3657600"/>
                <a:ext cx="5768887" cy="833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240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16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0.1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</a:rPr>
                            <m:t>−16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(1)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0.1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=33.6 </m:t>
                      </m:r>
                      <m:r>
                        <a:rPr lang="en-US" sz="2400" b="0" i="1" smtClean="0">
                          <a:latin typeface="Cambria Math"/>
                        </a:rPr>
                        <m:t>𝑓𝑡</m:t>
                      </m:r>
                      <m:r>
                        <a:rPr lang="en-US" sz="2400" b="0" i="1" smtClean="0">
                          <a:latin typeface="Cambria Math"/>
                        </a:rPr>
                        <m:t>/</m:t>
                      </m:r>
                      <m:r>
                        <a:rPr lang="en-US" sz="2400" b="0" i="1" smtClean="0">
                          <a:latin typeface="Cambria Math"/>
                        </a:rPr>
                        <m:t>𝑠𝑒𝑐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657600"/>
                <a:ext cx="5768887" cy="83343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172200" y="2362200"/>
            <a:ext cx="22098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For exactly 1 second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276600" y="2731532"/>
            <a:ext cx="4168687" cy="1002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029200" y="2731532"/>
            <a:ext cx="2416087" cy="926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40160"/>
              </p:ext>
            </p:extLst>
          </p:nvPr>
        </p:nvGraphicFramePr>
        <p:xfrm>
          <a:off x="2895600" y="5062077"/>
          <a:ext cx="27559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5" name="Equation" r:id="rId4" imgW="533160" imgH="228600" progId="Equation.3">
                  <p:embed/>
                </p:oleObj>
              </mc:Choice>
              <mc:Fallback>
                <p:oleObj name="Equation" r:id="rId4" imgW="5331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95600" y="5062077"/>
                        <a:ext cx="27559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5308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Galileo’s Free Fall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FREE FALL</a:t>
            </a:r>
          </a:p>
          <a:p>
            <a:pPr lvl="1"/>
            <a:r>
              <a:rPr lang="en-US" dirty="0"/>
              <a:t>Dropped a solid object from rest with the fall distance proportional to the square of the time it has been falling</a:t>
            </a:r>
          </a:p>
          <a:p>
            <a:pPr lvl="2"/>
            <a:r>
              <a:rPr lang="en-US" dirty="0"/>
              <a:t>Let y = distance fallen in feet after </a:t>
            </a:r>
            <a:r>
              <a:rPr lang="en-US" i="1" dirty="0"/>
              <a:t>t</a:t>
            </a:r>
            <a:r>
              <a:rPr lang="en-US" dirty="0"/>
              <a:t> seconds</a:t>
            </a:r>
          </a:p>
        </p:txBody>
      </p:sp>
    </p:spTree>
    <p:extLst>
      <p:ext uri="{BB962C8B-B14F-4D97-AF65-F5344CB8AC3E}">
        <p14:creationId xmlns:p14="http://schemas.microsoft.com/office/powerpoint/2010/main" val="17994081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Time interval of 0.01 seconds</a:t>
                </a:r>
              </a:p>
              <a:p>
                <a:pPr lvl="1"/>
                <a:r>
                  <a:rPr lang="en-US" dirty="0"/>
                  <a:t>Between 1.01 and 1 second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0.01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−16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(1)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0.01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=32.16 </m:t>
                      </m:r>
                      <m:r>
                        <a:rPr lang="en-US" b="0" i="1" smtClean="0">
                          <a:latin typeface="Cambria Math"/>
                        </a:rPr>
                        <m:t>𝑓𝑡</m:t>
                      </m:r>
                      <m:r>
                        <a:rPr lang="en-US" b="0" i="1" smtClean="0">
                          <a:latin typeface="Cambria Math"/>
                        </a:rPr>
                        <m:t>/</m:t>
                      </m:r>
                      <m:r>
                        <a:rPr lang="en-US" b="0" i="1" smtClean="0">
                          <a:latin typeface="Cambria Math"/>
                        </a:rPr>
                        <m:t>𝑠𝑒𝑐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846729"/>
              </p:ext>
            </p:extLst>
          </p:nvPr>
        </p:nvGraphicFramePr>
        <p:xfrm>
          <a:off x="2895600" y="5062077"/>
          <a:ext cx="27559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" name="Equation" r:id="rId4" imgW="533160" imgH="228600" progId="Equation.3">
                  <p:embed/>
                </p:oleObj>
              </mc:Choice>
              <mc:Fallback>
                <p:oleObj name="Equation" r:id="rId4" imgW="5331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95600" y="5062077"/>
                        <a:ext cx="27559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92336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Time interval of 0.001 seconds</a:t>
                </a:r>
              </a:p>
              <a:p>
                <a:pPr lvl="1"/>
                <a:r>
                  <a:rPr lang="en-US" dirty="0"/>
                  <a:t>Between 1.001 and 1 second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0.001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−16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(1)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0.001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=32.016 </m:t>
                      </m:r>
                      <m:r>
                        <a:rPr lang="en-US" b="0" i="1" smtClean="0">
                          <a:latin typeface="Cambria Math"/>
                        </a:rPr>
                        <m:t>𝑓𝑡</m:t>
                      </m:r>
                      <m:r>
                        <a:rPr lang="en-US" b="0" i="1" smtClean="0">
                          <a:latin typeface="Cambria Math"/>
                        </a:rPr>
                        <m:t>/</m:t>
                      </m:r>
                      <m:r>
                        <a:rPr lang="en-US" b="0" i="1" smtClean="0">
                          <a:latin typeface="Cambria Math"/>
                        </a:rPr>
                        <m:t>𝑠𝑒𝑐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846729"/>
              </p:ext>
            </p:extLst>
          </p:nvPr>
        </p:nvGraphicFramePr>
        <p:xfrm>
          <a:off x="2895600" y="5062077"/>
          <a:ext cx="27559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name="Equation" r:id="rId4" imgW="533160" imgH="228600" progId="Equation.3">
                  <p:embed/>
                </p:oleObj>
              </mc:Choice>
              <mc:Fallback>
                <p:oleObj name="Equation" r:id="rId4" imgW="5331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95600" y="5062077"/>
                        <a:ext cx="27559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9245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h gets smaller and smaller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907056"/>
              </p:ext>
            </p:extLst>
          </p:nvPr>
        </p:nvGraphicFramePr>
        <p:xfrm>
          <a:off x="1676400" y="3389054"/>
          <a:ext cx="5265336" cy="276782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755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5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5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7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</a:rPr>
                        <a:t>t</a:t>
                      </a:r>
                      <a:endParaRPr lang="en-US" sz="2800" b="1" i="0" u="none" strike="noStrike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>
                          <a:effectLst/>
                        </a:rPr>
                        <a:t>h</a:t>
                      </a:r>
                      <a:endParaRPr lang="en-US" sz="2800" b="1" i="0" u="none" strike="noStrike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</a:rPr>
                        <a:t>speed</a:t>
                      </a:r>
                      <a:endParaRPr lang="en-US" sz="2800" b="1" i="0" u="none" strike="noStrike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743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0.1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33.6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743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0.01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32.16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743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0.001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32.016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545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0.0001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32.0016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12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0.00001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32.00016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Left Arrow 4"/>
          <p:cNvSpPr/>
          <p:nvPr/>
        </p:nvSpPr>
        <p:spPr>
          <a:xfrm>
            <a:off x="7086600" y="5562600"/>
            <a:ext cx="1708220" cy="89430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limit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7680189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Approaches a limiting values of </a:t>
            </a:r>
            <a:r>
              <a:rPr lang="en-US" b="1" dirty="0"/>
              <a:t>32 </a:t>
            </a:r>
            <a:r>
              <a:rPr lang="en-US" b="1" dirty="0" err="1"/>
              <a:t>ft</a:t>
            </a:r>
            <a:r>
              <a:rPr lang="en-US" b="1" dirty="0"/>
              <a:t>/sec </a:t>
            </a:r>
            <a:r>
              <a:rPr lang="en-US" dirty="0"/>
              <a:t>as the time interval decreases</a:t>
            </a:r>
          </a:p>
          <a:p>
            <a:r>
              <a:rPr lang="en-US" dirty="0"/>
              <a:t>This suggest that the toaster is falling at a speed of </a:t>
            </a:r>
            <a:r>
              <a:rPr lang="en-US" b="1" dirty="0"/>
              <a:t>32 </a:t>
            </a:r>
            <a:r>
              <a:rPr lang="en-US" b="1" dirty="0" err="1"/>
              <a:t>ft</a:t>
            </a:r>
            <a:r>
              <a:rPr lang="en-US" b="1" dirty="0"/>
              <a:t>/sec </a:t>
            </a:r>
            <a:r>
              <a:rPr lang="en-US" dirty="0"/>
              <a:t>at </a:t>
            </a:r>
            <a:r>
              <a:rPr lang="en-US" u="sng" dirty="0">
                <a:solidFill>
                  <a:srgbClr val="FF0000"/>
                </a:solidFill>
              </a:rPr>
              <a:t>exactly</a:t>
            </a:r>
            <a:r>
              <a:rPr lang="en-US" dirty="0"/>
              <a:t> </a:t>
            </a:r>
            <a:r>
              <a:rPr lang="en-US" b="1" dirty="0"/>
              <a:t>t</a:t>
            </a:r>
            <a:r>
              <a:rPr lang="en-US" b="1" baseline="-25000" dirty="0"/>
              <a:t>0</a:t>
            </a:r>
            <a:r>
              <a:rPr lang="en-US" b="1" dirty="0"/>
              <a:t> = 1 second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915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CHECK IT!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Algebraically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09600" y="3124200"/>
                <a:ext cx="2897845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16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−16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124200"/>
                <a:ext cx="2897845" cy="6481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2627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CHECK IT!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Algebraically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09600" y="3124200"/>
                <a:ext cx="7610417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16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−16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16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(1+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−16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(1)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1+2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−16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124200"/>
                <a:ext cx="7610417" cy="6481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90600" y="4201242"/>
                <a:ext cx="7491603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16+32</m:t>
                          </m:r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  <m:r>
                            <a:rPr lang="en-US" i="1">
                              <a:latin typeface="Cambria Math"/>
                            </a:rPr>
                            <m:t>+16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−16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32</m:t>
                          </m:r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  <m:r>
                            <a:rPr lang="en-US" i="1">
                              <a:latin typeface="Cambria Math"/>
                            </a:rPr>
                            <m:t>+16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  <m:r>
                            <a:rPr lang="en-US" i="1">
                              <a:latin typeface="Cambria Math"/>
                            </a:rPr>
                            <m:t>(32+16</m:t>
                          </m:r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=32+16</m:t>
                      </m:r>
                      <m:r>
                        <a:rPr lang="en-US" i="1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201242"/>
                <a:ext cx="7491603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H="1">
            <a:off x="5257800" y="4253824"/>
            <a:ext cx="221064" cy="3099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5804658" y="4665810"/>
            <a:ext cx="196720" cy="207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09600" y="5257569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Remember </a:t>
            </a:r>
            <a:r>
              <a:rPr lang="en-US" i="1" dirty="0"/>
              <a:t>h</a:t>
            </a:r>
            <a:r>
              <a:rPr lang="en-US" dirty="0"/>
              <a:t> is the time interval, so as h approaches 0, the </a:t>
            </a:r>
            <a:r>
              <a:rPr lang="en-US" b="1" dirty="0"/>
              <a:t>LIMIT </a:t>
            </a:r>
            <a:r>
              <a:rPr lang="en-US" dirty="0"/>
              <a:t>is 32 </a:t>
            </a:r>
            <a:r>
              <a:rPr lang="en-US" dirty="0" err="1"/>
              <a:t>ft</a:t>
            </a:r>
            <a:r>
              <a:rPr lang="en-US" dirty="0"/>
              <a:t>/sec</a:t>
            </a:r>
          </a:p>
          <a:p>
            <a:pPr lvl="1"/>
            <a:r>
              <a:rPr lang="en-US" dirty="0"/>
              <a:t>That is, 32 + 16(0) = 32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981200" y="4769773"/>
            <a:ext cx="5410200" cy="57739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3592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doing?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Visualize</a:t>
            </a:r>
          </a:p>
        </p:txBody>
      </p:sp>
      <p:pic>
        <p:nvPicPr>
          <p:cNvPr id="15362" name="Picture 2" descr="http://www.mhhe.com/math/calc/smithminton2e/cd/folder_structure/text/chap02/section01/figure_020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4419600" cy="368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0740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Secant Line vs. Tangent Line</a:t>
            </a:r>
          </a:p>
        </p:txBody>
      </p:sp>
      <p:pic>
        <p:nvPicPr>
          <p:cNvPr id="17410" name="Picture 2" descr="http://clas.sa.ucsb.edu/staff/lee/Secant%20and%20Tangent%20lin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62200"/>
            <a:ext cx="64770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2709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3451F-5496-4E8A-8FBC-F538CF120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529" y="395248"/>
            <a:ext cx="3124200" cy="1066800"/>
          </a:xfrm>
        </p:spPr>
        <p:txBody>
          <a:bodyPr/>
          <a:lstStyle/>
          <a:p>
            <a:r>
              <a:rPr lang="en-US" dirty="0"/>
              <a:t>Secant Line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2BB006-2AEE-4E84-B453-93A5B0286003}"/>
              </a:ext>
            </a:extLst>
          </p:cNvPr>
          <p:cNvSpPr txBox="1">
            <a:spLocks/>
          </p:cNvSpPr>
          <p:nvPr/>
        </p:nvSpPr>
        <p:spPr>
          <a:xfrm>
            <a:off x="5256706" y="533400"/>
            <a:ext cx="31242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Tangent Line</a:t>
            </a:r>
          </a:p>
        </p:txBody>
      </p:sp>
      <p:pic>
        <p:nvPicPr>
          <p:cNvPr id="15" name="Picture 1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E38656-D1D9-489A-ABDB-EC0E59CA97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36" y="1557424"/>
            <a:ext cx="4254581" cy="410787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8C14D7F-CF92-488B-B1F3-5BFA99CFF913}"/>
              </a:ext>
            </a:extLst>
          </p:cNvPr>
          <p:cNvSpPr txBox="1"/>
          <p:nvPr/>
        </p:nvSpPr>
        <p:spPr>
          <a:xfrm>
            <a:off x="2564225" y="5029200"/>
            <a:ext cx="1855376" cy="3693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y = 33.6x – 17.6 </a:t>
            </a:r>
          </a:p>
        </p:txBody>
      </p:sp>
      <p:pic>
        <p:nvPicPr>
          <p:cNvPr id="17" name="Picture 16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7A263B1C-E4DD-4E3D-863C-6D57554763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725" y="1905000"/>
            <a:ext cx="4678162" cy="410787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B79E06D-CFC8-4EC8-BAA8-325721976365}"/>
              </a:ext>
            </a:extLst>
          </p:cNvPr>
          <p:cNvSpPr txBox="1"/>
          <p:nvPr/>
        </p:nvSpPr>
        <p:spPr>
          <a:xfrm>
            <a:off x="6705600" y="4572000"/>
            <a:ext cx="1855376" cy="3693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y = 32x – 16 </a:t>
            </a:r>
          </a:p>
        </p:txBody>
      </p:sp>
    </p:spTree>
    <p:extLst>
      <p:ext uri="{BB962C8B-B14F-4D97-AF65-F5344CB8AC3E}">
        <p14:creationId xmlns:p14="http://schemas.microsoft.com/office/powerpoint/2010/main" val="2983583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Instantaneous Rate of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Math language</a:t>
            </a:r>
          </a:p>
          <a:p>
            <a:pPr lvl="1"/>
            <a:r>
              <a:rPr lang="en-US" dirty="0"/>
              <a:t>The instantaneous rate of change of a function </a:t>
            </a:r>
            <a:r>
              <a:rPr lang="en-US" i="1" dirty="0"/>
              <a:t>f(x)</a:t>
            </a:r>
            <a:r>
              <a:rPr lang="en-US" dirty="0"/>
              <a:t>  at a point </a:t>
            </a:r>
            <a:r>
              <a:rPr lang="en-US" i="1" dirty="0"/>
              <a:t>x = a</a:t>
            </a:r>
            <a:r>
              <a:rPr lang="en-US" dirty="0"/>
              <a:t> is the </a:t>
            </a:r>
            <a:r>
              <a:rPr lang="en-US" b="1" i="1" dirty="0"/>
              <a:t>limiting</a:t>
            </a:r>
            <a:r>
              <a:rPr lang="en-US" i="1" dirty="0"/>
              <a:t> </a:t>
            </a:r>
            <a:r>
              <a:rPr lang="en-US" b="1" i="1" dirty="0"/>
              <a:t>value</a:t>
            </a:r>
            <a:r>
              <a:rPr lang="en-US" dirty="0"/>
              <a:t> of the average rate of change as the point </a:t>
            </a:r>
            <a:r>
              <a:rPr lang="en-US" i="1" dirty="0"/>
              <a:t>x = a + h </a:t>
            </a:r>
            <a:r>
              <a:rPr lang="en-US" dirty="0"/>
              <a:t> approaches x = 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3"/>
              <p:cNvSpPr txBox="1"/>
              <p:nvPr/>
            </p:nvSpPr>
            <p:spPr>
              <a:xfrm>
                <a:off x="2133600" y="4800600"/>
                <a:ext cx="4764088" cy="12954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sub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)−</m:t>
                              </m:r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4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800600"/>
                <a:ext cx="4764088" cy="1295400"/>
              </a:xfrm>
              <a:prstGeom prst="rect">
                <a:avLst/>
              </a:prstGeom>
              <a:blipFill>
                <a:blip r:embed="rId2"/>
                <a:stretch>
                  <a:fillRect r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190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Galileo’s Free Fall Law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08910"/>
              </p:ext>
            </p:extLst>
          </p:nvPr>
        </p:nvGraphicFramePr>
        <p:xfrm>
          <a:off x="685800" y="2743200"/>
          <a:ext cx="27559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3" imgW="533160" imgH="228600" progId="Equation.3">
                  <p:embed/>
                </p:oleObj>
              </mc:Choice>
              <mc:Fallback>
                <p:oleObj name="Equation" r:id="rId3" imgW="5331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2743200"/>
                        <a:ext cx="27559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371600" y="3644562"/>
            <a:ext cx="1066800" cy="1447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18054" y="5181600"/>
            <a:ext cx="2973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Constant of proportionality</a:t>
            </a:r>
          </a:p>
        </p:txBody>
      </p:sp>
    </p:spTree>
    <p:extLst>
      <p:ext uri="{BB962C8B-B14F-4D97-AF65-F5344CB8AC3E}">
        <p14:creationId xmlns:p14="http://schemas.microsoft.com/office/powerpoint/2010/main" val="21141187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8"/>
          <p:cNvGraphicFramePr>
            <a:graphicFrameLocks/>
          </p:cNvGraphicFramePr>
          <p:nvPr/>
        </p:nvGraphicFramePr>
        <p:xfrm>
          <a:off x="169332" y="1600197"/>
          <a:ext cx="8771468" cy="4106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5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5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413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ARC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IRC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9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Example: average speed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2400" dirty="0"/>
                      </a:br>
                      <a:r>
                        <a:rPr lang="en-US" sz="2400" dirty="0"/>
                        <a:t>Example: instantaneous speed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413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Slope of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="1" baseline="0" dirty="0"/>
                        <a:t>secant</a:t>
                      </a:r>
                      <a:r>
                        <a:rPr lang="en-US" sz="2800" baseline="0" dirty="0"/>
                        <a:t> line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Slope of </a:t>
                      </a:r>
                      <a:r>
                        <a:rPr lang="en-US" sz="2800" b="1" dirty="0"/>
                        <a:t>tangent</a:t>
                      </a:r>
                      <a:r>
                        <a:rPr lang="en-US" sz="2800" dirty="0"/>
                        <a:t> line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413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588886"/>
              </p:ext>
            </p:extLst>
          </p:nvPr>
        </p:nvGraphicFramePr>
        <p:xfrm>
          <a:off x="1447800" y="4895850"/>
          <a:ext cx="21399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2" name="Equation" r:id="rId3" imgW="1028520" imgH="393480" progId="Equation.3">
                  <p:embed/>
                </p:oleObj>
              </mc:Choice>
              <mc:Fallback>
                <p:oleObj name="Equation" r:id="rId3" imgW="10285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4895850"/>
                        <a:ext cx="2139950" cy="819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006502"/>
              </p:ext>
            </p:extLst>
          </p:nvPr>
        </p:nvGraphicFramePr>
        <p:xfrm>
          <a:off x="5105400" y="4953000"/>
          <a:ext cx="3011129" cy="818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3" name="Equation" r:id="rId5" imgW="1447560" imgH="393480" progId="Equation.3">
                  <p:embed/>
                </p:oleObj>
              </mc:Choice>
              <mc:Fallback>
                <p:oleObj name="Equation" r:id="rId5" imgW="14475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05400" y="4953000"/>
                        <a:ext cx="3011129" cy="8188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ight Brace 1">
            <a:extLst>
              <a:ext uri="{FF2B5EF4-FFF2-40B4-BE49-F238E27FC236}">
                <a16:creationId xmlns:a16="http://schemas.microsoft.com/office/drawing/2014/main" id="{D686EFC4-D53C-48D5-AF6A-21BA963047A0}"/>
              </a:ext>
            </a:extLst>
          </p:cNvPr>
          <p:cNvSpPr/>
          <p:nvPr/>
        </p:nvSpPr>
        <p:spPr>
          <a:xfrm rot="5400000">
            <a:off x="2289175" y="5383577"/>
            <a:ext cx="457200" cy="12763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49CB500C-F949-46A1-91B3-49F4EEFF3DD5}"/>
              </a:ext>
            </a:extLst>
          </p:cNvPr>
          <p:cNvSpPr/>
          <p:nvPr/>
        </p:nvSpPr>
        <p:spPr>
          <a:xfrm rot="5400000">
            <a:off x="6734175" y="5329569"/>
            <a:ext cx="457200" cy="12763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D001B2-C837-4912-B44A-71CC373A7DFB}"/>
              </a:ext>
            </a:extLst>
          </p:cNvPr>
          <p:cNvSpPr txBox="1"/>
          <p:nvPr/>
        </p:nvSpPr>
        <p:spPr>
          <a:xfrm>
            <a:off x="1858264" y="6196344"/>
            <a:ext cx="1951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Small gap/error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CECA99-5D95-44B6-9638-CB55B9C007A8}"/>
              </a:ext>
            </a:extLst>
          </p:cNvPr>
          <p:cNvSpPr txBox="1"/>
          <p:nvPr/>
        </p:nvSpPr>
        <p:spPr>
          <a:xfrm>
            <a:off x="6148791" y="6164768"/>
            <a:ext cx="1951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 gap/error</a:t>
            </a:r>
          </a:p>
        </p:txBody>
      </p:sp>
    </p:spTree>
    <p:extLst>
      <p:ext uri="{BB962C8B-B14F-4D97-AF65-F5344CB8AC3E}">
        <p14:creationId xmlns:p14="http://schemas.microsoft.com/office/powerpoint/2010/main" val="30272926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Instantaneous Rate of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called</a:t>
            </a:r>
          </a:p>
          <a:p>
            <a:pPr lvl="1"/>
            <a:r>
              <a:rPr lang="en-US" b="1" dirty="0"/>
              <a:t>Derivative</a:t>
            </a:r>
          </a:p>
          <a:p>
            <a:pPr lvl="1"/>
            <a:r>
              <a:rPr lang="en-US" b="1" dirty="0"/>
              <a:t>Slope</a:t>
            </a:r>
            <a:r>
              <a:rPr lang="en-US" dirty="0"/>
              <a:t> of graph of function</a:t>
            </a:r>
          </a:p>
          <a:p>
            <a:pPr lvl="1"/>
            <a:r>
              <a:rPr lang="en-US" b="1" dirty="0"/>
              <a:t>Slope</a:t>
            </a:r>
            <a:r>
              <a:rPr lang="en-US" dirty="0"/>
              <a:t> of tangent line to graph of function</a:t>
            </a:r>
          </a:p>
          <a:p>
            <a:endParaRPr lang="en-US" b="1" dirty="0"/>
          </a:p>
          <a:p>
            <a:r>
              <a:rPr lang="en-US" b="1" dirty="0"/>
              <a:t>NOTATION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417868"/>
              </p:ext>
            </p:extLst>
          </p:nvPr>
        </p:nvGraphicFramePr>
        <p:xfrm>
          <a:off x="1676400" y="5181600"/>
          <a:ext cx="5922962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Equation" r:id="rId3" imgW="2527200" imgH="609480" progId="Equation.3">
                  <p:embed/>
                </p:oleObj>
              </mc:Choice>
              <mc:Fallback>
                <p:oleObj name="Equation" r:id="rId3" imgW="2527200" imgH="609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181600"/>
                        <a:ext cx="5922962" cy="14589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778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Galileo’s Free Fall Law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6018791"/>
              </p:ext>
            </p:extLst>
          </p:nvPr>
        </p:nvGraphicFramePr>
        <p:xfrm>
          <a:off x="685800" y="2743200"/>
          <a:ext cx="27559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3" imgW="533160" imgH="228600" progId="Equation.3">
                  <p:embed/>
                </p:oleObj>
              </mc:Choice>
              <mc:Fallback>
                <p:oleObj name="Equation" r:id="rId3" imgW="5331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2743200"/>
                        <a:ext cx="27559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551059"/>
              </p:ext>
            </p:extLst>
          </p:nvPr>
        </p:nvGraphicFramePr>
        <p:xfrm>
          <a:off x="5203825" y="2743200"/>
          <a:ext cx="3017838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5" imgW="583920" imgH="228600" progId="Equation.3">
                  <p:embed/>
                </p:oleObj>
              </mc:Choice>
              <mc:Fallback>
                <p:oleObj name="Equation" r:id="rId5" imgW="58392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3825" y="2743200"/>
                        <a:ext cx="3017838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Up Arrow Callout 2"/>
          <p:cNvSpPr/>
          <p:nvPr/>
        </p:nvSpPr>
        <p:spPr>
          <a:xfrm>
            <a:off x="990600" y="3886200"/>
            <a:ext cx="2743200" cy="15240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Distance fallen </a:t>
            </a:r>
          </a:p>
          <a:p>
            <a:pPr algn="ctr"/>
            <a:r>
              <a:rPr lang="en-US" dirty="0"/>
              <a:t>measured in feet</a:t>
            </a:r>
          </a:p>
        </p:txBody>
      </p:sp>
      <p:sp>
        <p:nvSpPr>
          <p:cNvPr id="10" name="Up Arrow Callout 9"/>
          <p:cNvSpPr/>
          <p:nvPr/>
        </p:nvSpPr>
        <p:spPr>
          <a:xfrm>
            <a:off x="5486400" y="3886200"/>
            <a:ext cx="2743200" cy="15240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Distance fallen </a:t>
            </a:r>
          </a:p>
          <a:p>
            <a:pPr algn="ctr"/>
            <a:r>
              <a:rPr lang="en-US" dirty="0"/>
              <a:t>measured in meters</a:t>
            </a:r>
          </a:p>
        </p:txBody>
      </p:sp>
    </p:spTree>
    <p:extLst>
      <p:ext uri="{BB962C8B-B14F-4D97-AF65-F5344CB8AC3E}">
        <p14:creationId xmlns:p14="http://schemas.microsoft.com/office/powerpoint/2010/main" val="685027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find AVERAGE speed?</a:t>
            </a:r>
          </a:p>
        </p:txBody>
      </p:sp>
      <p:pic>
        <p:nvPicPr>
          <p:cNvPr id="3" name="Picture 2" descr="http://cmichellestyles.com/wp-content/uploads/2011/08/Speedometer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424362"/>
            <a:ext cx="2857500" cy="220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18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find AVERAGE speed?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Think about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𝑚𝑖𝑙𝑒𝑠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h𝑜𝑢𝑟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H="1">
            <a:off x="4168869" y="2268059"/>
            <a:ext cx="8382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007069" y="2071286"/>
            <a:ext cx="192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Distance covered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168869" y="2877659"/>
            <a:ext cx="8382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07069" y="2845393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Time elapsed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743200" y="3332127"/>
                <a:ext cx="3391040" cy="66684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𝑐h𝑎𝑛𝑔𝑒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𝑙𝑒𝑛𝑔𝑡h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𝑡𝑖𝑚𝑒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𝑖𝑛𝑡𝑒𝑟𝑣𝑎𝑙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3332127"/>
                <a:ext cx="3391040" cy="66684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 descr="http://cmichellestyles.com/wp-content/uploads/2011/08/Speedometer-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424362"/>
            <a:ext cx="2857500" cy="220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8582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 Average Rate of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2249424"/>
            <a:ext cx="8585596" cy="4325112"/>
          </a:xfrm>
        </p:spPr>
        <p:txBody>
          <a:bodyPr/>
          <a:lstStyle/>
          <a:p>
            <a:r>
              <a:rPr lang="en-US" dirty="0"/>
              <a:t>You committed a murder!</a:t>
            </a:r>
          </a:p>
          <a:p>
            <a:pPr lvl="1"/>
            <a:r>
              <a:rPr lang="en-US" dirty="0"/>
              <a:t>The cops have you surrounded at the top of the Towers of America (750 feet up)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You drop the murder weapon over the side.</a:t>
            </a:r>
          </a:p>
        </p:txBody>
      </p:sp>
    </p:spTree>
    <p:extLst>
      <p:ext uri="{BB962C8B-B14F-4D97-AF65-F5344CB8AC3E}">
        <p14:creationId xmlns:p14="http://schemas.microsoft.com/office/powerpoint/2010/main" val="2743560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 Average Rate of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committed a murder!</a:t>
            </a:r>
          </a:p>
          <a:p>
            <a:pPr lvl="1"/>
            <a:r>
              <a:rPr lang="en-US" dirty="0"/>
              <a:t>The cops have you surrounded at the top of the Towers of America (750 feet up)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You drop the murder weapon over the side.</a:t>
            </a:r>
          </a:p>
          <a:p>
            <a:pPr lvl="1"/>
            <a:endParaRPr lang="en-US" dirty="0"/>
          </a:p>
          <a:p>
            <a:r>
              <a:rPr lang="en-US" dirty="0"/>
              <a:t>What is the </a:t>
            </a:r>
            <a:r>
              <a:rPr lang="en-US" b="1" u="sng" dirty="0"/>
              <a:t>average speed</a:t>
            </a:r>
            <a:r>
              <a:rPr lang="en-US" b="1" dirty="0"/>
              <a:t> </a:t>
            </a:r>
            <a:r>
              <a:rPr lang="en-US" dirty="0"/>
              <a:t>the murder weapon is traveling the </a:t>
            </a:r>
            <a:r>
              <a:rPr lang="en-US" dirty="0">
                <a:solidFill>
                  <a:srgbClr val="FF0000"/>
                </a:solidFill>
              </a:rPr>
              <a:t>first two seconds of the fall</a:t>
            </a:r>
            <a:r>
              <a:rPr lang="en-US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168891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315</TotalTime>
  <Words>1135</Words>
  <Application>Microsoft Office PowerPoint</Application>
  <PresentationFormat>On-screen Show (4:3)</PresentationFormat>
  <Paragraphs>212</Paragraphs>
  <Slides>41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Calibri</vt:lpstr>
      <vt:lpstr>Cambria Math</vt:lpstr>
      <vt:lpstr>Georgia</vt:lpstr>
      <vt:lpstr>Trebuchet MS</vt:lpstr>
      <vt:lpstr>Wingdings 2</vt:lpstr>
      <vt:lpstr>Urban</vt:lpstr>
      <vt:lpstr>Equation</vt:lpstr>
      <vt:lpstr>Average Rate of Change vs. Instantaneous Rate of Change</vt:lpstr>
      <vt:lpstr>Galileo’s Free Fall Law</vt:lpstr>
      <vt:lpstr>Galileo’s Free Fall Law</vt:lpstr>
      <vt:lpstr>Galileo’s Free Fall Law</vt:lpstr>
      <vt:lpstr>Galileo’s Free Fall Law</vt:lpstr>
      <vt:lpstr>How do you find AVERAGE speed?</vt:lpstr>
      <vt:lpstr>How do you find AVERAGE speed?</vt:lpstr>
      <vt:lpstr>Example:  Average Rate of Change</vt:lpstr>
      <vt:lpstr>Example:  Average Rate of Change</vt:lpstr>
      <vt:lpstr>How do you find AVERAGE speed?</vt:lpstr>
      <vt:lpstr>Average Speed</vt:lpstr>
      <vt:lpstr>Example:  Average Rate of Change</vt:lpstr>
      <vt:lpstr>Average Rate of Change Formula</vt:lpstr>
      <vt:lpstr>Galileo’s Free Fall Law</vt:lpstr>
      <vt:lpstr>Graph it!</vt:lpstr>
      <vt:lpstr>Graph it!</vt:lpstr>
      <vt:lpstr>Example:  Average Rate of Change </vt:lpstr>
      <vt:lpstr>“Instantaneous” Rate of Change</vt:lpstr>
      <vt:lpstr>“Instantaneous” Rate of Change</vt:lpstr>
      <vt:lpstr>“Instantaneous” Rate of Change</vt:lpstr>
      <vt:lpstr>“Instantaneous” Rate of Change</vt:lpstr>
      <vt:lpstr>“Instantaneous” Rate of Change</vt:lpstr>
      <vt:lpstr>“Instantaneous” Rate of Change</vt:lpstr>
      <vt:lpstr>“Instantaneous” Rate of Change</vt:lpstr>
      <vt:lpstr>“Instantaneous” Rate of Change</vt:lpstr>
      <vt:lpstr>“Instantaneous” Rate of Change</vt:lpstr>
      <vt:lpstr>“Instantaneous” Rate of Change</vt:lpstr>
      <vt:lpstr>“Instantaneous” Rate of Change</vt:lpstr>
      <vt:lpstr>Back to Murder Example</vt:lpstr>
      <vt:lpstr>Example</vt:lpstr>
      <vt:lpstr>Example</vt:lpstr>
      <vt:lpstr>Example</vt:lpstr>
      <vt:lpstr>LIMITS</vt:lpstr>
      <vt:lpstr>CHECK IT!</vt:lpstr>
      <vt:lpstr>CHECK IT!</vt:lpstr>
      <vt:lpstr>What are we doing?</vt:lpstr>
      <vt:lpstr>Secant Line vs. Tangent Line</vt:lpstr>
      <vt:lpstr>Secant Line</vt:lpstr>
      <vt:lpstr>Instantaneous Rate of Change</vt:lpstr>
      <vt:lpstr>PowerPoint Presentation</vt:lpstr>
      <vt:lpstr>Instantaneous Rate of Change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Cindy Roberts</cp:lastModifiedBy>
  <cp:revision>40</cp:revision>
  <dcterms:created xsi:type="dcterms:W3CDTF">2014-01-16T20:08:14Z</dcterms:created>
  <dcterms:modified xsi:type="dcterms:W3CDTF">2020-08-03T19:35:17Z</dcterms:modified>
</cp:coreProperties>
</file>