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342" r:id="rId3"/>
    <p:sldId id="351" r:id="rId4"/>
    <p:sldId id="344" r:id="rId5"/>
    <p:sldId id="345" r:id="rId6"/>
    <p:sldId id="348" r:id="rId7"/>
    <p:sldId id="349" r:id="rId8"/>
    <p:sldId id="350" r:id="rId9"/>
    <p:sldId id="287" r:id="rId10"/>
    <p:sldId id="375" r:id="rId11"/>
    <p:sldId id="291" r:id="rId12"/>
    <p:sldId id="354" r:id="rId13"/>
    <p:sldId id="361" r:id="rId14"/>
    <p:sldId id="295" r:id="rId15"/>
    <p:sldId id="297" r:id="rId16"/>
    <p:sldId id="298" r:id="rId17"/>
    <p:sldId id="299" r:id="rId18"/>
    <p:sldId id="300" r:id="rId19"/>
    <p:sldId id="301" r:id="rId20"/>
    <p:sldId id="365" r:id="rId21"/>
    <p:sldId id="367" r:id="rId22"/>
    <p:sldId id="369" r:id="rId23"/>
    <p:sldId id="374" r:id="rId24"/>
    <p:sldId id="302" r:id="rId25"/>
    <p:sldId id="305" r:id="rId26"/>
    <p:sldId id="307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78" r:id="rId35"/>
    <p:sldId id="319" r:id="rId36"/>
    <p:sldId id="320" r:id="rId37"/>
    <p:sldId id="321" r:id="rId38"/>
    <p:sldId id="379" r:id="rId39"/>
    <p:sldId id="322" r:id="rId40"/>
    <p:sldId id="323" r:id="rId41"/>
    <p:sldId id="380" r:id="rId42"/>
    <p:sldId id="324" r:id="rId43"/>
    <p:sldId id="325" r:id="rId44"/>
    <p:sldId id="328" r:id="rId45"/>
    <p:sldId id="327" r:id="rId46"/>
    <p:sldId id="329" r:id="rId47"/>
    <p:sldId id="330" r:id="rId48"/>
    <p:sldId id="331" r:id="rId49"/>
    <p:sldId id="332" r:id="rId50"/>
    <p:sldId id="333" r:id="rId51"/>
    <p:sldId id="381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77" autoAdjust="0"/>
  </p:normalViewPr>
  <p:slideViewPr>
    <p:cSldViewPr>
      <p:cViewPr varScale="1">
        <p:scale>
          <a:sx n="97" d="100"/>
          <a:sy n="97" d="100"/>
        </p:scale>
        <p:origin x="996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12192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B3A6-E6A5-4C5C-BF57-75844881C8D2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5DCAB-68BF-4FEC-BFFC-7F5BAAFB4CC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07889"/>
            <a:ext cx="103632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B3A6-E6A5-4C5C-BF57-75844881C8D2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5DCAB-68BF-4FEC-BFFC-7F5BAAFB4C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B3A6-E6A5-4C5C-BF57-75844881C8D2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5DCAB-68BF-4FEC-BFFC-7F5BAAFB4C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B3A6-E6A5-4C5C-BF57-75844881C8D2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5DCAB-68BF-4FEC-BFFC-7F5BAAFB4CC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4962526"/>
            <a:ext cx="10513484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3462339"/>
            <a:ext cx="10513484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B3A6-E6A5-4C5C-BF57-75844881C8D2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5DCAB-68BF-4FEC-BFFC-7F5BAAFB4C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49784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1600200"/>
            <a:ext cx="49784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B3A6-E6A5-4C5C-BF57-75844881C8D2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5DCAB-68BF-4FEC-BFFC-7F5BAAFB4C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0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600200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B3A6-E6A5-4C5C-BF57-75844881C8D2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5DCAB-68BF-4FEC-BFFC-7F5BAAFB4C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B3A6-E6A5-4C5C-BF57-75844881C8D2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5DCAB-68BF-4FEC-BFFC-7F5BAAFB4C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B3A6-E6A5-4C5C-BF57-75844881C8D2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5DCAB-68BF-4FEC-BFFC-7F5BAAFB4C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83200" y="1447800"/>
            <a:ext cx="61976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1447800"/>
            <a:ext cx="3962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864" y="2547892"/>
            <a:ext cx="39624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B3A6-E6A5-4C5C-BF57-75844881C8D2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5DCAB-68BF-4FEC-BFFC-7F5BAAFB4C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447800"/>
            <a:ext cx="3962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09792" y="1447800"/>
            <a:ext cx="4559808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547891"/>
            <a:ext cx="39624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B3A6-E6A5-4C5C-BF57-75844881C8D2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5DCAB-68BF-4FEC-BFFC-7F5BAAFB4C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1"/>
            <a:ext cx="10566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0" y="6356351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18AB3A6-E6A5-4C5C-BF57-75844881C8D2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56351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D355DCAB-68BF-4FEC-BFFC-7F5BAAFB4CC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jpeg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1.png"/><Relationship Id="rId5" Type="http://schemas.openxmlformats.org/officeDocument/2006/relationships/image" Target="../media/image49.w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4.png"/><Relationship Id="rId5" Type="http://schemas.openxmlformats.org/officeDocument/2006/relationships/image" Target="../media/image52.wmf"/><Relationship Id="rId4" Type="http://schemas.openxmlformats.org/officeDocument/2006/relationships/oleObject" Target="../embeddings/oleObject3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png"/><Relationship Id="rId4" Type="http://schemas.openxmlformats.org/officeDocument/2006/relationships/image" Target="../media/image9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2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65.tmp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65.tmp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1: Introduction to the Course and Review Material </a:t>
            </a:r>
          </a:p>
          <a:p>
            <a:endParaRPr lang="en-US" dirty="0"/>
          </a:p>
          <a:p>
            <a:r>
              <a:rPr lang="en-US" dirty="0"/>
              <a:t>Instructor: Cindy Roberts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Calculus for the Bio Sciences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179" y="-1"/>
            <a:ext cx="3041821" cy="234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117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forms of lines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Slope intercept 	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Point-Slope 	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General 		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1038" t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6650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Slope-intercept form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Equation of a line		y = mx + b</a:t>
            </a:r>
          </a:p>
          <a:p>
            <a:r>
              <a:rPr lang="en-US" dirty="0"/>
              <a:t>Slope of a line = m</a:t>
            </a:r>
          </a:p>
          <a:p>
            <a:r>
              <a:rPr lang="en-US" dirty="0"/>
              <a:t>Y-Intercept = b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8974925"/>
              </p:ext>
            </p:extLst>
          </p:nvPr>
        </p:nvGraphicFramePr>
        <p:xfrm>
          <a:off x="2514600" y="3606801"/>
          <a:ext cx="7162801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" name="Equation" r:id="rId3" imgW="3416040" imgH="431640" progId="Equation.3">
                  <p:embed/>
                </p:oleObj>
              </mc:Choice>
              <mc:Fallback>
                <p:oleObj name="Equation" r:id="rId3" imgW="34160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606801"/>
                        <a:ext cx="7162801" cy="8858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1" descr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143001"/>
            <a:ext cx="2590800" cy="1998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5410200" y="4430712"/>
            <a:ext cx="533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4191000" y="5192712"/>
            <a:ext cx="2325688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Greek “delta” symbol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B8B0423-DE9C-4690-BC8B-BB4C28E88FEA}"/>
              </a:ext>
            </a:extLst>
          </p:cNvPr>
          <p:cNvCxnSpPr/>
          <p:nvPr/>
        </p:nvCxnSpPr>
        <p:spPr>
          <a:xfrm flipH="1">
            <a:off x="2667000" y="1981200"/>
            <a:ext cx="1295400" cy="175260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543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Slope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Positive Slope</a:t>
            </a:r>
          </a:p>
          <a:p>
            <a:pPr lvl="1"/>
            <a:r>
              <a:rPr lang="en-US" dirty="0"/>
              <a:t>Graph: Lines Goes Up</a:t>
            </a:r>
          </a:p>
          <a:p>
            <a:pPr lvl="1"/>
            <a:r>
              <a:rPr lang="en-US" dirty="0"/>
              <a:t>Function: Increasing</a:t>
            </a:r>
            <a:br>
              <a:rPr lang="en-US" dirty="0"/>
            </a:br>
            <a:endParaRPr lang="en-US" dirty="0"/>
          </a:p>
          <a:p>
            <a:r>
              <a:rPr lang="en-US" dirty="0"/>
              <a:t>Negative Slope</a:t>
            </a:r>
          </a:p>
          <a:p>
            <a:pPr lvl="1"/>
            <a:r>
              <a:rPr lang="en-US" dirty="0"/>
              <a:t>Graph:  Line Goes Down</a:t>
            </a:r>
          </a:p>
          <a:p>
            <a:pPr lvl="1"/>
            <a:r>
              <a:rPr lang="en-US" dirty="0"/>
              <a:t>Function: Decreasing</a:t>
            </a:r>
            <a:br>
              <a:rPr lang="en-US" dirty="0"/>
            </a:br>
            <a:endParaRPr lang="en-US" dirty="0"/>
          </a:p>
          <a:p>
            <a:r>
              <a:rPr lang="en-US" dirty="0"/>
              <a:t>Zero Slope</a:t>
            </a:r>
          </a:p>
          <a:p>
            <a:pPr lvl="1"/>
            <a:r>
              <a:rPr lang="en-US" dirty="0"/>
              <a:t>Graph: Flat</a:t>
            </a:r>
          </a:p>
          <a:p>
            <a:pPr lvl="1"/>
            <a:r>
              <a:rPr lang="en-US" dirty="0"/>
              <a:t>Function: Constant</a:t>
            </a:r>
          </a:p>
          <a:p>
            <a:endParaRPr lang="en-US" dirty="0"/>
          </a:p>
        </p:txBody>
      </p:sp>
      <p:pic>
        <p:nvPicPr>
          <p:cNvPr id="4" name="Picture1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743744"/>
            <a:ext cx="1981200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1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420144"/>
            <a:ext cx="1981200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1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096544"/>
            <a:ext cx="1981200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7542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066800" y="1600200"/>
                <a:ext cx="8991600" cy="44196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Given two points, find the equation of a line</a:t>
                </a:r>
              </a:p>
              <a:p>
                <a:pPr lvl="1"/>
                <a:r>
                  <a:rPr lang="en-US" dirty="0"/>
                  <a:t>Point (0,2) and Point (2,3)</a:t>
                </a:r>
              </a:p>
              <a:p>
                <a:pPr lvl="1"/>
                <a:r>
                  <a:rPr lang="en-US" dirty="0"/>
                  <a:t>Find the slope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3−2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Use point-slope form of a line and pick either point</a:t>
                </a:r>
              </a:p>
              <a:p>
                <a:pPr lvl="1"/>
                <a:r>
                  <a:rPr lang="en-US" dirty="0"/>
                  <a:t>Point-Slope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−2=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−0)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Solve for y 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b="1" dirty="0">
                  <a:solidFill>
                    <a:srgbClr val="FFFF00"/>
                  </a:solidFill>
                </a:endParaRP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066800" y="1600200"/>
                <a:ext cx="8991600" cy="4419600"/>
              </a:xfrm>
              <a:blipFill>
                <a:blip r:embed="rId2"/>
                <a:stretch>
                  <a:fillRect l="-339" t="-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2064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Math Models</a:t>
            </a:r>
          </a:p>
          <a:p>
            <a:pPr lvl="1"/>
            <a:r>
              <a:rPr lang="en-US" dirty="0"/>
              <a:t>Equation, graph, table, verbal representation</a:t>
            </a:r>
          </a:p>
          <a:p>
            <a:r>
              <a:rPr lang="en-US" dirty="0"/>
              <a:t>Relation</a:t>
            </a:r>
          </a:p>
          <a:p>
            <a:pPr lvl="1"/>
            <a:r>
              <a:rPr lang="en-US" dirty="0"/>
              <a:t>Input/Outputs</a:t>
            </a:r>
          </a:p>
        </p:txBody>
      </p:sp>
      <p:pic>
        <p:nvPicPr>
          <p:cNvPr id="5" name="Picture 6" descr="http://www.mathsisfun.com/sets/images/function-set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25" y="1600200"/>
            <a:ext cx="238125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fun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3690937"/>
            <a:ext cx="1666875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func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6" y="3624841"/>
            <a:ext cx="193357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169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pic>
        <p:nvPicPr>
          <p:cNvPr id="4" name="Picture 2" descr="Function Par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752600"/>
            <a:ext cx="554355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(x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495801"/>
            <a:ext cx="3448050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817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Graphs of common functions</a:t>
            </a:r>
          </a:p>
        </p:txBody>
      </p:sp>
    </p:spTree>
    <p:extLst>
      <p:ext uri="{BB962C8B-B14F-4D97-AF65-F5344CB8AC3E}">
        <p14:creationId xmlns:p14="http://schemas.microsoft.com/office/powerpoint/2010/main" val="3217846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67" y="152400"/>
            <a:ext cx="33528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735" y="990600"/>
            <a:ext cx="1990931" cy="1277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929" y="270431"/>
            <a:ext cx="1397000" cy="577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814" y="1143000"/>
            <a:ext cx="1862932" cy="152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815" y="3352801"/>
            <a:ext cx="1295400" cy="507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114801"/>
            <a:ext cx="2133600" cy="173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80659" y="4096836"/>
            <a:ext cx="142859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Quadratic Function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524000" y="29718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280" y="3266591"/>
            <a:ext cx="1524000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815" y="4145692"/>
            <a:ext cx="1739419" cy="158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391400" y="4089443"/>
            <a:ext cx="116570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Cubic Function</a:t>
            </a:r>
          </a:p>
        </p:txBody>
      </p:sp>
    </p:spTree>
    <p:extLst>
      <p:ext uri="{BB962C8B-B14F-4D97-AF65-F5344CB8AC3E}">
        <p14:creationId xmlns:p14="http://schemas.microsoft.com/office/powerpoint/2010/main" val="616608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2400"/>
            <a:ext cx="1714500" cy="61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945" y="990601"/>
            <a:ext cx="2667000" cy="1537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22646"/>
            <a:ext cx="1549400" cy="618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990600"/>
            <a:ext cx="1765300" cy="1586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1524000" y="29718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093" y="3276600"/>
            <a:ext cx="123751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895" y="4207477"/>
            <a:ext cx="1749345" cy="1561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5" y="3276601"/>
            <a:ext cx="1555750" cy="58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055983"/>
            <a:ext cx="2441620" cy="160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881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26" t="18619"/>
          <a:stretch>
            <a:fillRect/>
          </a:stretch>
        </p:blipFill>
        <p:spPr bwMode="auto">
          <a:xfrm>
            <a:off x="1752600" y="3048000"/>
            <a:ext cx="4114800" cy="134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808" y="2362200"/>
            <a:ext cx="3848100" cy="306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Piecewise function</a:t>
            </a:r>
          </a:p>
        </p:txBody>
      </p:sp>
    </p:spTree>
    <p:extLst>
      <p:ext uri="{BB962C8B-B14F-4D97-AF65-F5344CB8AC3E}">
        <p14:creationId xmlns:p14="http://schemas.microsoft.com/office/powerpoint/2010/main" val="4232079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Calculus?</a:t>
            </a:r>
          </a:p>
        </p:txBody>
      </p:sp>
    </p:spTree>
    <p:extLst>
      <p:ext uri="{BB962C8B-B14F-4D97-AF65-F5344CB8AC3E}">
        <p14:creationId xmlns:p14="http://schemas.microsoft.com/office/powerpoint/2010/main" val="2358923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4400" y="1600200"/>
                <a:ext cx="9448800" cy="4114800"/>
              </a:xfrm>
            </p:spPr>
            <p:txBody>
              <a:bodyPr/>
              <a:lstStyle/>
              <a:p>
                <a:r>
                  <a:rPr lang="en-US" dirty="0"/>
                  <a:t>A city’s population was 30,800 in the year 2000 and is growing by 850 people per year</a:t>
                </a:r>
              </a:p>
              <a:p>
                <a:endParaRPr lang="en-US" dirty="0"/>
              </a:p>
              <a:p>
                <a:r>
                  <a:rPr lang="en-US" dirty="0"/>
                  <a:t>Give a formula for the city’s population,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as a function of the number of years,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since 2000 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4400" y="1600200"/>
                <a:ext cx="9448800" cy="4114800"/>
              </a:xfrm>
              <a:blipFill>
                <a:blip r:embed="rId2"/>
                <a:stretch>
                  <a:fillRect l="-323" t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038600" y="3639671"/>
                <a:ext cx="487665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= 850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+30,800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3639671"/>
                <a:ext cx="4876656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4747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066800" y="1600200"/>
                <a:ext cx="9296400" cy="4114800"/>
              </a:xfrm>
            </p:spPr>
            <p:txBody>
              <a:bodyPr/>
              <a:lstStyle/>
              <a:p>
                <a:r>
                  <a:rPr lang="en-US" dirty="0"/>
                  <a:t>A city’s population was 30,800 in the year 2000 and is growing by 850 people per year</a:t>
                </a:r>
              </a:p>
              <a:p>
                <a:endParaRPr lang="en-US" dirty="0"/>
              </a:p>
              <a:p>
                <a:r>
                  <a:rPr lang="en-US" dirty="0"/>
                  <a:t>Give a formula for the city’s population,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as a function of the number of years,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since 2000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Predict the population for 2010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066800" y="1600200"/>
                <a:ext cx="9296400" cy="4114800"/>
              </a:xfrm>
              <a:blipFill>
                <a:blip r:embed="rId2"/>
                <a:stretch>
                  <a:fillRect l="-328" t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74945" y="4114800"/>
                <a:ext cx="814691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= 850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lang="en-US" sz="4400" i="1">
                          <a:latin typeface="Cambria Math" panose="02040503050406030204" pitchFamily="18" charset="0"/>
                        </a:rPr>
                        <m:t>+30,800=39,300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945" y="4114800"/>
                <a:ext cx="8146910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0238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2133600" y="1600200"/>
                <a:ext cx="8229600" cy="4114800"/>
              </a:xfrm>
            </p:spPr>
            <p:txBody>
              <a:bodyPr/>
              <a:lstStyle/>
              <a:p>
                <a:r>
                  <a:rPr lang="en-US" dirty="0"/>
                  <a:t>A city’s population was 30,800 in the year 2000 and is growing by 850 people per year</a:t>
                </a:r>
              </a:p>
              <a:p>
                <a:endParaRPr lang="en-US" dirty="0"/>
              </a:p>
              <a:p>
                <a:r>
                  <a:rPr lang="en-US" dirty="0"/>
                  <a:t>Give a formula for the city’s population,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as a function of the number of years,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since 2000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When is the population expected to reach 45,000?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2133600" y="1600200"/>
                <a:ext cx="8229600" cy="4114800"/>
              </a:xfrm>
              <a:blipFill>
                <a:blip r:embed="rId2"/>
                <a:stretch>
                  <a:fillRect l="-370" t="-444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152520" y="4114800"/>
                <a:ext cx="619176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</a:rPr>
                        <m:t>45,000= 850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+30,800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520" y="4114800"/>
                <a:ext cx="6191760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038600" y="3639671"/>
                <a:ext cx="487665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= 850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+30,800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3639671"/>
                <a:ext cx="4876656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>
            <a:off x="4572000" y="3429000"/>
            <a:ext cx="1828800" cy="38100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1840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971800" y="381000"/>
                <a:ext cx="619176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</a:rPr>
                        <m:t>45,000= 850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+30,800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381000"/>
                <a:ext cx="6191760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71802" y="1240670"/>
                <a:ext cx="6191759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</a:rPr>
                        <m:t>45,000−30,800= 850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2" y="1240670"/>
                <a:ext cx="6191759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0" y="2362200"/>
                <a:ext cx="3840988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</a:rPr>
                        <m:t>14,200= 850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362200"/>
                <a:ext cx="3840988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72000" y="3483730"/>
                <a:ext cx="2778196" cy="1272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14,200</m:t>
                          </m:r>
                        </m:num>
                        <m:den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850</m:t>
                          </m:r>
                        </m:den>
                      </m:f>
                      <m:r>
                        <a:rPr lang="en-US" sz="4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483730"/>
                <a:ext cx="2778196" cy="12720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40256" y="5200232"/>
                <a:ext cx="404168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</a:rPr>
                        <m:t>16.71 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𝑦𝑒𝑎𝑟𝑠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0256" y="5200232"/>
                <a:ext cx="4041684" cy="677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Up Arrow 7"/>
          <p:cNvSpPr/>
          <p:nvPr/>
        </p:nvSpPr>
        <p:spPr>
          <a:xfrm>
            <a:off x="4476740" y="5978862"/>
            <a:ext cx="3505200" cy="685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Don’t forget units!</a:t>
            </a:r>
          </a:p>
        </p:txBody>
      </p:sp>
    </p:spTree>
    <p:extLst>
      <p:ext uri="{BB962C8B-B14F-4D97-AF65-F5344CB8AC3E}">
        <p14:creationId xmlns:p14="http://schemas.microsoft.com/office/powerpoint/2010/main" val="13617517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Increasing/decreasing functions</a:t>
            </a:r>
          </a:p>
        </p:txBody>
      </p:sp>
    </p:spTree>
    <p:extLst>
      <p:ext uri="{BB962C8B-B14F-4D97-AF65-F5344CB8AC3E}">
        <p14:creationId xmlns:p14="http://schemas.microsoft.com/office/powerpoint/2010/main" val="681762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9" y="304801"/>
            <a:ext cx="8686800" cy="695325"/>
          </a:xfrm>
          <a:prstGeom prst="rect">
            <a:avLst/>
          </a:prstGeom>
          <a:noFill/>
          <a:ln w="28575">
            <a:solidFill>
              <a:srgbClr val="0066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218" y="1524001"/>
            <a:ext cx="3762375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36627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62089"/>
            <a:ext cx="3295650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304801"/>
            <a:ext cx="8658225" cy="638175"/>
          </a:xfrm>
          <a:prstGeom prst="rect">
            <a:avLst/>
          </a:prstGeom>
          <a:noFill/>
          <a:ln w="28575">
            <a:solidFill>
              <a:srgbClr val="0066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88313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1600200"/>
            <a:ext cx="3305175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7200"/>
            <a:ext cx="8686800" cy="609600"/>
          </a:xfrm>
          <a:prstGeom prst="rect">
            <a:avLst/>
          </a:prstGeom>
          <a:noFill/>
          <a:ln w="28575">
            <a:solidFill>
              <a:srgbClr val="0066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6887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Minimum/maximum functions</a:t>
            </a:r>
          </a:p>
        </p:txBody>
      </p:sp>
    </p:spTree>
    <p:extLst>
      <p:ext uri="{BB962C8B-B14F-4D97-AF65-F5344CB8AC3E}">
        <p14:creationId xmlns:p14="http://schemas.microsoft.com/office/powerpoint/2010/main" val="628732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1661985"/>
            <a:ext cx="2305609" cy="283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4308379"/>
              </p:ext>
            </p:extLst>
          </p:nvPr>
        </p:nvGraphicFramePr>
        <p:xfrm>
          <a:off x="4347719" y="76200"/>
          <a:ext cx="3211370" cy="1247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6" name="Microsoft WordArt 3.2" r:id="rId4" imgW="4114800" imgH="1600200" progId="MSWordArt.2">
                  <p:embed/>
                </p:oleObj>
              </mc:Choice>
              <mc:Fallback>
                <p:oleObj name="Microsoft WordArt 3.2" r:id="rId4" imgW="4114800" imgH="1600200" progId="MSWordArt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7719" y="76200"/>
                        <a:ext cx="3211370" cy="12476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365" y="4800600"/>
            <a:ext cx="8696325" cy="666750"/>
          </a:xfrm>
          <a:prstGeom prst="rect">
            <a:avLst/>
          </a:prstGeom>
          <a:noFill/>
          <a:ln w="28575">
            <a:solidFill>
              <a:srgbClr val="0066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088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Mathematics of change</a:t>
            </a:r>
          </a:p>
        </p:txBody>
      </p:sp>
      <p:pic>
        <p:nvPicPr>
          <p:cNvPr id="11266" name="Picture 2" descr="http://static1.wikia.nocookie.net/__cb20090206050030/calculus/images/0/0c/Whats_calcul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60021"/>
            <a:ext cx="7491516" cy="386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1121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529" y="381000"/>
            <a:ext cx="1972192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880631"/>
              </p:ext>
            </p:extLst>
          </p:nvPr>
        </p:nvGraphicFramePr>
        <p:xfrm>
          <a:off x="4122256" y="3124200"/>
          <a:ext cx="4042738" cy="918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0" name="Microsoft WordArt 3.2" r:id="rId4" imgW="4114800" imgH="1600200" progId="MSWordArt.2">
                  <p:embed/>
                </p:oleObj>
              </mc:Choice>
              <mc:Fallback>
                <p:oleObj name="Microsoft WordArt 3.2" r:id="rId4" imgW="4114800" imgH="1600200" progId="MSWordArt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2256" y="3124200"/>
                        <a:ext cx="4042738" cy="9188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029200"/>
            <a:ext cx="8629650" cy="628650"/>
          </a:xfrm>
          <a:prstGeom prst="rect">
            <a:avLst/>
          </a:prstGeom>
          <a:noFill/>
          <a:ln w="28575">
            <a:solidFill>
              <a:srgbClr val="0066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03491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66800"/>
            <a:ext cx="7848600" cy="464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33600" y="274638"/>
            <a:ext cx="7924800" cy="563562"/>
          </a:xfrm>
        </p:spPr>
        <p:txBody>
          <a:bodyPr/>
          <a:lstStyle/>
          <a:p>
            <a:r>
              <a:rPr lang="en-US" dirty="0"/>
              <a:t>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33302728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functions</a:t>
            </a:r>
          </a:p>
        </p:txBody>
      </p:sp>
    </p:spTree>
    <p:extLst>
      <p:ext uri="{BB962C8B-B14F-4D97-AF65-F5344CB8AC3E}">
        <p14:creationId xmlns:p14="http://schemas.microsoft.com/office/powerpoint/2010/main" val="7441561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01_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877" y="228601"/>
            <a:ext cx="8793163" cy="23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 descr="http://1.bp.blogspot.com/_4Oy_7FFvAeg/TJcv4KOXsvI/AAAAAAAAIZE/OMLsNkvro-E/s1600/36.just+composition+of+functio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5" y="2971801"/>
            <a:ext cx="2076450" cy="224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6909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D382D8-7DC6-4B1D-94E1-0C4C6BA8AC49}"/>
              </a:ext>
            </a:extLst>
          </p:cNvPr>
          <p:cNvSpPr txBox="1"/>
          <p:nvPr/>
        </p:nvSpPr>
        <p:spPr>
          <a:xfrm>
            <a:off x="457200" y="228600"/>
            <a:ext cx="1143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Oil is spilling from a well at a rate of 2,500 gallons per day.  At this rate the radius of the circular pool of oil will change at a constant rate of 4 miles per day.  </a:t>
            </a:r>
          </a:p>
          <a:p>
            <a:endParaRPr lang="en-US" sz="2000" dirty="0"/>
          </a:p>
          <a:p>
            <a:r>
              <a:rPr lang="en-US" sz="2000" dirty="0"/>
              <a:t>Write an expression that represents the radius of the oil slick at time t, r days after the leak has started.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7692F0-2CE8-4792-B581-94CAE7313EBA}"/>
                  </a:ext>
                </a:extLst>
              </p:cNvPr>
              <p:cNvSpPr txBox="1"/>
              <p:nvPr/>
            </p:nvSpPr>
            <p:spPr>
              <a:xfrm>
                <a:off x="5742319" y="1981200"/>
                <a:ext cx="152490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7692F0-2CE8-4792-B581-94CAE7313E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2319" y="1981200"/>
                <a:ext cx="1524905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8FCFB90-E7B9-406A-9E7F-98B00C3706EB}"/>
                  </a:ext>
                </a:extLst>
              </p:cNvPr>
              <p:cNvSpPr txBox="1"/>
              <p:nvPr/>
            </p:nvSpPr>
            <p:spPr>
              <a:xfrm>
                <a:off x="4114800" y="3121613"/>
                <a:ext cx="36665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𝐴𝑟𝑒𝑎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r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8FCFB90-E7B9-406A-9E7F-98B00C370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121613"/>
                <a:ext cx="3666581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C64370BB-F149-4A1B-9AA7-76190F3409B5}"/>
              </a:ext>
            </a:extLst>
          </p:cNvPr>
          <p:cNvSpPr txBox="1"/>
          <p:nvPr/>
        </p:nvSpPr>
        <p:spPr>
          <a:xfrm>
            <a:off x="648929" y="2639824"/>
            <a:ext cx="1097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Write an expression to represent the area of the oil spill in terms of the radius.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7ADA238-12F9-4D26-BCD8-73C7E58E4F0F}"/>
                  </a:ext>
                </a:extLst>
              </p:cNvPr>
              <p:cNvSpPr txBox="1"/>
              <p:nvPr/>
            </p:nvSpPr>
            <p:spPr>
              <a:xfrm>
                <a:off x="4343400" y="3736387"/>
                <a:ext cx="4171206" cy="486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=16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7ADA238-12F9-4D26-BCD8-73C7E58E4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3736387"/>
                <a:ext cx="4171206" cy="4863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EE906518-AFF6-4CEF-B6D8-E16E6D36EF82}"/>
              </a:ext>
            </a:extLst>
          </p:cNvPr>
          <p:cNvSpPr txBox="1"/>
          <p:nvPr/>
        </p:nvSpPr>
        <p:spPr>
          <a:xfrm>
            <a:off x="597310" y="4348294"/>
            <a:ext cx="1097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Find the area of the circular spill in 4 days.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F114399-7660-4BA6-80EF-7F0DB931E751}"/>
                  </a:ext>
                </a:extLst>
              </p:cNvPr>
              <p:cNvSpPr txBox="1"/>
              <p:nvPr/>
            </p:nvSpPr>
            <p:spPr>
              <a:xfrm>
                <a:off x="2667000" y="5071760"/>
                <a:ext cx="5892382" cy="486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=16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=804.25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F114399-7660-4BA6-80EF-7F0DB931E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5071760"/>
                <a:ext cx="5892382" cy="4863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9E9854B8-37AB-483C-862A-96DF5A0B7703}"/>
              </a:ext>
            </a:extLst>
          </p:cNvPr>
          <p:cNvSpPr/>
          <p:nvPr/>
        </p:nvSpPr>
        <p:spPr>
          <a:xfrm>
            <a:off x="8839200" y="1833634"/>
            <a:ext cx="3124200" cy="2233065"/>
          </a:xfrm>
          <a:prstGeom prst="wedgeEllipseCallout">
            <a:avLst>
              <a:gd name="adj1" fmla="val -85672"/>
              <a:gd name="adj2" fmla="val 195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Recognize the relationship of the change in area is dependent upon the radius as a function of time</a:t>
            </a:r>
          </a:p>
        </p:txBody>
      </p: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EBFE79A4-5982-4772-BA11-B922247EBE7E}"/>
              </a:ext>
            </a:extLst>
          </p:cNvPr>
          <p:cNvSpPr/>
          <p:nvPr/>
        </p:nvSpPr>
        <p:spPr>
          <a:xfrm>
            <a:off x="9436510" y="4658460"/>
            <a:ext cx="2133600" cy="992047"/>
          </a:xfrm>
          <a:prstGeom prst="wedgeEllipseCallout">
            <a:avLst>
              <a:gd name="adj1" fmla="val -85672"/>
              <a:gd name="adj2" fmla="val 195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Units?</a:t>
            </a:r>
          </a:p>
        </p:txBody>
      </p:sp>
    </p:spTree>
    <p:extLst>
      <p:ext uri="{BB962C8B-B14F-4D97-AF65-F5344CB8AC3E}">
        <p14:creationId xmlns:p14="http://schemas.microsoft.com/office/powerpoint/2010/main" val="352012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2" grpId="0"/>
      <p:bldP spid="13" grpId="0" animBg="1"/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rate of change</a:t>
            </a:r>
          </a:p>
        </p:txBody>
      </p:sp>
      <p:pic>
        <p:nvPicPr>
          <p:cNvPr id="6146" name="Picture 2" descr="Image result for average rate of cha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456" y="304800"/>
            <a:ext cx="4343400" cy="432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4707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70" y="1600201"/>
            <a:ext cx="8705850" cy="2314575"/>
          </a:xfrm>
          <a:prstGeom prst="rect">
            <a:avLst/>
          </a:prstGeom>
          <a:noFill/>
          <a:ln w="28575">
            <a:solidFill>
              <a:srgbClr val="0066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94126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1"/>
            <a:ext cx="2833259" cy="1023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481" y="2438400"/>
            <a:ext cx="554279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1"/>
            <a:ext cx="282416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949411"/>
            <a:ext cx="3301624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7446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224E3-8352-426F-B457-CD7FE6EC1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rate of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8CC61-DED6-4858-8F64-C1C41B7B79E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Suppose that you are at a red light, and then the light turns green.</a:t>
            </a:r>
          </a:p>
          <a:p>
            <a:r>
              <a:rPr lang="en-US" dirty="0"/>
              <a:t>You put your foot on the accelerator and the car increases its speed from 0 mph to 50 mph in 5 seconds.</a:t>
            </a:r>
          </a:p>
          <a:p>
            <a:r>
              <a:rPr lang="en-US" dirty="0"/>
              <a:t>What is your average rate of change of your speed? 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690BF62-99BA-4541-92C0-7B520A011C24}"/>
                  </a:ext>
                </a:extLst>
              </p:cNvPr>
              <p:cNvSpPr txBox="1"/>
              <p:nvPr/>
            </p:nvSpPr>
            <p:spPr>
              <a:xfrm>
                <a:off x="285499" y="3276600"/>
                <a:ext cx="8648072" cy="14046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𝑐h𝑎𝑛𝑔𝑒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𝑠𝑝𝑒𝑒𝑑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𝑐h𝑎𝑛𝑔𝑒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50−0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5−0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690BF62-99BA-4541-92C0-7B520A011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499" y="3276600"/>
                <a:ext cx="8648072" cy="14046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8235EF2F-4C61-47F6-865F-5333D272772E}"/>
              </a:ext>
            </a:extLst>
          </p:cNvPr>
          <p:cNvSpPr/>
          <p:nvPr/>
        </p:nvSpPr>
        <p:spPr>
          <a:xfrm>
            <a:off x="9677400" y="2969654"/>
            <a:ext cx="2133600" cy="992047"/>
          </a:xfrm>
          <a:prstGeom prst="wedgeEllipseCallout">
            <a:avLst>
              <a:gd name="adj1" fmla="val -85672"/>
              <a:gd name="adj2" fmla="val 195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Units?</a:t>
            </a:r>
          </a:p>
        </p:txBody>
      </p:sp>
    </p:spTree>
    <p:extLst>
      <p:ext uri="{BB962C8B-B14F-4D97-AF65-F5344CB8AC3E}">
        <p14:creationId xmlns:p14="http://schemas.microsoft.com/office/powerpoint/2010/main" val="402050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Logarithms &amp; exponential functions</a:t>
            </a:r>
          </a:p>
        </p:txBody>
      </p:sp>
      <p:pic>
        <p:nvPicPr>
          <p:cNvPr id="9218" name="Picture 2" descr="https://www.mathsisfun.com/images/8-square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756" y="1447801"/>
            <a:ext cx="3352800" cy="296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12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Unchanging</a:t>
            </a:r>
          </a:p>
          <a:p>
            <a:pPr lvl="1"/>
            <a:r>
              <a:rPr lang="en-US" dirty="0"/>
              <a:t>Force</a:t>
            </a:r>
          </a:p>
          <a:p>
            <a:pPr lvl="1"/>
            <a:r>
              <a:rPr lang="en-US" dirty="0"/>
              <a:t>Speed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Changing</a:t>
            </a:r>
          </a:p>
          <a:p>
            <a:pPr lvl="1"/>
            <a:r>
              <a:rPr lang="en-US" dirty="0"/>
              <a:t>Steepness of incline</a:t>
            </a:r>
          </a:p>
          <a:p>
            <a:pPr lvl="1"/>
            <a:r>
              <a:rPr lang="en-US" dirty="0"/>
              <a:t>Amount of energy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Mathematics of change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3138874"/>
            <a:ext cx="1838325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3124201"/>
            <a:ext cx="187642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3670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466" y="304800"/>
            <a:ext cx="4526672" cy="52811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E531A36-FF1D-43B0-BBF0-B312F515DB6B}"/>
                  </a:ext>
                </a:extLst>
              </p:cNvPr>
              <p:cNvSpPr txBox="1"/>
              <p:nvPr/>
            </p:nvSpPr>
            <p:spPr>
              <a:xfrm>
                <a:off x="6629400" y="533400"/>
                <a:ext cx="3999134" cy="6175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:endParaRPr lang="en-US" sz="2400" dirty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2400" b="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E531A36-FF1D-43B0-BBF0-B312F515DB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533400"/>
                <a:ext cx="3999134" cy="6175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99616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466" y="304800"/>
            <a:ext cx="4526672" cy="52811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E531A36-FF1D-43B0-BBF0-B312F515DB6B}"/>
                  </a:ext>
                </a:extLst>
              </p:cNvPr>
              <p:cNvSpPr txBox="1"/>
              <p:nvPr/>
            </p:nvSpPr>
            <p:spPr>
              <a:xfrm>
                <a:off x="6629400" y="533400"/>
                <a:ext cx="3999134" cy="6175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2+4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:endParaRPr lang="en-US" sz="2400" dirty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2∗4 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lang="en-US" sz="2400" b="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5−2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E531A36-FF1D-43B0-BBF0-B312F515DB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533400"/>
                <a:ext cx="3999134" cy="6175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45037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017" y="0"/>
            <a:ext cx="5102225" cy="231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416" y="2667001"/>
            <a:ext cx="4114800" cy="360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667" y="3276600"/>
            <a:ext cx="291829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617" y="2613405"/>
            <a:ext cx="3539653" cy="46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017" y="3169777"/>
            <a:ext cx="3095625" cy="2499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8864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0"/>
            <a:ext cx="7685088" cy="515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9366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33400"/>
            <a:ext cx="6934200" cy="451635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7860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43001"/>
            <a:ext cx="7696200" cy="3074057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3935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Circles</a:t>
            </a:r>
          </a:p>
        </p:txBody>
      </p:sp>
    </p:spTree>
    <p:extLst>
      <p:ext uri="{BB962C8B-B14F-4D97-AF65-F5344CB8AC3E}">
        <p14:creationId xmlns:p14="http://schemas.microsoft.com/office/powerpoint/2010/main" val="10777322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2209800"/>
            <a:ext cx="2988497" cy="259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914" y="192832"/>
            <a:ext cx="5638762" cy="163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1426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533401"/>
            <a:ext cx="6303963" cy="222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182" y="3505200"/>
            <a:ext cx="5892799" cy="1964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6442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Angles &amp; trigonometry</a:t>
            </a:r>
          </a:p>
        </p:txBody>
      </p:sp>
    </p:spTree>
    <p:extLst>
      <p:ext uri="{BB962C8B-B14F-4D97-AF65-F5344CB8AC3E}">
        <p14:creationId xmlns:p14="http://schemas.microsoft.com/office/powerpoint/2010/main" val="1599663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it linear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2209800"/>
            <a:ext cx="4938259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8672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Unit Circle</a:t>
            </a:r>
          </a:p>
          <a:p>
            <a:pPr lvl="1"/>
            <a:r>
              <a:rPr lang="en-US" dirty="0"/>
              <a:t>You don’t have to memorize!</a:t>
            </a:r>
          </a:p>
          <a:p>
            <a:r>
              <a:rPr lang="en-US" dirty="0"/>
              <a:t>Angles</a:t>
            </a:r>
          </a:p>
          <a:p>
            <a:r>
              <a:rPr lang="en-US" dirty="0"/>
              <a:t>Identities</a:t>
            </a:r>
          </a:p>
          <a:p>
            <a:r>
              <a:rPr lang="en-US" dirty="0"/>
              <a:t>Formulas</a:t>
            </a:r>
          </a:p>
          <a:p>
            <a:pPr lvl="1"/>
            <a:r>
              <a:rPr lang="en-US" dirty="0"/>
              <a:t>Sum/Difference</a:t>
            </a:r>
          </a:p>
          <a:p>
            <a:pPr lvl="1"/>
            <a:r>
              <a:rPr lang="en-US" dirty="0"/>
              <a:t>Double-Angle</a:t>
            </a:r>
          </a:p>
          <a:p>
            <a:pPr lvl="1"/>
            <a:r>
              <a:rPr lang="en-US" dirty="0"/>
              <a:t>Half-Angle</a:t>
            </a:r>
          </a:p>
          <a:p>
            <a:pPr lvl="1"/>
            <a:r>
              <a:rPr lang="en-US" dirty="0"/>
              <a:t>Sum-to-Product</a:t>
            </a:r>
          </a:p>
          <a:p>
            <a:pPr lvl="1"/>
            <a:r>
              <a:rPr lang="en-US" dirty="0"/>
              <a:t>Right-Triangles</a:t>
            </a:r>
          </a:p>
          <a:p>
            <a:pPr lvl="1"/>
            <a:r>
              <a:rPr lang="en-US" dirty="0"/>
              <a:t>Law of </a:t>
            </a:r>
            <a:r>
              <a:rPr lang="en-US" dirty="0" err="1"/>
              <a:t>Sines</a:t>
            </a:r>
            <a:r>
              <a:rPr lang="en-US" dirty="0"/>
              <a:t>/Cosines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 rules</a:t>
            </a:r>
          </a:p>
        </p:txBody>
      </p:sp>
      <p:pic>
        <p:nvPicPr>
          <p:cNvPr id="9218" name="Picture 1" descr="http://library.thinkquest.org/20991/media/alg2_radian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990601"/>
            <a:ext cx="4481945" cy="462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2311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F0645E5-DBCC-4A13-8B56-897BB8871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Sine &amp; cosine graphs</a:t>
            </a:r>
          </a:p>
        </p:txBody>
      </p:sp>
      <p:pic>
        <p:nvPicPr>
          <p:cNvPr id="6146" name="Picture 2" descr="Related image">
            <a:extLst>
              <a:ext uri="{FF2B5EF4-FFF2-40B4-BE49-F238E27FC236}">
                <a16:creationId xmlns:a16="http://schemas.microsoft.com/office/drawing/2014/main" id="{F9E938A0-6146-4240-97D4-6916F1663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52600"/>
            <a:ext cx="7467600" cy="356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815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78518" y="3810001"/>
            <a:ext cx="7772400" cy="1470025"/>
          </a:xfrm>
        </p:spPr>
        <p:txBody>
          <a:bodyPr/>
          <a:lstStyle/>
          <a:p>
            <a:r>
              <a:rPr lang="en-US" dirty="0"/>
              <a:t>Who uses calculus?</a:t>
            </a:r>
            <a:br>
              <a:rPr lang="en-US" dirty="0"/>
            </a:br>
            <a:r>
              <a:rPr lang="en-US" dirty="0"/>
              <a:t>“Mathematical modeling” </a:t>
            </a:r>
          </a:p>
        </p:txBody>
      </p:sp>
    </p:spTree>
    <p:extLst>
      <p:ext uri="{BB962C8B-B14F-4D97-AF65-F5344CB8AC3E}">
        <p14:creationId xmlns:p14="http://schemas.microsoft.com/office/powerpoint/2010/main" val="2363949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uses this stuff?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19200" y="1447800"/>
            <a:ext cx="8839200" cy="44196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Science</a:t>
            </a:r>
          </a:p>
          <a:p>
            <a:pPr lvl="1"/>
            <a:r>
              <a:rPr lang="en-US" dirty="0"/>
              <a:t>Bacterial Growth, Blood pressure, Cancer rates, Energy, </a:t>
            </a:r>
            <a:br>
              <a:rPr lang="en-US" dirty="0"/>
            </a:br>
            <a:r>
              <a:rPr lang="en-US" dirty="0"/>
              <a:t>Population growth, rate drug leaves/enters the body, examine </a:t>
            </a:r>
            <a:br>
              <a:rPr lang="en-US" dirty="0"/>
            </a:br>
            <a:r>
              <a:rPr lang="en-US" dirty="0"/>
              <a:t>surgery by mathematical models</a:t>
            </a:r>
          </a:p>
          <a:p>
            <a:endParaRPr lang="en-US" dirty="0"/>
          </a:p>
          <a:p>
            <a:r>
              <a:rPr lang="en-US" b="1" dirty="0"/>
              <a:t>Construction</a:t>
            </a:r>
          </a:p>
          <a:p>
            <a:pPr lvl="1"/>
            <a:r>
              <a:rPr lang="en-US" dirty="0"/>
              <a:t>Football stadium</a:t>
            </a:r>
          </a:p>
          <a:p>
            <a:pPr lvl="2"/>
            <a:r>
              <a:rPr lang="en-US" dirty="0"/>
              <a:t>Calculate area of a complicated, non spherical shape and </a:t>
            </a:r>
            <a:br>
              <a:rPr lang="en-US" dirty="0"/>
            </a:br>
            <a:r>
              <a:rPr lang="en-US" dirty="0"/>
              <a:t>cost of material, maximum force to withstand</a:t>
            </a:r>
          </a:p>
          <a:p>
            <a:endParaRPr lang="en-US" dirty="0"/>
          </a:p>
          <a:p>
            <a:r>
              <a:rPr lang="en-US" b="1" dirty="0"/>
              <a:t>Business (uncertainty) </a:t>
            </a:r>
          </a:p>
          <a:p>
            <a:pPr lvl="1"/>
            <a:r>
              <a:rPr lang="en-US" dirty="0"/>
              <a:t>The sensitivity of demand to changes in price varies with product.  </a:t>
            </a:r>
          </a:p>
          <a:p>
            <a:pPr lvl="2"/>
            <a:r>
              <a:rPr lang="en-US" dirty="0"/>
              <a:t>Light bulbs (need) vs. iPad (want), Stock market prediction</a:t>
            </a:r>
          </a:p>
          <a:p>
            <a:pPr lvl="1"/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3095640"/>
            <a:ext cx="1562100" cy="1075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 descr="http://www.thecorsairjournal.com/wp-content/uploads/2010/11/ipad_mat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883" y="4724400"/>
            <a:ext cx="1239131" cy="105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www.stevespanglerscience.com/media/ee/37f0bf4433a5b8b516709f5322ffe4472d1800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883" y="1550464"/>
            <a:ext cx="1239131" cy="123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961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uses this stuff?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66800" y="1600200"/>
            <a:ext cx="8991600" cy="4343400"/>
          </a:xfrm>
        </p:spPr>
        <p:txBody>
          <a:bodyPr>
            <a:normAutofit/>
          </a:bodyPr>
          <a:lstStyle/>
          <a:p>
            <a:r>
              <a:rPr lang="en-US" b="1" dirty="0"/>
              <a:t>Forensic Scientists</a:t>
            </a:r>
          </a:p>
          <a:p>
            <a:pPr lvl="1"/>
            <a:r>
              <a:rPr lang="en-US" dirty="0"/>
              <a:t>Estimated time of death using “Newton’s Law of Cooling”</a:t>
            </a:r>
          </a:p>
          <a:p>
            <a:pPr lvl="1"/>
            <a:endParaRPr lang="en-US" dirty="0"/>
          </a:p>
          <a:p>
            <a:r>
              <a:rPr lang="en-US" b="1" dirty="0"/>
              <a:t>Musicians</a:t>
            </a:r>
          </a:p>
          <a:p>
            <a:pPr lvl="1"/>
            <a:r>
              <a:rPr lang="en-US" dirty="0"/>
              <a:t>Approximate wave functions (detect tones on guitar, pianos, etc.)</a:t>
            </a:r>
          </a:p>
          <a:p>
            <a:pPr lvl="1"/>
            <a:endParaRPr lang="en-US" dirty="0"/>
          </a:p>
          <a:p>
            <a:r>
              <a:rPr lang="en-US" dirty="0"/>
              <a:t>Engineers</a:t>
            </a:r>
          </a:p>
          <a:p>
            <a:pPr lvl="1"/>
            <a:r>
              <a:rPr lang="en-US" dirty="0"/>
              <a:t>Mechanical analysis of systems to study position, </a:t>
            </a:r>
            <a:br>
              <a:rPr lang="en-US" dirty="0"/>
            </a:br>
            <a:r>
              <a:rPr lang="en-US" dirty="0"/>
              <a:t>speed and acceleration</a:t>
            </a:r>
          </a:p>
          <a:p>
            <a:pPr lvl="1"/>
            <a:r>
              <a:rPr lang="en-US" dirty="0"/>
              <a:t>Designing shapes on items by computer to save</a:t>
            </a:r>
            <a:br>
              <a:rPr lang="en-US" dirty="0"/>
            </a:br>
            <a:r>
              <a:rPr lang="en-US" dirty="0"/>
              <a:t>money with a mathematical model first </a:t>
            </a:r>
          </a:p>
        </p:txBody>
      </p:sp>
      <p:pic>
        <p:nvPicPr>
          <p:cNvPr id="5124" name="Picture 4" descr="http://www.biology.arizona.edu/biomath/tutorials/applications/graphics/DeadGu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770" y="1417638"/>
            <a:ext cx="1461914" cy="104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560" y="2895601"/>
            <a:ext cx="1755162" cy="103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 descr="http://www.clker.com/cliparts/9/2/3/2/1197097620887233447SteveLambert_Roller_Coaster_Tracks.svg.h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748" y="4267201"/>
            <a:ext cx="2974975" cy="142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871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material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Things You Should Already Know But May Have Forgotten!</a:t>
            </a:r>
          </a:p>
        </p:txBody>
      </p:sp>
    </p:spTree>
    <p:extLst>
      <p:ext uri="{BB962C8B-B14F-4D97-AF65-F5344CB8AC3E}">
        <p14:creationId xmlns:p14="http://schemas.microsoft.com/office/powerpoint/2010/main" val="674204951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716</TotalTime>
  <Words>864</Words>
  <Application>Microsoft Office PowerPoint</Application>
  <PresentationFormat>Widescreen</PresentationFormat>
  <Paragraphs>167</Paragraphs>
  <Slides>51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Arial</vt:lpstr>
      <vt:lpstr>Arial Narrow</vt:lpstr>
      <vt:lpstr>Cambria Math</vt:lpstr>
      <vt:lpstr>Horizon</vt:lpstr>
      <vt:lpstr>Equation</vt:lpstr>
      <vt:lpstr>Microsoft WordArt 3.2</vt:lpstr>
      <vt:lpstr>Calculus for the Bio Sciences</vt:lpstr>
      <vt:lpstr>What is Calculus?</vt:lpstr>
      <vt:lpstr>Mathematics of change</vt:lpstr>
      <vt:lpstr>Mathematics of change</vt:lpstr>
      <vt:lpstr>Make it linear</vt:lpstr>
      <vt:lpstr>Who uses calculus? “Mathematical modeling” </vt:lpstr>
      <vt:lpstr>Who uses this stuff?</vt:lpstr>
      <vt:lpstr>Who uses this stuff?</vt:lpstr>
      <vt:lpstr>Review material</vt:lpstr>
      <vt:lpstr>Different forms of lines</vt:lpstr>
      <vt:lpstr>Slope-intercept form</vt:lpstr>
      <vt:lpstr>Slope properties</vt:lpstr>
      <vt:lpstr>example</vt:lpstr>
      <vt:lpstr>functions</vt:lpstr>
      <vt:lpstr>functions</vt:lpstr>
      <vt:lpstr>Graphs of common functions</vt:lpstr>
      <vt:lpstr>PowerPoint Presentation</vt:lpstr>
      <vt:lpstr>PowerPoint Presentation</vt:lpstr>
      <vt:lpstr>Piecewise function</vt:lpstr>
      <vt:lpstr>example</vt:lpstr>
      <vt:lpstr>example</vt:lpstr>
      <vt:lpstr>example</vt:lpstr>
      <vt:lpstr>PowerPoint Presentation</vt:lpstr>
      <vt:lpstr>Increasing/decreasing functions</vt:lpstr>
      <vt:lpstr>PowerPoint Presentation</vt:lpstr>
      <vt:lpstr>PowerPoint Presentation</vt:lpstr>
      <vt:lpstr>PowerPoint Presentation</vt:lpstr>
      <vt:lpstr>Minimum/maximum functions</vt:lpstr>
      <vt:lpstr>PowerPoint Presentation</vt:lpstr>
      <vt:lpstr>PowerPoint Presentation</vt:lpstr>
      <vt:lpstr>transformations</vt:lpstr>
      <vt:lpstr>Composite functions</vt:lpstr>
      <vt:lpstr>PowerPoint Presentation</vt:lpstr>
      <vt:lpstr>PowerPoint Presentation</vt:lpstr>
      <vt:lpstr>Average rate of change</vt:lpstr>
      <vt:lpstr>PowerPoint Presentation</vt:lpstr>
      <vt:lpstr>PowerPoint Presentation</vt:lpstr>
      <vt:lpstr>Average rate of change</vt:lpstr>
      <vt:lpstr>Logarithms &amp; exponential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Circles</vt:lpstr>
      <vt:lpstr>PowerPoint Presentation</vt:lpstr>
      <vt:lpstr>PowerPoint Presentation</vt:lpstr>
      <vt:lpstr>Angles &amp; trigonometry</vt:lpstr>
      <vt:lpstr>Trig rules</vt:lpstr>
      <vt:lpstr>Sine &amp; cosine graphs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Cindy Roberts</cp:lastModifiedBy>
  <cp:revision>79</cp:revision>
  <dcterms:created xsi:type="dcterms:W3CDTF">2013-08-31T15:13:33Z</dcterms:created>
  <dcterms:modified xsi:type="dcterms:W3CDTF">2020-07-31T19:02:18Z</dcterms:modified>
</cp:coreProperties>
</file>