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91" r:id="rId5"/>
    <p:sldId id="292" r:id="rId6"/>
    <p:sldId id="294" r:id="rId7"/>
    <p:sldId id="267" r:id="rId8"/>
    <p:sldId id="277" r:id="rId9"/>
    <p:sldId id="278" r:id="rId10"/>
    <p:sldId id="279" r:id="rId11"/>
    <p:sldId id="268" r:id="rId12"/>
    <p:sldId id="269" r:id="rId13"/>
    <p:sldId id="270" r:id="rId14"/>
    <p:sldId id="273" r:id="rId15"/>
    <p:sldId id="274" r:id="rId16"/>
    <p:sldId id="275" r:id="rId17"/>
    <p:sldId id="293" r:id="rId18"/>
    <p:sldId id="280" r:id="rId19"/>
    <p:sldId id="281" r:id="rId20"/>
    <p:sldId id="282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8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7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9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0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0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1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50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0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EF06-7A76-466B-8357-9C3249264EF8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8F32-F7E7-4959-A45A-D81923CBA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2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by Substitution</a:t>
            </a:r>
          </a:p>
        </p:txBody>
      </p:sp>
    </p:spTree>
    <p:extLst>
      <p:ext uri="{BB962C8B-B14F-4D97-AF65-F5344CB8AC3E}">
        <p14:creationId xmlns:p14="http://schemas.microsoft.com/office/powerpoint/2010/main" val="15728956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Leibniz Integral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23547" y="2857501"/>
                <a:ext cx="1509965" cy="1133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33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300" i="1">
                              <a:latin typeface="Cambria Math"/>
                            </a:rPr>
                            <m:t> </m:t>
                          </m:r>
                          <m:r>
                            <a:rPr lang="en-US" sz="3300" i="1">
                              <a:latin typeface="Cambria Math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US" sz="33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547" y="2857501"/>
                <a:ext cx="1509965" cy="11333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>
            <a:cxnSpLocks/>
          </p:cNvCxnSpPr>
          <p:nvPr/>
        </p:nvCxnSpPr>
        <p:spPr>
          <a:xfrm flipH="1">
            <a:off x="4648200" y="3222573"/>
            <a:ext cx="669727" cy="130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317926" y="3084072"/>
            <a:ext cx="33688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Then our variable of integration has to match our variable of our function </a:t>
            </a:r>
          </a:p>
        </p:txBody>
      </p:sp>
    </p:spTree>
    <p:extLst>
      <p:ext uri="{BB962C8B-B14F-4D97-AF65-F5344CB8AC3E}">
        <p14:creationId xmlns:p14="http://schemas.microsoft.com/office/powerpoint/2010/main" val="1436424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3210"/>
            <a:ext cx="634365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derivative factor is missing?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Meaning in each of the previous examples the factor </a:t>
            </a:r>
            <a:r>
              <a:rPr lang="en-US" b="1" dirty="0"/>
              <a:t>2x</a:t>
            </a:r>
            <a:r>
              <a:rPr lang="en-US" dirty="0"/>
              <a:t> was present as the derivative of the “inside” function.</a:t>
            </a:r>
          </a:p>
        </p:txBody>
      </p:sp>
    </p:spTree>
    <p:extLst>
      <p:ext uri="{BB962C8B-B14F-4D97-AF65-F5344CB8AC3E}">
        <p14:creationId xmlns:p14="http://schemas.microsoft.com/office/powerpoint/2010/main" val="1276592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152400"/>
            <a:ext cx="634365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derivative factor is missing?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+1)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226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0175" y="152400"/>
            <a:ext cx="634365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the derivative factor is missing?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+5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307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In the preceding examples, we can apply substitution only when a constant is missing from the inside function.</a:t>
                </a:r>
              </a:p>
              <a:p>
                <a:endParaRPr lang="en-US" dirty="0"/>
              </a:p>
              <a:p>
                <a:r>
                  <a:rPr lang="en-US" dirty="0"/>
                  <a:t>There will be times that you cannot use substitution such as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/>
                              </a:rPr>
                              <m:t>+5</m:t>
                            </m:r>
                          </m:e>
                        </m:rad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  <a:p>
                <a:pPr lvl="1"/>
                <a:r>
                  <a:rPr lang="en-US" sz="1950" dirty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9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5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95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950" i="1">
                        <a:latin typeface="Cambria Math"/>
                      </a:rPr>
                      <m:t>𝑑𝑥</m:t>
                    </m:r>
                  </m:oMath>
                </a14:m>
                <a:r>
                  <a:rPr lang="en-US" sz="1950" dirty="0"/>
                  <a:t> is not a constant multiple of </a:t>
                </a:r>
                <a14:m>
                  <m:oMath xmlns:m="http://schemas.openxmlformats.org/officeDocument/2006/math">
                    <m:r>
                      <a:rPr lang="en-US" sz="1950" i="1">
                        <a:latin typeface="Cambria Math"/>
                      </a:rPr>
                      <m:t>𝑑𝑤</m:t>
                    </m:r>
                    <m:r>
                      <a:rPr lang="en-US" sz="1950" i="1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n-US" sz="195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5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95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1950" i="1">
                        <a:latin typeface="Cambria Math"/>
                      </a:rPr>
                      <m:t>𝑑𝑥</m:t>
                    </m:r>
                  </m:oMath>
                </a14:m>
                <a:endParaRPr lang="en-US" sz="1950" dirty="0"/>
              </a:p>
              <a:p>
                <a:r>
                  <a:rPr lang="en-US" dirty="0"/>
                  <a:t>In order to use substitution, it helps if the integrand contains the derivative of the inside function, to within a constant factor.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0618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Substitution with Periodic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493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Substitution with Periodic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cos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⁡(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𝜃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sup>
                        </m:sSup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</m:e>
                            </m:d>
                          </m:e>
                        </m:func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756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2BA6-BBF5-404F-910C-48C6D7BB0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with Periodic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1556E-86DE-48EB-83D6-7D6F5C5413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1556E-86DE-48EB-83D6-7D6F5C5413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31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Definite</a:t>
            </a:r>
            <a:r>
              <a:rPr lang="en-US" dirty="0"/>
              <a:t> Integrals by Substitution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the area under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p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+9</m:t>
                                </m:r>
                              </m:e>
                            </m:rad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028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61F79B-A72A-4C72-A7F7-184E5FFB49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Integration by Substitution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6D7EED8-BC05-461B-8B36-8D24BF631A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11015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by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 antiderivative when integrand is the result of a chain-rule derivative</a:t>
            </a:r>
          </a:p>
          <a:p>
            <a:pPr lvl="1"/>
            <a:r>
              <a:rPr lang="en-US" dirty="0"/>
              <a:t>Reverses the chain rule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Product of two factors</a:t>
            </a:r>
          </a:p>
          <a:p>
            <a:pPr lvl="1"/>
            <a:r>
              <a:rPr lang="en-US" dirty="0"/>
              <a:t>Derivative of the outside</a:t>
            </a:r>
          </a:p>
          <a:p>
            <a:pPr lvl="1"/>
            <a:r>
              <a:rPr lang="en-US" dirty="0"/>
              <a:t>Derivative of the inside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05100"/>
            <a:ext cx="5163822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735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B037-3852-4F8A-89CD-DB6C4E99C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1349"/>
            <a:ext cx="2819400" cy="1143000"/>
          </a:xfrm>
        </p:spPr>
        <p:txBody>
          <a:bodyPr/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5B1C85-4612-4CFC-BE15-E8E7D65AA55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9807" y="1905000"/>
                <a:ext cx="8826541" cy="4678362"/>
              </a:xfrm>
            </p:spPr>
            <p:txBody>
              <a:bodyPr/>
              <a:lstStyle/>
              <a:p>
                <a:r>
                  <a:rPr lang="en-US" dirty="0"/>
                  <a:t>Some food is placed in a freezer.  After t hours, the temperature of the food is dropping at the rate of r(t) degrees Fahrenheit per hour,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=12+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.  </a:t>
                </a:r>
              </a:p>
              <a:p>
                <a:pPr lvl="1"/>
                <a:r>
                  <a:rPr lang="en-US" dirty="0"/>
                  <a:t>Compute the area under the graph of y = r(t) over the interval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. What does this area in part represent? </a:t>
                </a:r>
              </a:p>
              <a:p>
                <a:pPr lvl="1"/>
                <a:endParaRPr lang="en-US" dirty="0"/>
              </a:p>
              <a:p>
                <a:pPr marL="342900" lvl="1" indent="0">
                  <a:buNone/>
                </a:pPr>
                <a:r>
                  <a:rPr lang="en-US" b="1" dirty="0"/>
                  <a:t>HINT!</a:t>
                </a:r>
                <a:r>
                  <a:rPr lang="en-US" dirty="0"/>
                  <a:t> Break the integral into 2 pieces, this way the first antiderivative piece would just be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and now you just have to concentrate on the second piece</a:t>
                </a:r>
              </a:p>
              <a:p>
                <a:pPr marL="342900" lvl="1" indent="0">
                  <a:buNone/>
                </a:pPr>
                <a:endParaRPr lang="en-US" b="1" dirty="0"/>
              </a:p>
              <a:p>
                <a:pPr marL="342900" lvl="1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12+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 </m:t>
                        </m:r>
                      </m:e>
                    </m:nary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+ </m:t>
                        </m:r>
                        <m:nary>
                          <m:nary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+3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5B1C85-4612-4CFC-BE15-E8E7D65AA5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9807" y="1905000"/>
                <a:ext cx="8826541" cy="4678362"/>
              </a:xfrm>
              <a:blipFill>
                <a:blip r:embed="rId2"/>
                <a:stretch>
                  <a:fillRect l="-898" t="-1043" r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417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F7B7D-63CB-4CC6-BF8E-88EC7EB3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118353"/>
            <a:ext cx="3657600" cy="1143000"/>
          </a:xfrm>
        </p:spPr>
        <p:txBody>
          <a:bodyPr/>
          <a:lstStyle/>
          <a:p>
            <a:r>
              <a:rPr lang="en-US" b="1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29E8E3-7FE4-430B-BDCF-F9455815A4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After two hours, a drug is slowly leaving the body at a rate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h𝑟</m:t>
                    </m:r>
                  </m:oMath>
                </a14:m>
                <a:r>
                  <a:rPr lang="en-US" dirty="0"/>
                  <a:t>.   What is the amount of the drug in the body between 2 and 10 hours?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HINT:</a:t>
                </a:r>
                <a:r>
                  <a:rPr lang="en-US" dirty="0"/>
                  <a:t>  Why not separate the fraction </a:t>
                </a:r>
                <a:br>
                  <a:rPr lang="en-US" dirty="0"/>
                </a:br>
                <a:r>
                  <a:rPr lang="en-US" dirty="0"/>
                  <a:t>so you can see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then</a:t>
                </a:r>
                <a:br>
                  <a:rPr lang="en-US" dirty="0"/>
                </a:br>
                <a:r>
                  <a:rPr lang="en-US" dirty="0"/>
                  <a:t>the leftover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  <m:e>
                        <m:f>
                          <m:fPr>
                            <m:ctrlPr>
                              <a:rPr lang="en-US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𝒍𝒏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𝒅𝒙</m:t>
                        </m:r>
                      </m:e>
                    </m:nary>
                  </m:oMath>
                </a14:m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𝒍𝒏</m:t>
                        </m:r>
                        <m:d>
                          <m:d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𝒅𝒙</m:t>
                        </m:r>
                      </m:e>
                    </m:nary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29E8E3-7FE4-430B-BDCF-F9455815A4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229600" cy="4525963"/>
              </a:xfrm>
              <a:blipFill>
                <a:blip r:embed="rId2"/>
                <a:stretch>
                  <a:fillRect l="-1185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12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1A0B-EABD-469C-A236-1BAD3EAB3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1B915B-3AA4-4378-AA4F-9C98C67DB2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population is growing at a rate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=1000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/3</m:t>
                        </m:r>
                      </m:sup>
                    </m:sSup>
                  </m:oMath>
                </a14:m>
                <a:r>
                  <a:rPr lang="en-US" dirty="0"/>
                  <a:t>.  What is the population after 5 years?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HINT:</a:t>
                </a:r>
                <a:r>
                  <a:rPr lang="en-US" dirty="0"/>
                  <a:t>  Typically 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/3</m:t>
                        </m:r>
                      </m:sup>
                    </m:sSup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/3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part would be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, however, if you think about this you could separate it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and just use the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𝑘𝑡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 rule and not even use substitution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1B915B-3AA4-4378-AA4F-9C98C67DB2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809" r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4917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 of an Integral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To make a substitution in an integral</a:t>
                </a:r>
              </a:p>
              <a:p>
                <a:pPr lvl="1"/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en-US" dirty="0"/>
                  <a:t> be the “</a:t>
                </a:r>
                <a:r>
                  <a:rPr lang="en-US" b="1" dirty="0"/>
                  <a:t>inside</a:t>
                </a:r>
                <a:r>
                  <a:rPr lang="en-US" dirty="0"/>
                  <a:t> function”</a:t>
                </a:r>
              </a:p>
              <a:p>
                <a:pPr lvl="1"/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𝒅𝒖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  <m:d>
                      <m:dPr>
                        <m:ctrlPr>
                          <a:rPr lang="en-US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𝒅𝒖</m:t>
                            </m:r>
                          </m:num>
                          <m:den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𝒅𝒙</m:t>
                            </m:r>
                          </m:den>
                        </m:f>
                      </m:e>
                    </m:d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to match the “</a:t>
                </a:r>
                <a:r>
                  <a:rPr lang="en-US" b="1" dirty="0"/>
                  <a:t>outside</a:t>
                </a:r>
                <a:r>
                  <a:rPr lang="en-US" dirty="0"/>
                  <a:t> function”</a:t>
                </a:r>
              </a:p>
              <a:p>
                <a:pPr lvl="1"/>
                <a:r>
                  <a:rPr lang="en-US" dirty="0"/>
                  <a:t>Then express the integrand in terms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b="1" dirty="0"/>
                  <a:t>NOTE:</a:t>
                </a:r>
                <a:endParaRPr lang="en-US" dirty="0"/>
              </a:p>
              <a:p>
                <a:pPr lvl="1"/>
                <a:r>
                  <a:rPr lang="en-US" dirty="0"/>
                  <a:t>The “inside function” is typically </a:t>
                </a:r>
              </a:p>
              <a:p>
                <a:pPr lvl="2"/>
                <a:r>
                  <a:rPr lang="en-US" dirty="0"/>
                  <a:t>Inside parentheses</a:t>
                </a:r>
              </a:p>
              <a:p>
                <a:pPr lvl="2"/>
                <a:r>
                  <a:rPr lang="en-US" dirty="0"/>
                  <a:t>Under radical</a:t>
                </a:r>
              </a:p>
              <a:p>
                <a:pPr lvl="2"/>
                <a:r>
                  <a:rPr lang="en-US" dirty="0"/>
                  <a:t>Exponent</a:t>
                </a:r>
              </a:p>
              <a:p>
                <a:pPr lvl="2"/>
                <a:r>
                  <a:rPr lang="en-US" dirty="0"/>
                  <a:t>Denominator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831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A46AA-9DD9-44E3-8981-C56AFE192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Problem-Solving Strategy</a:t>
            </a:r>
            <a:br>
              <a:rPr lang="en-US" dirty="0"/>
            </a:br>
            <a:r>
              <a:rPr lang="en-US" dirty="0"/>
              <a:t>Integration by Substitution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152A80-0318-46EC-BED4-5F5E908289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Look carefully at the integrand and select an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within the integrand to set equal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This is what I call the </a:t>
                </a:r>
                <a:r>
                  <a:rPr lang="en-US" i="1" dirty="0"/>
                  <a:t>inside</a:t>
                </a:r>
                <a:r>
                  <a:rPr lang="en-US" dirty="0"/>
                  <a:t> function</a:t>
                </a:r>
              </a:p>
              <a:p>
                <a:r>
                  <a:rPr lang="en-US" dirty="0"/>
                  <a:t>Substitute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US" dirty="0"/>
                  <a:t> into the integral</a:t>
                </a:r>
              </a:p>
              <a:p>
                <a:pPr lvl="1"/>
                <a:r>
                  <a:rPr lang="en-US" dirty="0"/>
                  <a:t>Outside function times the derivative of the inside function </a:t>
                </a:r>
              </a:p>
              <a:p>
                <a:r>
                  <a:rPr lang="en-US" dirty="0"/>
                  <a:t>Evaluate the integral with respect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the integral cannot be evaluated we need to go back and select a different expression to use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Write the final result in terms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and the expression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C152A80-0318-46EC-BED4-5F5E908289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3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9FF5-5DEE-4813-8C3E-A2B5F13A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C3FF3C-9ED1-40B8-8514-728B3C79A7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Make a substitution to find the antiderivative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C3FF3C-9ED1-40B8-8514-728B3C79A7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67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9FF5-5DEE-4813-8C3E-A2B5F13A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C3FF3C-9ED1-40B8-8514-728B3C79A7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Make a substitution to find the antiderivative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C3FF3C-9ED1-40B8-8514-728B3C79A7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6097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Make a substitution to find the integral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+4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∙2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40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Leibniz Integral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23546" y="2857501"/>
                <a:ext cx="1963358" cy="11308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33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3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3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3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3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33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546" y="2857501"/>
                <a:ext cx="1963358" cy="113082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>
            <a:off x="4477872" y="3066597"/>
            <a:ext cx="631625" cy="231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36391" y="2925402"/>
            <a:ext cx="183441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If we substitute u = </a:t>
            </a:r>
            <a:r>
              <a:rPr lang="en-US" sz="1350" i="1" dirty="0"/>
              <a:t>g(x</a:t>
            </a:r>
            <a:r>
              <a:rPr lang="en-US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02483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Leibniz Integral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23546" y="2857501"/>
                <a:ext cx="1495987" cy="11333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33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3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3300" i="1">
                              <a:latin typeface="Cambria Math"/>
                            </a:rPr>
                            <m:t> </m:t>
                          </m:r>
                          <m:r>
                            <a:rPr lang="en-US" sz="3300" i="1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33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3546" y="2857501"/>
                <a:ext cx="1495987" cy="11333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>
            <a:off x="4057650" y="3066597"/>
            <a:ext cx="1051847" cy="248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136391" y="2925402"/>
            <a:ext cx="18263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If we substitute u = g</a:t>
            </a:r>
            <a:r>
              <a:rPr lang="en-US" sz="1350" i="1" dirty="0"/>
              <a:t>(x</a:t>
            </a:r>
            <a:r>
              <a:rPr lang="en-US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20183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649</Words>
  <Application>Microsoft Office PowerPoint</Application>
  <PresentationFormat>On-screen Show (4:3)</PresentationFormat>
  <Paragraphs>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Cambria Math</vt:lpstr>
      <vt:lpstr>Office Theme</vt:lpstr>
      <vt:lpstr>Integration by Substitution</vt:lpstr>
      <vt:lpstr>Integration by Substitution</vt:lpstr>
      <vt:lpstr>Substitution of an Integral</vt:lpstr>
      <vt:lpstr>Problem-Solving Strategy Integration by Substitution </vt:lpstr>
      <vt:lpstr>Examples</vt:lpstr>
      <vt:lpstr>Examples</vt:lpstr>
      <vt:lpstr>Examples</vt:lpstr>
      <vt:lpstr>Leibniz Integral Notation</vt:lpstr>
      <vt:lpstr>Leibniz Integral Notation</vt:lpstr>
      <vt:lpstr>Leibniz Integral Notation</vt:lpstr>
      <vt:lpstr>What if the derivative factor is missing?</vt:lpstr>
      <vt:lpstr>What if the derivative factor is missing?</vt:lpstr>
      <vt:lpstr>What if the derivative factor is missing?</vt:lpstr>
      <vt:lpstr>WARNING!</vt:lpstr>
      <vt:lpstr>Substitution with Periodic Functions</vt:lpstr>
      <vt:lpstr>Substitution with Periodic Functions</vt:lpstr>
      <vt:lpstr>Substitution with Periodic Functions</vt:lpstr>
      <vt:lpstr>Definite Integrals by Substitution </vt:lpstr>
      <vt:lpstr>Integration by Substitution </vt:lpstr>
      <vt:lpstr>Example 1</vt:lpstr>
      <vt:lpstr>Example 2</vt:lpstr>
      <vt:lpstr>Example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Integration by Substitution</dc:title>
  <dc:creator>Cindy Roberts</dc:creator>
  <cp:lastModifiedBy>Cindy Roberts</cp:lastModifiedBy>
  <cp:revision>8</cp:revision>
  <dcterms:created xsi:type="dcterms:W3CDTF">2019-11-03T18:15:04Z</dcterms:created>
  <dcterms:modified xsi:type="dcterms:W3CDTF">2020-08-03T20:11:02Z</dcterms:modified>
</cp:coreProperties>
</file>