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69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270" r:id="rId10"/>
    <p:sldId id="275" r:id="rId11"/>
    <p:sldId id="334" r:id="rId12"/>
    <p:sldId id="284" r:id="rId13"/>
    <p:sldId id="298" r:id="rId14"/>
    <p:sldId id="299" r:id="rId15"/>
    <p:sldId id="349" r:id="rId16"/>
    <p:sldId id="350" r:id="rId17"/>
    <p:sldId id="351" r:id="rId18"/>
    <p:sldId id="308" r:id="rId19"/>
    <p:sldId id="310" r:id="rId20"/>
    <p:sldId id="311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35" r:id="rId32"/>
    <p:sldId id="336" r:id="rId33"/>
    <p:sldId id="337" r:id="rId34"/>
    <p:sldId id="338" r:id="rId35"/>
    <p:sldId id="324" r:id="rId36"/>
    <p:sldId id="325" r:id="rId37"/>
    <p:sldId id="339" r:id="rId38"/>
    <p:sldId id="340" r:id="rId39"/>
    <p:sldId id="326" r:id="rId40"/>
    <p:sldId id="327" r:id="rId41"/>
    <p:sldId id="341" r:id="rId42"/>
    <p:sldId id="328" r:id="rId43"/>
    <p:sldId id="342" r:id="rId44"/>
    <p:sldId id="329" r:id="rId45"/>
    <p:sldId id="330" r:id="rId46"/>
    <p:sldId id="343" r:id="rId47"/>
    <p:sldId id="331" r:id="rId48"/>
    <p:sldId id="344" r:id="rId49"/>
    <p:sldId id="332" r:id="rId50"/>
    <p:sldId id="333" r:id="rId51"/>
    <p:sldId id="345" r:id="rId52"/>
    <p:sldId id="35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0ECF-75D7-484C-9F5A-C9E85A9FBC03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07970-50C5-40B9-BB9B-329C7A65F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9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AA93-D84D-4C7E-8E53-1F1E16F77549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1243-FA37-4FD9-B92B-25B8D8E42A89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804-00C3-4181-9022-177636336387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5342-4D12-483C-A4B6-4F68B8FB33A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3B3-A4D5-442A-9A11-0E521B6D01BF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277-947A-4665-94F0-20558673F41F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D786-ECB5-458B-AEA5-BA1F437AD077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EFA9-1114-4401-BCE1-08F4A08B933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5A14-5FF4-4616-86CB-04EDD91027E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4CB4-E0D6-459F-A6BC-32FD536AAABE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7B0E-FEB2-4C8A-9597-BA984620849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D1BE-9FD2-4571-B033-52A5FE06578A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Applied Calculus ,4/E, Deborah Hughes-HalletCopyright 2010 by John Wiley and Sons,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346F-638D-466A-9B9B-AC19E85DD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0300" y="2659560"/>
            <a:ext cx="7391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sz="1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The Definite Integral As Area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609600"/>
            <a:ext cx="8763000" cy="1225550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28800" y="2057401"/>
                <a:ext cx="85344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1</a:t>
                </a:r>
              </a:p>
              <a:p>
                <a:endParaRPr lang="en-US" sz="2400" b="1" dirty="0"/>
              </a:p>
              <a:p>
                <a:pPr>
                  <a:lnSpc>
                    <a:spcPts val="3000"/>
                  </a:lnSpc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) represents the rate at which the heart is pumping blood, in liters per second, and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is time in seconds, give the units and meaning of the following integral</a:t>
                </a:r>
                <a:br>
                  <a:rPr lang="en-US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		</a:t>
                </a:r>
              </a:p>
              <a:p>
                <a:pPr>
                  <a:lnSpc>
                    <a:spcPts val="3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ts val="3000"/>
                  </a:lnSpc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ts val="3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057401"/>
                <a:ext cx="8534400" cy="3139321"/>
              </a:xfrm>
              <a:prstGeom prst="rect">
                <a:avLst/>
              </a:prstGeom>
              <a:blipFill>
                <a:blip r:embed="rId3"/>
                <a:stretch>
                  <a:fillRect l="-1071" t="-1556" r="-857" b="-35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6324600" y="4343400"/>
            <a:ext cx="11430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81800" y="536595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Remember this is the derivative and thus a </a:t>
            </a:r>
            <a:r>
              <a:rPr lang="en-US" b="1" dirty="0"/>
              <a:t>rate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609600"/>
            <a:ext cx="8763000" cy="1225550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28800" y="2057400"/>
                <a:ext cx="8534400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1</a:t>
                </a:r>
              </a:p>
              <a:p>
                <a:endParaRPr lang="en-US" sz="2400" b="1" dirty="0"/>
              </a:p>
              <a:p>
                <a:pPr>
                  <a:lnSpc>
                    <a:spcPts val="3000"/>
                  </a:lnSpc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) represents the rate at which the heart is pumping blood, in liters per second, and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is time in seconds, give the units and meaning of the following integral</a:t>
                </a:r>
                <a:br>
                  <a:rPr lang="en-US" sz="20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		</a:t>
                </a:r>
              </a:p>
              <a:p>
                <a:pPr>
                  <a:lnSpc>
                    <a:spcPts val="3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ts val="3000"/>
                  </a:lnSpc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ts val="3000"/>
                  </a:lnSpc>
                </a:pP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This integral represents the total amount of blood (in liters) pumped by the heart between time t = 0 seconds and t = 10 seconds.</a:t>
                </a:r>
              </a:p>
              <a:p>
                <a:pPr>
                  <a:lnSpc>
                    <a:spcPts val="3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057400"/>
                <a:ext cx="8534400" cy="3908762"/>
              </a:xfrm>
              <a:prstGeom prst="rect">
                <a:avLst/>
              </a:prstGeom>
              <a:blipFill>
                <a:blip r:embed="rId3"/>
                <a:stretch>
                  <a:fillRect l="-1071" t="-1248" r="-857" b="-8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 flipV="1">
            <a:off x="3810000" y="4419600"/>
            <a:ext cx="17526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5638800" y="3962400"/>
            <a:ext cx="1524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15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0700" y="533401"/>
            <a:ext cx="8610600" cy="16002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0700" y="533401"/>
            <a:ext cx="8610600" cy="1600200"/>
          </a:xfrm>
          <a:prstGeom prst="rect">
            <a:avLst/>
          </a:prstGeom>
          <a:ln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1"/>
            <a:ext cx="8229600" cy="3763963"/>
          </a:xfrm>
        </p:spPr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Change in position </a:t>
            </a:r>
            <a:r>
              <a:rPr lang="en-US" i="1" dirty="0"/>
              <a:t>f(t)</a:t>
            </a:r>
            <a:r>
              <a:rPr lang="en-US" dirty="0"/>
              <a:t> is the integral of </a:t>
            </a:r>
            <a:r>
              <a:rPr lang="en-US" b="1" dirty="0"/>
              <a:t>velocity</a:t>
            </a:r>
            <a:r>
              <a:rPr lang="en-US" dirty="0"/>
              <a:t> </a:t>
            </a:r>
            <a:r>
              <a:rPr lang="en-US" i="1" dirty="0"/>
              <a:t>v(t)</a:t>
            </a:r>
            <a:r>
              <a:rPr lang="en-US" dirty="0"/>
              <a:t> = </a:t>
            </a:r>
            <a:r>
              <a:rPr lang="en-US" i="1" dirty="0">
                <a:solidFill>
                  <a:srgbClr val="FF0000"/>
                </a:solidFill>
              </a:rPr>
              <a:t>f(t)</a:t>
            </a:r>
            <a:r>
              <a:rPr lang="en-US" dirty="0"/>
              <a:t>, that is the rate of change of position</a:t>
            </a:r>
          </a:p>
        </p:txBody>
      </p:sp>
    </p:spTree>
    <p:extLst>
      <p:ext uri="{BB962C8B-B14F-4D97-AF65-F5344CB8AC3E}">
        <p14:creationId xmlns:p14="http://schemas.microsoft.com/office/powerpoint/2010/main" val="77157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0700" y="533401"/>
            <a:ext cx="8610600" cy="1600200"/>
          </a:xfrm>
          <a:prstGeom prst="rect">
            <a:avLst/>
          </a:prstGeom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2362201"/>
                <a:ext cx="8229600" cy="3763963"/>
              </a:xfrm>
            </p:spPr>
            <p:txBody>
              <a:bodyPr/>
              <a:lstStyle/>
              <a:p>
                <a:r>
                  <a:rPr lang="en-US" dirty="0"/>
                  <a:t>Example</a:t>
                </a:r>
              </a:p>
              <a:p>
                <a:pPr lvl="1"/>
                <a:r>
                  <a:rPr lang="en-US" dirty="0"/>
                  <a:t>Change in position </a:t>
                </a:r>
                <a:r>
                  <a:rPr lang="en-US" i="1" dirty="0"/>
                  <a:t>f(t)</a:t>
                </a:r>
                <a:r>
                  <a:rPr lang="en-US" dirty="0"/>
                  <a:t> is the integral of velocity </a:t>
                </a:r>
                <a:r>
                  <a:rPr lang="en-US" i="1" dirty="0"/>
                  <a:t>v(t)</a:t>
                </a:r>
                <a:r>
                  <a:rPr lang="en-US" dirty="0"/>
                  <a:t> = </a:t>
                </a:r>
                <a:r>
                  <a:rPr lang="en-US" i="1" dirty="0"/>
                  <a:t>f(t)</a:t>
                </a:r>
                <a:r>
                  <a:rPr lang="en-US" dirty="0"/>
                  <a:t>, that is the rate of change of position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(0)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2362201"/>
                <a:ext cx="8229600" cy="3763963"/>
              </a:xfrm>
              <a:blipFill>
                <a:blip r:embed="rId3"/>
                <a:stretch>
                  <a:fillRect l="-1704" t="-2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/>
          <p:cNvSpPr/>
          <p:nvPr/>
        </p:nvSpPr>
        <p:spPr>
          <a:xfrm rot="16200000">
            <a:off x="6896100" y="4648401"/>
            <a:ext cx="838200" cy="2133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603159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Evaluate end points with </a:t>
            </a:r>
            <a:r>
              <a:rPr lang="en-US" b="1" dirty="0"/>
              <a:t>original</a:t>
            </a:r>
            <a:r>
              <a:rPr lang="en-US" dirty="0"/>
              <a:t> function</a:t>
            </a:r>
          </a:p>
          <a:p>
            <a:pPr algn="ctr"/>
            <a:r>
              <a:rPr lang="en-US" dirty="0"/>
              <a:t>This is what we call the </a:t>
            </a:r>
            <a:r>
              <a:rPr lang="en-US" b="1" dirty="0"/>
              <a:t>antiderivative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86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Oil leaks out of a tanker at a rate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gallons per minute,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in minutes. </a:t>
                </a:r>
              </a:p>
              <a:p>
                <a:r>
                  <a:rPr lang="en-US" dirty="0"/>
                  <a:t>Write a definite integral expressing the total quantity of oil (in gallons) which leaks out of the tanker in the first two hours. </a:t>
                </a:r>
              </a:p>
              <a:p>
                <a:r>
                  <a:rPr lang="en-US" dirty="0"/>
                  <a:t>The total quantity of oil which leaks out of the tanker in the first two hours is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17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5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10972800" cy="5029200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The following table gives the annual US emissions,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hydrofluorocarbons, or “super greenhouse gasses”, in millions of metric tons of carbon dioxide,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in years since 2000. 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What are the units and meaning of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10972800" cy="5029200"/>
              </a:xfrm>
              <a:blipFill>
                <a:blip r:embed="rId2"/>
                <a:stretch>
                  <a:fillRect l="-1278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96" y="3581400"/>
            <a:ext cx="5249008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25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11201400" cy="5029200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The following table gives the annual US emissions,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hydrofluorocarbons, or “super greenhouse gasses”, in millions of metric tons of carbon dioxide,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in years since 2000. 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st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𝑖𝑚𝑎𝑡𝑒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11201400" cy="5029200"/>
              </a:xfrm>
              <a:blipFill>
                <a:blip r:embed="rId2"/>
                <a:stretch>
                  <a:fillRect l="-1252" t="-1455" r="-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96" y="3581400"/>
            <a:ext cx="5249008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81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&amp; Constructing Antiderivatives</a:t>
            </a:r>
          </a:p>
        </p:txBody>
      </p:sp>
    </p:spTree>
    <p:extLst>
      <p:ext uri="{BB962C8B-B14F-4D97-AF65-F5344CB8AC3E}">
        <p14:creationId xmlns:p14="http://schemas.microsoft.com/office/powerpoint/2010/main" val="439819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</a:t>
            </a:r>
            <a:r>
              <a:rPr lang="en-US" dirty="0" err="1"/>
              <a:t>Antiderivative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4797" y="2026024"/>
                <a:ext cx="999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𝐹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797" y="2026024"/>
                <a:ext cx="9998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5264685" y="2026024"/>
            <a:ext cx="2209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Derivative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1" y="2069214"/>
                <a:ext cx="9739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1" y="2069214"/>
                <a:ext cx="97392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7378" y="3462010"/>
                <a:ext cx="2282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378" y="3462010"/>
                <a:ext cx="22823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2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Left-hand sum </a:t>
                </a:r>
                <a:r>
                  <a:rPr lang="en-US" dirty="0"/>
                  <a:t>and </a:t>
                </a:r>
                <a:r>
                  <a:rPr lang="en-US" b="1" dirty="0"/>
                  <a:t>right-hand sum </a:t>
                </a:r>
                <a:r>
                  <a:rPr lang="en-US" dirty="0"/>
                  <a:t>are </a:t>
                </a:r>
                <a:r>
                  <a:rPr lang="en-US" i="1" dirty="0"/>
                  <a:t>approximations</a:t>
                </a:r>
                <a:r>
                  <a:rPr lang="en-US" dirty="0"/>
                  <a:t> of the total change of the particular quantity measured in the function</a:t>
                </a:r>
              </a:p>
              <a:p>
                <a:pPr lvl="1"/>
                <a:r>
                  <a:rPr lang="en-US" dirty="0"/>
                  <a:t>These are like the under and over estimations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Approximation is improved by increasing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That is, 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go to infinity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391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</a:t>
            </a:r>
            <a:r>
              <a:rPr lang="en-US" dirty="0" err="1"/>
              <a:t>Antiderivative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4797" y="2026024"/>
                <a:ext cx="999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𝐹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797" y="2026024"/>
                <a:ext cx="9998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5264685" y="2026024"/>
            <a:ext cx="2209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Derivative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1" y="2069214"/>
                <a:ext cx="9739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1" y="2069214"/>
                <a:ext cx="97392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7378" y="3462010"/>
                <a:ext cx="2282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378" y="3462010"/>
                <a:ext cx="22823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endCxn id="5" idx="0"/>
          </p:cNvCxnSpPr>
          <p:nvPr/>
        </p:nvCxnSpPr>
        <p:spPr>
          <a:xfrm flipH="1">
            <a:off x="4764742" y="1219200"/>
            <a:ext cx="1712259" cy="8068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13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an </a:t>
                </a:r>
                <a:r>
                  <a:rPr lang="en-US" b="1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But there are other functions that have the derivative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How about these?</a:t>
                </a: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−17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94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00200" y="1600201"/>
                <a:ext cx="8610600" cy="4525963"/>
              </a:xfrm>
            </p:spPr>
            <p:txBody>
              <a:bodyPr/>
              <a:lstStyle/>
              <a:p>
                <a:r>
                  <a:rPr lang="en-US" dirty="0"/>
                  <a:t>Because the derivative of a constant is 0, then we can say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 is an antiderivative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Family of </a:t>
                </a:r>
                <a:r>
                  <a:rPr lang="en-US" dirty="0" err="1"/>
                  <a:t>antiderivatives</a:t>
                </a:r>
                <a:r>
                  <a:rPr lang="en-US" dirty="0"/>
                  <a:t> for any constant C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0200" y="1600201"/>
                <a:ext cx="8610600" cy="4525963"/>
              </a:xfrm>
              <a:blipFill>
                <a:blip r:embed="rId2"/>
                <a:stretch>
                  <a:fillRect l="-162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655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505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 it.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380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872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 it.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558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095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 it.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45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See The Pattern?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45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the Definite Integral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value of </a:t>
            </a:r>
            <a:r>
              <a:rPr lang="en-US" b="1" dirty="0"/>
              <a:t>left-hand sum </a:t>
            </a:r>
            <a:r>
              <a:rPr lang="en-US" dirty="0"/>
              <a:t>as number of rectangles becomes infinitely larger (subintervals infinitely small)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3505201"/>
                <a:ext cx="3345724" cy="870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𝑙𝑖𝑚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→∞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1"/>
                <a:ext cx="3345724" cy="870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87662" y="4375952"/>
            <a:ext cx="1371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Integral symbol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FE1802D-16BA-4AC9-B84D-0D3889EBE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5171040"/>
            <a:ext cx="7391400" cy="1689545"/>
          </a:xfrm>
          <a:prstGeom prst="rect">
            <a:avLst/>
          </a:prstGeom>
          <a:ln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930E03B-8B72-4BEE-A35F-B34C549321C0}"/>
              </a:ext>
            </a:extLst>
          </p:cNvPr>
          <p:cNvSpPr/>
          <p:nvPr/>
        </p:nvSpPr>
        <p:spPr>
          <a:xfrm>
            <a:off x="5105400" y="6129545"/>
            <a:ext cx="3868396" cy="492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90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See The Pattern?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29200" y="4953000"/>
                <a:ext cx="2928366" cy="106106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953000"/>
                <a:ext cx="2928366" cy="1061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38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9004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5+1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5+1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768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083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739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Constants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24400" y="1905000"/>
                <a:ext cx="2380652" cy="106106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𝑘𝑑𝑥</m:t>
                          </m:r>
                        </m:e>
                      </m:nary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𝑘𝑥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05000"/>
                <a:ext cx="2380652" cy="1061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307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Constants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24400" y="1905000"/>
                <a:ext cx="2380652" cy="106106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𝑘𝑑𝑥</m:t>
                          </m:r>
                        </m:e>
                      </m:nary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𝑘𝑥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05000"/>
                <a:ext cx="2380652" cy="10610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0" y="3899647"/>
                <a:ext cx="4682564" cy="106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/>
                            </a:rPr>
                            <m:t>=3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  </m:t>
                          </m:r>
                          <m:r>
                            <a:rPr lang="en-US" sz="2400" i="1">
                              <a:latin typeface="Cambria Math"/>
                            </a:rPr>
                            <m:t>𝑏𝑒𝑐𝑎𝑢𝑠𝑒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=3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99647"/>
                <a:ext cx="4682564" cy="1061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798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83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antiderivative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742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330" y="1828801"/>
            <a:ext cx="8922033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55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the Definite Integral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value of </a:t>
            </a:r>
            <a:r>
              <a:rPr lang="en-US" b="1" dirty="0"/>
              <a:t>right-hand sum </a:t>
            </a:r>
            <a:r>
              <a:rPr lang="en-US" dirty="0"/>
              <a:t>as number of rectangles becomes infinitely larger (subintervals infinitely small)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3505201"/>
                <a:ext cx="3345724" cy="870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𝑙𝑖𝑚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→∞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1"/>
                <a:ext cx="3345724" cy="870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87662" y="4375952"/>
            <a:ext cx="1371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Integral symbol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CF455ED-6F88-4520-850C-CF9AE5FDF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5171040"/>
            <a:ext cx="7391400" cy="1689545"/>
          </a:xfrm>
          <a:prstGeom prst="rect">
            <a:avLst/>
          </a:prstGeom>
          <a:ln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842290-3155-447C-9D71-F71DF4A81FB7}"/>
              </a:ext>
            </a:extLst>
          </p:cNvPr>
          <p:cNvSpPr/>
          <p:nvPr/>
        </p:nvSpPr>
        <p:spPr>
          <a:xfrm>
            <a:off x="5943600" y="6203064"/>
            <a:ext cx="3868396" cy="492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244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1447800"/>
                <a:ext cx="2469394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47800"/>
                <a:ext cx="2469394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924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1" y="1447800"/>
                <a:ext cx="4975657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0"/>
                <a:ext cx="4975657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2509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1" y="1447800"/>
                <a:ext cx="2637389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𝑑𝑞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0"/>
                <a:ext cx="2637389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9803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1" y="1447800"/>
                <a:ext cx="6969793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𝑑𝑞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0"/>
                <a:ext cx="6969793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663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Antiderivatives</a:t>
            </a:r>
            <a:r>
              <a:rPr lang="en-US" dirty="0"/>
              <a:t> for </a:t>
            </a:r>
            <a:r>
              <a:rPr lang="en-US" dirty="0" err="1"/>
              <a:t>ln</a:t>
            </a:r>
            <a:r>
              <a:rPr lang="en-US" dirty="0"/>
              <a:t> and e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509962" cy="387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61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1447800"/>
                <a:ext cx="2457724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47800"/>
                <a:ext cx="2457724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152401"/>
            <a:ext cx="2085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4231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1447800"/>
                <a:ext cx="7543604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8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47800"/>
                <a:ext cx="7543604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152401"/>
            <a:ext cx="2085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649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1" y="1447800"/>
                <a:ext cx="2065309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0.2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0"/>
                <a:ext cx="2065309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04801"/>
            <a:ext cx="19335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643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1447800"/>
                <a:ext cx="6900672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0.2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=12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0.2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=60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0.2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47800"/>
                <a:ext cx="6900672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304801"/>
            <a:ext cx="19335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9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Antiderivatives</a:t>
            </a:r>
            <a:r>
              <a:rPr lang="en-US" dirty="0"/>
              <a:t> for sin and cos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666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3962400"/>
            <a:ext cx="750450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54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 b="1" dirty="0"/>
              <a:t>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2121762"/>
                <a:ext cx="6781800" cy="3626917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/>
                  <a:t>When </a:t>
                </a:r>
                <a:r>
                  <a:rPr lang="en-US" sz="2600" i="1" dirty="0"/>
                  <a:t>f(t)</a:t>
                </a:r>
                <a:r>
                  <a:rPr lang="en-US" sz="2600" dirty="0"/>
                  <a:t> is positive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sub>
                      <m:sup>
                        <m:r>
                          <a:rPr lang="en-US" sz="2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sup>
                      <m:e>
                        <m:r>
                          <a:rPr lang="en-US" sz="2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en-US" sz="2600" dirty="0"/>
                  <a:t> represents the </a:t>
                </a:r>
                <a:r>
                  <a:rPr lang="en-US" sz="2600" u="sng" dirty="0"/>
                  <a:t>EXACT AREA</a:t>
                </a:r>
                <a:r>
                  <a:rPr lang="en-US" sz="2600" dirty="0"/>
                  <a:t> under the graph of </a:t>
                </a:r>
                <a:r>
                  <a:rPr lang="en-US" sz="2600" i="1" dirty="0"/>
                  <a:t>f(t)</a:t>
                </a:r>
                <a:r>
                  <a:rPr lang="en-US" sz="2600" dirty="0"/>
                  <a:t> between </a:t>
                </a:r>
                <a:br>
                  <a:rPr lang="en-US" sz="2600" dirty="0"/>
                </a:br>
                <a:r>
                  <a:rPr lang="en-US" sz="2600" dirty="0"/>
                  <a:t>t = a and t = b.</a:t>
                </a:r>
              </a:p>
              <a:p>
                <a:pPr lvl="1"/>
                <a:r>
                  <a:rPr lang="en-US" sz="2600" b="1" dirty="0"/>
                  <a:t>Integral</a:t>
                </a:r>
                <a:r>
                  <a:rPr lang="en-US" sz="2600" dirty="0"/>
                  <a:t> adds up infinitely many values</a:t>
                </a:r>
              </a:p>
              <a:p>
                <a:pPr lvl="1"/>
                <a:r>
                  <a:rPr lang="en-US" sz="2600" dirty="0"/>
                  <a:t>Can find areas of </a:t>
                </a:r>
                <a:r>
                  <a:rPr lang="en-US" sz="2600" u="sng" dirty="0"/>
                  <a:t>any</a:t>
                </a:r>
                <a:r>
                  <a:rPr lang="en-US" sz="2600" dirty="0"/>
                  <a:t> shape curve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2121762"/>
                <a:ext cx="6781800" cy="3626917"/>
              </a:xfrm>
              <a:blipFill>
                <a:blip r:embed="rId2"/>
                <a:stretch>
                  <a:fillRect l="-1439" r="-1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Image result for leibniz area under curve">
            <a:extLst>
              <a:ext uri="{FF2B5EF4-FFF2-40B4-BE49-F238E27FC236}">
                <a16:creationId xmlns:a16="http://schemas.microsoft.com/office/drawing/2014/main" id="{4F776DE1-47D4-431A-B76F-AB1D9766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1" y="736820"/>
            <a:ext cx="4042409" cy="142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leibniz">
            <a:extLst>
              <a:ext uri="{FF2B5EF4-FFF2-40B4-BE49-F238E27FC236}">
                <a16:creationId xmlns:a16="http://schemas.microsoft.com/office/drawing/2014/main" id="{D6032114-4D8B-4C57-AF82-B2C5D1C6C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362" y="2828925"/>
            <a:ext cx="2990787" cy="3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151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1" y="1447800"/>
                <a:ext cx="4183645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800" i="1">
                                  <a:latin typeface="Cambria Math"/>
                                </a:rPr>
                                <m:t>+3</m:t>
                              </m:r>
                              <m:func>
                                <m:func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5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0"/>
                <a:ext cx="4183645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818"/>
            <a:ext cx="37338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4290"/>
            <a:ext cx="4532709" cy="5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5933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1447800"/>
                <a:ext cx="8398646" cy="1222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800" i="1">
                                  <a:latin typeface="Cambria Math"/>
                                </a:rPr>
                                <m:t>+3</m:t>
                              </m:r>
                              <m:func>
                                <m:func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5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𝑑𝑥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47800"/>
                <a:ext cx="8398646" cy="1222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818"/>
            <a:ext cx="37338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4290"/>
            <a:ext cx="4532709" cy="5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8652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Finding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1" y="1447801"/>
                <a:ext cx="7857729" cy="1653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Find an antiderivative F(x) with F’(x)=f(x) and F(0) =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1447801"/>
                <a:ext cx="7857729" cy="1653401"/>
              </a:xfrm>
              <a:prstGeom prst="rect">
                <a:avLst/>
              </a:prstGeom>
              <a:blipFill>
                <a:blip r:embed="rId2"/>
                <a:stretch>
                  <a:fillRect l="-1552" t="-3690" r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31800"/>
            <a:ext cx="19335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56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00200"/>
                <a:ext cx="10972800" cy="4876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Fundamental Theorem of Calculus</a:t>
                </a:r>
              </a:p>
              <a:p>
                <a:pPr lvl="1"/>
                <a:r>
                  <a:rPr lang="en-US" dirty="0"/>
                  <a:t>Coming up later….</a:t>
                </a:r>
              </a:p>
              <a:p>
                <a:r>
                  <a:rPr lang="en-US" dirty="0"/>
                  <a:t>The definite integral of the derivative of a function gives the total change of the function.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		represents the total change of </a:t>
                </a:r>
                <a:r>
                  <a:rPr lang="en-US" i="1" dirty="0"/>
                  <a:t>f(t)</a:t>
                </a:r>
                <a:r>
                  <a:rPr lang="en-US" dirty="0"/>
                  <a:t> between t = a and t = b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= </a:t>
                </a:r>
                <a:r>
                  <a:rPr lang="en-US" i="1" dirty="0"/>
                  <a:t>f</a:t>
                </a:r>
                <a:r>
                  <a:rPr lang="en-US" dirty="0"/>
                  <a:t>(b) – </a:t>
                </a:r>
                <a:r>
                  <a:rPr lang="en-US" i="1" dirty="0"/>
                  <a:t>f</a:t>
                </a:r>
                <a:r>
                  <a:rPr lang="en-US" dirty="0"/>
                  <a:t>(a)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00200"/>
                <a:ext cx="10972800" cy="4876800"/>
              </a:xfrm>
              <a:blipFill>
                <a:blip r:embed="rId2"/>
                <a:stretch>
                  <a:fillRect l="-1111" t="-2500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28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FTC (another way to state)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2279018"/>
                <a:ext cx="6430380" cy="3375920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000" b="1" dirty="0"/>
                  <a:t>Fundamental Theorem of Calculus</a:t>
                </a:r>
              </a:p>
              <a:p>
                <a:pPr lvl="1"/>
                <a:r>
                  <a:rPr lang="en-US" sz="2000" dirty="0"/>
                  <a:t>Coming up </a:t>
                </a:r>
              </a:p>
              <a:p>
                <a:r>
                  <a:rPr lang="en-US" sz="2400" dirty="0"/>
                  <a:t>The definite integral of the derivative of a function gives the total change of the function.</a:t>
                </a:r>
                <a:br>
                  <a:rPr lang="en-US" sz="2400" dirty="0"/>
                </a:b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b="0" i="1">
                            <a:latin typeface="Cambria Math"/>
                          </a:rPr>
                          <m:t>𝑓</m:t>
                        </m:r>
                        <m:r>
                          <a:rPr lang="en-US" sz="2000" b="0" i="1">
                            <a:latin typeface="Cambria Math"/>
                          </a:rPr>
                          <m:t>(</m:t>
                        </m:r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  <m:r>
                          <a:rPr lang="en-US" sz="2000" b="0" i="1">
                            <a:latin typeface="Cambria Math"/>
                          </a:rPr>
                          <m:t>)</m:t>
                        </m:r>
                        <m:r>
                          <a:rPr lang="en-US" sz="2000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000" dirty="0"/>
                  <a:t>= </a:t>
                </a:r>
                <a:r>
                  <a:rPr lang="en-US" sz="2000" i="1" dirty="0"/>
                  <a:t>F</a:t>
                </a:r>
                <a:r>
                  <a:rPr lang="en-US" sz="2000" dirty="0"/>
                  <a:t>(b) – F(a)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	where </a:t>
                </a:r>
                <a:r>
                  <a:rPr lang="en-US" sz="2000" i="1" dirty="0"/>
                  <a:t>F</a:t>
                </a:r>
                <a:r>
                  <a:rPr lang="en-US" sz="2000" dirty="0"/>
                  <a:t> is the </a:t>
                </a:r>
                <a:r>
                  <a:rPr lang="en-US" sz="2000" b="1" dirty="0" err="1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antiderviative</a:t>
                </a:r>
                <a:r>
                  <a:rPr lang="en-US" sz="2000" b="1" dirty="0"/>
                  <a:t> </a:t>
                </a:r>
                <a:r>
                  <a:rPr lang="en-US" sz="2000" dirty="0"/>
                  <a:t>of </a:t>
                </a:r>
                <a:r>
                  <a:rPr lang="en-US" sz="2000" i="1" dirty="0"/>
                  <a:t>f: F</a:t>
                </a:r>
                <a:r>
                  <a:rPr lang="en-US" sz="2000" dirty="0"/>
                  <a:t>’(t) = </a:t>
                </a:r>
                <a:r>
                  <a:rPr lang="en-US" sz="2000" i="1" dirty="0"/>
                  <a:t>f(t)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279018"/>
                <a:ext cx="6430380" cy="3375920"/>
              </a:xfrm>
              <a:blipFill>
                <a:blip r:embed="rId2"/>
                <a:stretch>
                  <a:fillRect l="-1232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88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519" y="110614"/>
            <a:ext cx="6422849" cy="1047134"/>
          </a:xfrm>
        </p:spPr>
        <p:txBody>
          <a:bodyPr>
            <a:normAutofit/>
          </a:bodyPr>
          <a:lstStyle/>
          <a:p>
            <a:r>
              <a:rPr lang="en-US" b="1" dirty="0"/>
              <a:t>Definite Integrals</a:t>
            </a:r>
          </a:p>
        </p:txBody>
      </p:sp>
      <p:pic>
        <p:nvPicPr>
          <p:cNvPr id="8196" name="Picture 4" descr="Image result for integral calculus">
            <a:extLst>
              <a:ext uri="{FF2B5EF4-FFF2-40B4-BE49-F238E27FC236}">
                <a16:creationId xmlns:a16="http://schemas.microsoft.com/office/drawing/2014/main" id="{1C5AABA4-F8CC-463D-BA74-EA595A246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24" y="3544956"/>
            <a:ext cx="2744395" cy="247074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Image result for integral calculus">
            <a:extLst>
              <a:ext uri="{FF2B5EF4-FFF2-40B4-BE49-F238E27FC236}">
                <a16:creationId xmlns:a16="http://schemas.microsoft.com/office/drawing/2014/main" id="{4C4CB2C6-34DF-4841-B955-F3821B5E4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88" y="602633"/>
            <a:ext cx="278063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852" y="1600200"/>
            <a:ext cx="7175748" cy="4623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/>
              <a:t>We can always </a:t>
            </a:r>
            <a:r>
              <a:rPr lang="en-US" sz="1900" b="1" dirty="0"/>
              <a:t>use the rate of change </a:t>
            </a:r>
            <a:r>
              <a:rPr lang="en-US" sz="1900" dirty="0"/>
              <a:t>to </a:t>
            </a:r>
            <a:r>
              <a:rPr lang="en-US" sz="1900" b="1" dirty="0"/>
              <a:t>estimate its total change</a:t>
            </a:r>
            <a:r>
              <a:rPr lang="en-US" sz="19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If we also know initial value: 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initial value + change in value = current value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So we can always </a:t>
            </a:r>
            <a:r>
              <a:rPr lang="en-US" sz="1900" b="1" dirty="0"/>
              <a:t>estimate the original function</a:t>
            </a:r>
            <a:r>
              <a:rPr lang="en-US" sz="1900" dirty="0"/>
              <a:t> from its rate of change, or </a:t>
            </a:r>
            <a:r>
              <a:rPr lang="en-US" sz="1900" b="1" dirty="0"/>
              <a:t>derivative</a:t>
            </a:r>
            <a:r>
              <a:rPr lang="en-US" sz="1900" dirty="0"/>
              <a:t> (going backwards) 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This is called integration, or first step finding the </a:t>
            </a:r>
            <a:r>
              <a:rPr lang="en-US" sz="1900" b="1" dirty="0"/>
              <a:t>antiderivative</a:t>
            </a:r>
            <a:r>
              <a:rPr lang="en-US" sz="1900" dirty="0"/>
              <a:t>, then using the Fundamental Theorem of Calculus to Find Area.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Integrating is also the process of </a:t>
            </a:r>
            <a:r>
              <a:rPr lang="en-US" sz="1900" b="1" dirty="0">
                <a:highlight>
                  <a:srgbClr val="FFFF00"/>
                </a:highlight>
              </a:rPr>
              <a:t>finding area under curves</a:t>
            </a:r>
            <a:r>
              <a:rPr lang="en-US" sz="1900" dirty="0"/>
              <a:t>.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47FA577-E2AE-48DA-A140-2C07BE809AA1}"/>
              </a:ext>
            </a:extLst>
          </p:cNvPr>
          <p:cNvSpPr/>
          <p:nvPr/>
        </p:nvSpPr>
        <p:spPr>
          <a:xfrm>
            <a:off x="1676400" y="3041033"/>
            <a:ext cx="1295400" cy="77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381000"/>
            <a:ext cx="8229600" cy="1804988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012"/>
          <a:stretch>
            <a:fillRect/>
          </a:stretch>
        </p:blipFill>
        <p:spPr>
          <a:xfrm>
            <a:off x="1828800" y="2438400"/>
            <a:ext cx="3962400" cy="3067050"/>
          </a:xfrm>
          <a:prstGeom prst="rect">
            <a:avLst/>
          </a:prstGeom>
          <a:noFill/>
          <a:ln/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 l="53111"/>
          <a:stretch>
            <a:fillRect/>
          </a:stretch>
        </p:blipFill>
        <p:spPr>
          <a:xfrm>
            <a:off x="5867400" y="2438400"/>
            <a:ext cx="4572000" cy="3092450"/>
          </a:xfrm>
          <a:prstGeom prst="rect">
            <a:avLst/>
          </a:prstGeo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1905000" y="556260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Area of rectangles approximating the area under the curve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5486400"/>
            <a:ext cx="38100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Shaded area is the definite integral </a:t>
            </a: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2900" y="5878623"/>
            <a:ext cx="6858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1128</Words>
  <Application>Microsoft Office PowerPoint</Application>
  <PresentationFormat>Widescreen</PresentationFormat>
  <Paragraphs>183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Cambria Math</vt:lpstr>
      <vt:lpstr>Times New Roman</vt:lpstr>
      <vt:lpstr>Office Theme</vt:lpstr>
      <vt:lpstr>PowerPoint Presentation</vt:lpstr>
      <vt:lpstr>Definition of the Definite Integral</vt:lpstr>
      <vt:lpstr>Definition of the Definite Integral</vt:lpstr>
      <vt:lpstr>Definition of the Definite Integral</vt:lpstr>
      <vt:lpstr>Definite Integrals</vt:lpstr>
      <vt:lpstr>FTC</vt:lpstr>
      <vt:lpstr>FTC (another way to state)</vt:lpstr>
      <vt:lpstr>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</vt:lpstr>
      <vt:lpstr>Example 3</vt:lpstr>
      <vt:lpstr>Example 3</vt:lpstr>
      <vt:lpstr>Analyzing &amp; Constructing Antiderivatives</vt:lpstr>
      <vt:lpstr>What is an Antiderivative?</vt:lpstr>
      <vt:lpstr>What is an Antiderivative?</vt:lpstr>
      <vt:lpstr>Example</vt:lpstr>
      <vt:lpstr>Constant</vt:lpstr>
      <vt:lpstr>Patterns</vt:lpstr>
      <vt:lpstr>Patterns</vt:lpstr>
      <vt:lpstr>Patterns</vt:lpstr>
      <vt:lpstr>Patterns</vt:lpstr>
      <vt:lpstr>Patterns</vt:lpstr>
      <vt:lpstr>Patterns</vt:lpstr>
      <vt:lpstr>Do You See The Pattern?</vt:lpstr>
      <vt:lpstr>Do You See The Pattern?</vt:lpstr>
      <vt:lpstr>Examples</vt:lpstr>
      <vt:lpstr>Examples</vt:lpstr>
      <vt:lpstr>Examples</vt:lpstr>
      <vt:lpstr>Examples</vt:lpstr>
      <vt:lpstr>Dealing with Constants</vt:lpstr>
      <vt:lpstr>Dealing with Constants</vt:lpstr>
      <vt:lpstr>Examples</vt:lpstr>
      <vt:lpstr>Examples</vt:lpstr>
      <vt:lpstr>Properties</vt:lpstr>
      <vt:lpstr>Examples</vt:lpstr>
      <vt:lpstr>Examples</vt:lpstr>
      <vt:lpstr>Examples</vt:lpstr>
      <vt:lpstr>Examples</vt:lpstr>
      <vt:lpstr>Antiderivatives for ln and e</vt:lpstr>
      <vt:lpstr>Examples</vt:lpstr>
      <vt:lpstr>Examples</vt:lpstr>
      <vt:lpstr>Examples</vt:lpstr>
      <vt:lpstr>Examples</vt:lpstr>
      <vt:lpstr>Antiderivatives for sin and cos</vt:lpstr>
      <vt:lpstr>Example </vt:lpstr>
      <vt:lpstr>Example </vt:lpstr>
      <vt:lpstr>Example Finding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 Instantaneous Rate of Change</dc:title>
  <dc:creator>mvanisko</dc:creator>
  <cp:lastModifiedBy>Cindy Roberts</cp:lastModifiedBy>
  <cp:revision>130</cp:revision>
  <dcterms:created xsi:type="dcterms:W3CDTF">2010-02-11T16:34:45Z</dcterms:created>
  <dcterms:modified xsi:type="dcterms:W3CDTF">2020-08-03T20:08:59Z</dcterms:modified>
</cp:coreProperties>
</file>