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4" r:id="rId8"/>
    <p:sldId id="261" r:id="rId9"/>
    <p:sldId id="262" r:id="rId10"/>
    <p:sldId id="282" r:id="rId11"/>
    <p:sldId id="263" r:id="rId12"/>
    <p:sldId id="265" r:id="rId13"/>
    <p:sldId id="279" r:id="rId14"/>
    <p:sldId id="280" r:id="rId15"/>
    <p:sldId id="281" r:id="rId16"/>
    <p:sldId id="270" r:id="rId17"/>
    <p:sldId id="283" r:id="rId18"/>
    <p:sldId id="285" r:id="rId19"/>
    <p:sldId id="286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0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0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0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EF06-7A76-466B-8357-9C3249264EF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25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Fundamental Theorem </a:t>
            </a:r>
            <a:b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 Calculus</a:t>
            </a:r>
          </a:p>
        </p:txBody>
      </p:sp>
      <p:pic>
        <p:nvPicPr>
          <p:cNvPr id="1026" name="Picture 2" descr="Image result for fundamental theorem of calculus finding area">
            <a:extLst>
              <a:ext uri="{FF2B5EF4-FFF2-40B4-BE49-F238E27FC236}">
                <a16:creationId xmlns:a16="http://schemas.microsoft.com/office/drawing/2014/main" id="{EE1E81DD-0D51-4013-89AA-684F4FC97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405625"/>
            <a:ext cx="7188199" cy="404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8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this works!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27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this works!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35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FTC to compute the definite integrals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514350" indent="-514350">
                  <a:buAutoNum type="alphaLcParenBoth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39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FTC to compute the definite integrals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514350" indent="-514350">
                  <a:buAutoNum type="alphaLcParenBoth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266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FTC to compute the definite integrals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708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FTC to compute the definite integrals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822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this is AREA!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Write a definite integral to represent the area under the 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0.5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between t = 0 and t = 4.</a:t>
                </a:r>
              </a:p>
              <a:p>
                <a:pPr lvl="1"/>
                <a:r>
                  <a:rPr lang="en-US" dirty="0"/>
                  <a:t>Use FTC to calculate the area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325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17639"/>
                <a:ext cx="11506200" cy="4708525"/>
              </a:xfrm>
            </p:spPr>
            <p:txBody>
              <a:bodyPr/>
              <a:lstStyle/>
              <a:p>
                <a:r>
                  <a:rPr lang="en-US" dirty="0"/>
                  <a:t>Find exact area of region bounded by the x-axis and the 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17639"/>
                <a:ext cx="11506200" cy="4708525"/>
              </a:xfrm>
              <a:blipFill>
                <a:blip r:embed="rId2"/>
                <a:stretch>
                  <a:fillRect l="-1218" t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699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Oil is leaking out of a ruptured tanker at the rate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=70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−0.04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thousand liters per minute.</a:t>
                </a:r>
              </a:p>
              <a:p>
                <a:endParaRPr lang="en-US" dirty="0"/>
              </a:p>
              <a:p>
                <a:r>
                  <a:rPr lang="en-US" dirty="0"/>
                  <a:t>At what rate is oil leaking out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502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Oil is leaking out of a ruptured tanker at the rate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=70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−0.04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thousand liters per minute.</a:t>
                </a:r>
              </a:p>
              <a:p>
                <a:endParaRPr lang="en-US" dirty="0"/>
              </a:p>
              <a:p>
                <a:r>
                  <a:rPr lang="en-US" dirty="0"/>
                  <a:t>How many liters leak out during the first hour?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6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11430000" cy="4525963"/>
          </a:xfrm>
        </p:spPr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antiderivatives</a:t>
            </a:r>
            <a:r>
              <a:rPr lang="en-US" dirty="0"/>
              <a:t> are used to calculate definite integrals </a:t>
            </a:r>
            <a:r>
              <a:rPr lang="en-US" u="sng" dirty="0"/>
              <a:t>exactly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Calculation is based on the 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dirty="0"/>
              <a:t>Fundamental</a:t>
            </a:r>
            <a:r>
              <a:rPr lang="en-US" dirty="0"/>
              <a:t> </a:t>
            </a:r>
            <a:r>
              <a:rPr lang="en-US" b="1" dirty="0"/>
              <a:t>Theorem</a:t>
            </a:r>
            <a:r>
              <a:rPr lang="en-US" dirty="0"/>
              <a:t>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Calculus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Connects derivatives and integration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0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Proof</a:t>
            </a:r>
          </a:p>
        </p:txBody>
      </p:sp>
      <p:pic>
        <p:nvPicPr>
          <p:cNvPr id="1026" name="Picture 2" descr="http://calculushelp.net/Images/Fundament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295401"/>
            <a:ext cx="7761434" cy="53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004" y="4450835"/>
            <a:ext cx="2355995" cy="213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20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=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the derivative of </a:t>
                </a:r>
                <a:r>
                  <a:rPr lang="en-US" i="1" dirty="0"/>
                  <a:t>F (original function)</a:t>
                </a:r>
                <a:r>
                  <a:rPr lang="en-US" dirty="0"/>
                  <a:t>, is continuous, then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25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=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the derivative of </a:t>
                </a:r>
                <a:r>
                  <a:rPr lang="en-US" i="1" dirty="0"/>
                  <a:t>F (original function)</a:t>
                </a:r>
                <a:r>
                  <a:rPr lang="en-US" dirty="0"/>
                  <a:t>, is continuous, then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77000" y="4038600"/>
            <a:ext cx="304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Step 1:  Find F (antiderivative)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477000" y="3581400"/>
            <a:ext cx="6858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4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=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the derivative of </a:t>
                </a:r>
                <a:r>
                  <a:rPr lang="en-US" i="1" dirty="0"/>
                  <a:t>F (original function)</a:t>
                </a:r>
                <a:r>
                  <a:rPr lang="en-US" dirty="0"/>
                  <a:t>, is continuous, then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77000" y="4038600"/>
            <a:ext cx="304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Step 2:  Calculate F(b) – F(a)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C43D7D-26CA-4EAB-9B82-844F222C6E82}"/>
              </a:ext>
            </a:extLst>
          </p:cNvPr>
          <p:cNvCxnSpPr>
            <a:cxnSpLocks/>
          </p:cNvCxnSpPr>
          <p:nvPr/>
        </p:nvCxnSpPr>
        <p:spPr>
          <a:xfrm flipH="1" flipV="1">
            <a:off x="7315200" y="3466011"/>
            <a:ext cx="1066800" cy="5725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83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Shorthand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F(b) – F(a) you will usually see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029200" y="2743200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20A81F-3FBB-4112-9A2C-577EBB8A9E2A}"/>
              </a:ext>
            </a:extLst>
          </p:cNvPr>
          <p:cNvCxnSpPr/>
          <p:nvPr/>
        </p:nvCxnSpPr>
        <p:spPr>
          <a:xfrm flipH="1" flipV="1">
            <a:off x="5029200" y="3352801"/>
            <a:ext cx="6858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1B2D2B3-B845-462C-A4A6-E13CD7C2A134}"/>
              </a:ext>
            </a:extLst>
          </p:cNvPr>
          <p:cNvSpPr txBox="1"/>
          <p:nvPr/>
        </p:nvSpPr>
        <p:spPr>
          <a:xfrm>
            <a:off x="5181600" y="3701536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Evaluation line</a:t>
            </a:r>
          </a:p>
        </p:txBody>
      </p:sp>
    </p:spTree>
    <p:extLst>
      <p:ext uri="{BB962C8B-B14F-4D97-AF65-F5344CB8AC3E}">
        <p14:creationId xmlns:p14="http://schemas.microsoft.com/office/powerpoint/2010/main" val="355023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72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FTC</a:t>
            </a:r>
          </a:p>
        </p:txBody>
      </p:sp>
      <p:pic>
        <p:nvPicPr>
          <p:cNvPr id="1028" name="Picture 4" descr="Image result for riemann sums to integrals area under curve">
            <a:extLst>
              <a:ext uri="{FF2B5EF4-FFF2-40B4-BE49-F238E27FC236}">
                <a16:creationId xmlns:a16="http://schemas.microsoft.com/office/drawing/2014/main" id="{0436238E-A083-44CA-8676-F3BB2DB09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86" y="1041367"/>
            <a:ext cx="3662730" cy="166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74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riemann sums to integrals">
            <a:extLst>
              <a:ext uri="{FF2B5EF4-FFF2-40B4-BE49-F238E27FC236}">
                <a16:creationId xmlns:a16="http://schemas.microsoft.com/office/drawing/2014/main" id="{BA32E2B4-D683-4558-BF1A-8D11EA5E1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86" y="4586005"/>
            <a:ext cx="3662730" cy="79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This gives an </a:t>
            </a:r>
            <a:r>
              <a:rPr lang="en-US" sz="2400" u="sng">
                <a:solidFill>
                  <a:srgbClr val="FFFFFF"/>
                </a:solidFill>
              </a:rPr>
              <a:t>EXACT</a:t>
            </a:r>
            <a:r>
              <a:rPr lang="en-US" sz="2400">
                <a:solidFill>
                  <a:srgbClr val="FFFFFF"/>
                </a:solidFill>
              </a:rPr>
              <a:t> answer where previously with Riemann Sums  you were </a:t>
            </a:r>
            <a:r>
              <a:rPr lang="en-US" sz="2400" i="1">
                <a:solidFill>
                  <a:srgbClr val="FFFFFF"/>
                </a:solidFill>
              </a:rPr>
              <a:t>approximating</a:t>
            </a:r>
            <a:r>
              <a:rPr lang="en-US" sz="2400">
                <a:solidFill>
                  <a:srgbClr val="FFFFFF"/>
                </a:solidFill>
              </a:rPr>
              <a:t> with left or right hand sums (i.e. finding area under curves by calculating the area of the rectangles)</a:t>
            </a:r>
          </a:p>
        </p:txBody>
      </p:sp>
    </p:spTree>
    <p:extLst>
      <p:ext uri="{BB962C8B-B14F-4D97-AF65-F5344CB8AC3E}">
        <p14:creationId xmlns:p14="http://schemas.microsoft.com/office/powerpoint/2010/main" val="343697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WARNING:  </a:t>
            </a:r>
            <a:r>
              <a:rPr lang="en-US" dirty="0"/>
              <a:t>This method only works when you can find a formula for an antiderivative </a:t>
            </a:r>
            <a:r>
              <a:rPr lang="en-US" i="1" dirty="0"/>
              <a:t>F(x)</a:t>
            </a:r>
          </a:p>
          <a:p>
            <a:pPr lvl="1"/>
            <a:r>
              <a:rPr lang="en-US" i="1" dirty="0"/>
              <a:t>Otherwise you have to go back to Riemann Sums and table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47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369</Words>
  <Application>Microsoft Office PowerPoint</Application>
  <PresentationFormat>Widescreen</PresentationFormat>
  <Paragraphs>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The Fundamental Theorem  of Calculus</vt:lpstr>
      <vt:lpstr>FTC</vt:lpstr>
      <vt:lpstr>FTC Proof</vt:lpstr>
      <vt:lpstr>FTC = AREA</vt:lpstr>
      <vt:lpstr>FTC = AREA</vt:lpstr>
      <vt:lpstr>FTC = AREA</vt:lpstr>
      <vt:lpstr>Shorthand Notation</vt:lpstr>
      <vt:lpstr>FTC</vt:lpstr>
      <vt:lpstr>FTC</vt:lpstr>
      <vt:lpstr>Show this works!</vt:lpstr>
      <vt:lpstr>Show this works!</vt:lpstr>
      <vt:lpstr>Examples</vt:lpstr>
      <vt:lpstr>Examples</vt:lpstr>
      <vt:lpstr>Examples</vt:lpstr>
      <vt:lpstr>Examples</vt:lpstr>
      <vt:lpstr>Remember this is AREA!</vt:lpstr>
      <vt:lpstr>Area</vt:lpstr>
      <vt:lpstr>Application </vt:lpstr>
      <vt:lpstr>Application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 Theorem  of Calculus</dc:title>
  <dc:creator>Cindy Roberts</dc:creator>
  <cp:lastModifiedBy>ROBERTS, CYNTHIA</cp:lastModifiedBy>
  <cp:revision>2</cp:revision>
  <dcterms:created xsi:type="dcterms:W3CDTF">2020-03-25T19:21:13Z</dcterms:created>
  <dcterms:modified xsi:type="dcterms:W3CDTF">2020-06-29T23:06:54Z</dcterms:modified>
</cp:coreProperties>
</file>