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95" r:id="rId2"/>
    <p:sldId id="596" r:id="rId3"/>
    <p:sldId id="597" r:id="rId4"/>
    <p:sldId id="598" r:id="rId5"/>
    <p:sldId id="599" r:id="rId6"/>
    <p:sldId id="600" r:id="rId7"/>
    <p:sldId id="601" r:id="rId8"/>
    <p:sldId id="602" r:id="rId9"/>
    <p:sldId id="60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F9B01-BCEF-4F5B-9AB9-8BD1657ED330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CA46E-2A31-482A-B417-2DC455304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5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 cap="flat"/>
        </p:spPr>
      </p:sp>
    </p:spTree>
    <p:extLst>
      <p:ext uri="{BB962C8B-B14F-4D97-AF65-F5344CB8AC3E}">
        <p14:creationId xmlns:p14="http://schemas.microsoft.com/office/powerpoint/2010/main" val="294148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92B2-FBB3-4026-9C60-F3566C95B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D5754-14CA-408A-9A05-321FB6BC4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A02D4-4B6E-4B3C-84C1-487C8B7E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C2430-B653-4252-88CC-BA02791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C8FF7-2999-41F2-82D3-94CF85FF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7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997E-7FAF-4C15-BFB3-E1E88848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8F02C-2379-427E-B87E-6456106F0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6DEB9-275C-43EF-BDB3-7A119661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D5D67-5DD2-4547-9D74-C4AA8614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FAE5A-CC4F-4DE4-935F-73131174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5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B6494-782A-49AC-913D-E45F9485E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F376C-E862-4F5A-8492-EBAB7159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7F670-7618-4811-931E-1FA1CA74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C4EB-F4E2-4AE7-BB82-0176C212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FDA32-DFED-451B-AC9A-B1EB62F2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C048-8CFA-4204-B58F-6824C027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6D719-E0E9-4925-A8AD-1F6B8A33E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4248-A7E7-4D8B-868B-77BB3DF95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292B-A415-4225-BF8F-97C02C8E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BE8D4-DB1B-48E4-A264-2FF27DCA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2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4A24-6BAD-47AA-951A-ADAFCA289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43DE9-B59B-49F8-8D0C-3FBEB2375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FA3C2-A3FA-442B-B59D-F1618C42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16C99-B8EB-4C5C-9039-23DD9950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F2232-BF76-4B89-8581-66ED2B0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1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6E418-012F-4288-95CF-27C97AD60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41052-2138-4C73-B2AE-8F0339F4C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D5EF54-F486-4134-8012-5E3BFFB42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11A7F-B451-45C6-815F-43E17B007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AAAC1-CA52-4AB7-907D-933FE99D8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CF5BFF-2D50-4D6E-A96E-5911E8F3B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0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C5831-9679-4EE4-B17A-83B4B099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29231-0576-4ABB-85F9-186BA43C7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15E86-5114-4973-99BA-B9E49711A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59A64-0FFE-4087-AA2D-9201E3B8E3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A631B-F32E-419C-90E8-7C5DA14ED0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CD67E2-2D84-477C-BF32-67BCACE6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718-C0F7-4BDF-BD26-1579DE54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A86EA-D9B6-4E3E-98AF-B3753763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7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FFAC4-803E-460C-B42E-03897B56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89EB2E-AD09-420D-8BCF-A5D5FC18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7B473-95C8-4F45-8A77-7A1F2EB9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E9E49-C684-4EA0-8C38-4C414D3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7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DE8141-DAB3-42E9-A82A-1019C942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A10E50-7BB3-4F25-8C4B-F74878CF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0C468-2EF7-40DD-8F20-DD6AB168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1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AF7A-C398-444E-A5DC-6EA601FA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2EA3F-4394-4DE4-AEC0-D5A0DE2E2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1AF51-3833-4819-8853-BCCAF6E5A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693A9-7E52-46C7-A4E3-55955859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47520-B882-485F-8E7F-431C35CD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68129-635F-4DF8-A5A3-415A55AE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2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D0755-F58C-48E6-A9E7-912D8D49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914E2-8C68-4225-A67C-BA21DC775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8B511-E357-4D01-8F00-1A133E3DA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31D30-A68C-4243-AE1A-BDDDE0F6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7FCFE-94B5-4B4F-AC51-1A0A38BE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A23EF-4573-44A9-A336-597EA0D9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36A0B-639D-4381-B83B-670742A25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681E8-3AE7-4C18-BA67-C4BA505BB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28F8F-532A-40B8-AA47-66C5CA324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B0738-2981-4B3C-8606-AFE0A1AA81F2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9E052-82BA-4584-BF90-E17D2CD99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24CAE-9C05-40E0-88E8-C8EDAABF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851C0-4F48-4C7E-9699-F710CB731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0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752600" y="6324600"/>
            <a:ext cx="6248400" cy="457200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Copyright © 2010 Pearson Education, Inc.  Publishing as Pearson Addison-Wesley</a:t>
            </a:r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4.10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Antiderivatives</a:t>
            </a:r>
          </a:p>
        </p:txBody>
      </p:sp>
    </p:spTree>
    <p:extLst>
      <p:ext uri="{BB962C8B-B14F-4D97-AF65-F5344CB8AC3E}">
        <p14:creationId xmlns:p14="http://schemas.microsoft.com/office/powerpoint/2010/main" val="52275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417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Antiderivatives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Many applications of calculus require that we find a function given only its derivative.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The process of working backwards from a derivative to the original function is called </a:t>
                </a:r>
                <a:r>
                  <a:rPr lang="en-US" sz="2000" b="1" dirty="0" err="1"/>
                  <a:t>antidifferentiation</a:t>
                </a:r>
                <a:r>
                  <a:rPr lang="en-US" sz="2000" dirty="0"/>
                  <a:t> (or </a:t>
                </a:r>
                <a:r>
                  <a:rPr lang="en-US" sz="2000" b="1" dirty="0"/>
                  <a:t>integration</a:t>
                </a:r>
                <a:r>
                  <a:rPr lang="en-US" sz="2000" dirty="0"/>
                  <a:t>).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More generally, for (almost) any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, we can find a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, in which case we call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an </a:t>
                </a:r>
                <a:r>
                  <a:rPr lang="en-US" sz="2000" b="1" dirty="0" err="1"/>
                  <a:t>antiderivative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Recall from Section 4.2 that a consequence of the Mean Value Theorem states that two functions with the same derivative can differ by at most a constant.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This fact means that a given function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may have more than one </a:t>
                </a:r>
                <a:r>
                  <a:rPr lang="en-US" sz="2000" dirty="0" err="1"/>
                  <a:t>antiderivative</a:t>
                </a:r>
                <a:r>
                  <a:rPr lang="en-US" sz="2000" dirty="0"/>
                  <a:t>, but that the </a:t>
                </a:r>
                <a:r>
                  <a:rPr lang="en-US" sz="2000" i="1" dirty="0"/>
                  <a:t>family of </a:t>
                </a:r>
                <a:r>
                  <a:rPr lang="en-US" sz="2000" i="1" dirty="0" err="1"/>
                  <a:t>antiderivatives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differ only by constants.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4170372"/>
              </a:xfrm>
              <a:prstGeom prst="rect">
                <a:avLst/>
              </a:prstGeom>
              <a:blipFill>
                <a:blip r:embed="rId3"/>
                <a:stretch>
                  <a:fillRect l="-772" t="-877" r="-140" b="-1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3" descr="TH04_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51373"/>
            <a:ext cx="7772400" cy="180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59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52600" y="381000"/>
                <a:ext cx="8686800" cy="5894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Indefinite Integrals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introduce a new notation for the family of </a:t>
                </a:r>
                <a:r>
                  <a:rPr lang="en-US" sz="2000" dirty="0" err="1"/>
                  <a:t>antiderivatives</a:t>
                </a:r>
                <a:r>
                  <a:rPr lang="en-US" sz="2000" dirty="0"/>
                  <a:t> of a function, called the </a:t>
                </a:r>
                <a:r>
                  <a:rPr lang="en-US" sz="2000" b="1" dirty="0"/>
                  <a:t>indefinite integral</a:t>
                </a:r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Just like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000" dirty="0"/>
                  <a:t> in Leibniz notation was viewed (at first) as just that: notation with no meaning or interpretation, the integral sign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∫</m:t>
                    </m:r>
                  </m:oMath>
                </a14:m>
                <a:r>
                  <a:rPr lang="en-US" sz="2000" dirty="0"/>
                  <a:t>and the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𝑑𝑥</m:t>
                    </m:r>
                  </m:oMath>
                </a14:m>
                <a:r>
                  <a:rPr lang="en-US" sz="2000" dirty="0"/>
                  <a:t> notation here should not (yet) be interpreted as having any meaning.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With this notation,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is an </a:t>
                </a:r>
                <a:r>
                  <a:rPr lang="en-US" sz="2000" dirty="0" err="1"/>
                  <a:t>antiderivative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, then we have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5894434"/>
              </a:xfrm>
              <a:prstGeom prst="rect">
                <a:avLst/>
              </a:prstGeom>
              <a:blipFill>
                <a:blip r:embed="rId3"/>
                <a:stretch>
                  <a:fillRect l="-772" t="-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D04_2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1"/>
            <a:ext cx="7772400" cy="226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0506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600" y="381000"/>
                <a:ext cx="8686800" cy="4968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dirty="0"/>
                  <a:t>  Evaluate the following indefinite integrals, i.e., find the family of antiderivatives for each function.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0"/>
                <a:ext cx="8686800" cy="4968604"/>
              </a:xfrm>
              <a:prstGeom prst="rect">
                <a:avLst/>
              </a:prstGeom>
              <a:blipFill>
                <a:blip r:embed="rId2"/>
                <a:stretch>
                  <a:fillRect l="-772" t="-736" b="-16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567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600" y="381001"/>
                <a:ext cx="8686800" cy="5340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dirty="0"/>
                  <a:t>  Recall the Power Rule for derivatives: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i="1">
                        <a:latin typeface="Cambria Math"/>
                      </a:rPr>
                      <m:t>𝑛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 dirty="0"/>
                  <a:t>.  Find a Power Rule for </a:t>
                </a:r>
                <a:r>
                  <a:rPr lang="en-US" sz="2000" dirty="0" err="1"/>
                  <a:t>antiderivatives</a:t>
                </a:r>
                <a:r>
                  <a:rPr lang="en-US" sz="2000" dirty="0"/>
                  <a:t>, i.e., evaluate the following indefinite integral.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Since differentiation subtracts 1 from the power, an </a:t>
                </a:r>
                <a:r>
                  <a:rPr lang="en-US" sz="2000" dirty="0" err="1"/>
                  <a:t>antiderivative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 must involve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  <m:r>
                          <a:rPr lang="en-US" sz="2000" i="1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  <m:r>
                          <a:rPr lang="en-US" sz="2000" i="1">
                            <a:latin typeface="Cambria Math"/>
                          </a:rPr>
                          <m:t>+1</m:t>
                        </m:r>
                      </m:e>
                    </m:d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 not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, so we must have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000" dirty="0"/>
                  <a:t>		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+1</m:t>
                            </m:r>
                          </m:den>
                        </m:f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+1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And the Power Rule for </a:t>
                </a:r>
                <a:r>
                  <a:rPr lang="en-US" sz="2000" dirty="0" err="1"/>
                  <a:t>antiderivatives</a:t>
                </a:r>
                <a:r>
                  <a:rPr lang="en-US" sz="2000" dirty="0"/>
                  <a:t> is</a:t>
                </a:r>
              </a:p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r>
                            <a:rPr lang="en-US" sz="2000" i="1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340693"/>
              </a:xfrm>
              <a:prstGeom prst="rect">
                <a:avLst/>
              </a:prstGeom>
              <a:blipFill>
                <a:blip r:embed="rId2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5051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52600" y="381001"/>
                <a:ext cx="8686800" cy="6145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0070C0"/>
                    </a:solidFill>
                  </a:rPr>
                  <a:t>Antiderivative Rules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We can find many more rules for </a:t>
                </a:r>
                <a:r>
                  <a:rPr lang="en-US" sz="2000" dirty="0" err="1"/>
                  <a:t>antiderivatives</a:t>
                </a:r>
                <a:r>
                  <a:rPr lang="en-US" sz="2000" dirty="0"/>
                  <a:t>, simply by reversing known differentiation rules.</a:t>
                </a:r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endParaRPr lang="en-US" sz="1200" dirty="0"/>
              </a:p>
              <a:p>
                <a:pPr marL="342900" indent="-342900">
                  <a:spcAft>
                    <a:spcPts val="600"/>
                  </a:spcAft>
                  <a:buFont typeface="Arial" pitchFamily="34" charset="0"/>
                  <a:buChar char="•"/>
                </a:pPr>
                <a:r>
                  <a:rPr lang="en-US" sz="2000" dirty="0"/>
                  <a:t>Note in particular, the formula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ln</m:t>
                        </m:r>
                      </m:fName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𝐶</m:t>
                    </m:r>
                  </m:oMath>
                </a14:m>
                <a:r>
                  <a:rPr lang="en-US" sz="2000" dirty="0"/>
                  <a:t>, where the absolute value comes from a domain consideration. 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000" dirty="0"/>
                  <a:t> is only defined 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𝑥</m:t>
                    </m:r>
                    <m:r>
                      <a:rPr lang="en-US" sz="2000" i="1">
                        <a:latin typeface="Cambria Math"/>
                      </a:rPr>
                      <m:t>&gt;0</m:t>
                    </m:r>
                  </m:oMath>
                </a14:m>
                <a:r>
                  <a:rPr lang="en-US" sz="2000" dirty="0"/>
                  <a:t>.)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6145465"/>
              </a:xfrm>
              <a:prstGeom prst="rect">
                <a:avLst/>
              </a:prstGeom>
              <a:blipFill>
                <a:blip r:embed="rId2"/>
                <a:stretch>
                  <a:fillRect l="-772" t="-595" b="-6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3074" name="Picture 2" descr="Ta04_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4" y="1524000"/>
            <a:ext cx="8739187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48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600" y="381001"/>
                <a:ext cx="8686800" cy="5541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dirty="0"/>
                  <a:t>  Evaluate the following indefinite integrals.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−3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457200" indent="-457200">
                  <a:spcAft>
                    <a:spcPts val="18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6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18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rad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f>
                          <m:fPr>
                            <m:type m:val="li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den>
                    </m:f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sz="2000" i="1">
                        <a:latin typeface="Cambria Math"/>
                      </a:rPr>
                      <m:t>+</m:t>
                    </m:r>
                    <m:r>
                      <a:rPr lang="en-US" sz="2000" i="1">
                        <a:latin typeface="Cambria Math"/>
                      </a:rPr>
                      <m:t>𝐶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</m:rad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18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18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−3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−3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541453"/>
              </a:xfrm>
              <a:prstGeom prst="rect">
                <a:avLst/>
              </a:prstGeom>
              <a:blipFill>
                <a:blip r:embed="rId2"/>
                <a:stretch>
                  <a:fillRect l="-772" t="-4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5644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381000"/>
            <a:ext cx="86868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rgbClr val="0070C0"/>
                </a:solidFill>
              </a:rPr>
              <a:t>Properties of the Indefinite Integral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We frequently also consider </a:t>
            </a:r>
            <a:r>
              <a:rPr lang="en-US" sz="2000" dirty="0" err="1"/>
              <a:t>antiderivatives</a:t>
            </a:r>
            <a:r>
              <a:rPr lang="en-US" sz="2000" dirty="0"/>
              <a:t> of sums, differences, products, quotients, powers and compositions of functions.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It took all of Chapter 3 for us to develop differentiation rules for such combinations of functions, and the bulk of Calculus II is devoted to doing the same for </a:t>
            </a:r>
            <a:r>
              <a:rPr lang="en-US" sz="2000" dirty="0" err="1"/>
              <a:t>antiderivatives</a:t>
            </a:r>
            <a:r>
              <a:rPr lang="en-US" sz="2000" dirty="0"/>
              <a:t>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However, we can determine a couple of simple but useful properties right now.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/>
              <a:t>The proofs of these properties follow directly from the corresponding rules for differentiation.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/>
            </p:nvGraphicFramePr>
            <p:xfrm>
              <a:off x="2614548" y="2977324"/>
              <a:ext cx="6910452" cy="243287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2665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837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Constant Multiple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𝑘𝑓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Negative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  <m:r>
                                  <a:rPr lang="en-US" b="0" i="1" smtClean="0">
                                    <a:latin typeface="Cambria Math"/>
                                  </a:rPr>
                                  <m:t>=−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Sum or Difference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𝑓</m:t>
                                        </m:r>
                                        <m:d>
                                          <m:d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±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  <m:d>
                                          <m:d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  <m:r>
                                  <a:rPr lang="en-US" b="0" i="1" smtClean="0">
                                    <a:latin typeface="Cambria Math"/>
                                  </a:rPr>
                                  <m:t>±</m:t>
                                </m:r>
                                <m:nary>
                                  <m:naryPr>
                                    <m:limLoc m:val="undOvr"/>
                                    <m:subHide m:val="on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𝑔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𝑑𝑥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/>
            </p:nvGraphicFramePr>
            <p:xfrm>
              <a:off x="2614548" y="2977324"/>
              <a:ext cx="6910452" cy="243287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42665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48379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1095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Constant Multiple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348" t="-752" r="-272" b="-202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Negative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348" t="-100000" r="-272" b="-1007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1095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Sum or Difference Rule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348" t="-201504" r="-272" b="-15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581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600" y="381001"/>
                <a:ext cx="8686800" cy="5329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000" b="1" dirty="0">
                    <a:solidFill>
                      <a:srgbClr val="FF0000"/>
                    </a:solidFill>
                  </a:rPr>
                  <a:t>EXAMPLE</a:t>
                </a:r>
                <a:r>
                  <a:rPr lang="en-US" sz="2000" dirty="0"/>
                  <a:t>  Evaluate the following indefinite integrals.</a:t>
                </a:r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+2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rad>
                                <m:r>
                                  <a:rPr lang="en-US" sz="2000" i="1">
                                    <a:latin typeface="Cambria Math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rad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dirty="0"/>
              </a:p>
              <a:p>
                <a:pPr>
                  <a:spcAft>
                    <a:spcPts val="600"/>
                  </a:spcAft>
                </a:pPr>
                <a:endParaRPr lang="en-US" sz="2000" dirty="0"/>
              </a:p>
              <a:p>
                <a:pPr marL="457200" indent="-457200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/>
                              </a:rPr>
                              <m:t>−2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𝑥𝑑𝑥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5</m:t>
                        </m:r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sz="2000" i="1" dirty="0">
                  <a:latin typeface="Cambria Math"/>
                </a:endParaRPr>
              </a:p>
              <a:p>
                <a:pPr>
                  <a:spcAft>
                    <a:spcPts val="600"/>
                  </a:spcAft>
                  <a:tabLst>
                    <a:tab pos="2566988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5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en-US" sz="2000" i="1" dirty="0">
                  <a:latin typeface="Cambria Math"/>
                </a:endParaRPr>
              </a:p>
              <a:p>
                <a:pPr>
                  <a:spcAft>
                    <a:spcPts val="600"/>
                  </a:spcAft>
                  <a:tabLst>
                    <a:tab pos="2566988" algn="l"/>
                  </a:tabLst>
                </a:pPr>
                <a:r>
                  <a:rPr lang="en-US" sz="2000" dirty="0"/>
                  <a:t>	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+5</m:t>
                        </m:r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1200"/>
                  </a:spcBef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US" sz="2000" i="1">
                                <a:latin typeface="Cambria Math"/>
                              </a:rPr>
                              <m:t>+2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+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</a:rPr>
                              <m:t>2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1200"/>
                  </a:spcBef>
                  <a:spcAft>
                    <a:spcPts val="600"/>
                  </a:spcAft>
                  <a:buFont typeface="+mj-lt"/>
                  <a:buAutoNum type="alphaLcParenR" startAt="2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rad>
                                <m:r>
                                  <a:rPr lang="en-US" sz="2000" i="1">
                                    <a:latin typeface="Cambria Math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rad>
                              </m:num>
                              <m:den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−1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  <m:r>
                              <a:rPr lang="en-US" sz="2000" i="1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−3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borderBox>
                      <m:borderBox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borderBoxPr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−2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000" i="1"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latin typeface="Cambria Math"/>
                          </a:rPr>
                          <m:t>𝐶</m:t>
                        </m:r>
                      </m:e>
                    </m:borderBox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81001"/>
                <a:ext cx="8686800" cy="5329985"/>
              </a:xfrm>
              <a:prstGeom prst="rect">
                <a:avLst/>
              </a:prstGeom>
              <a:blipFill>
                <a:blip r:embed="rId2"/>
                <a:stretch>
                  <a:fillRect l="-772" t="-4691" b="-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103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Widescreen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4.10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4.10</dc:title>
  <dc:creator>Tommy Kercheville</dc:creator>
  <cp:lastModifiedBy>Tommy Kercheville</cp:lastModifiedBy>
  <cp:revision>1</cp:revision>
  <dcterms:created xsi:type="dcterms:W3CDTF">2020-06-25T17:49:08Z</dcterms:created>
  <dcterms:modified xsi:type="dcterms:W3CDTF">2020-06-25T17:49:35Z</dcterms:modified>
</cp:coreProperties>
</file>