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595" r:id="rId2"/>
    <p:sldId id="596" r:id="rId3"/>
    <p:sldId id="597" r:id="rId4"/>
    <p:sldId id="598" r:id="rId5"/>
    <p:sldId id="599" r:id="rId6"/>
    <p:sldId id="600" r:id="rId7"/>
    <p:sldId id="601" r:id="rId8"/>
    <p:sldId id="602" r:id="rId9"/>
    <p:sldId id="603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2" autoAdjust="0"/>
    <p:restoredTop sz="94660"/>
  </p:normalViewPr>
  <p:slideViewPr>
    <p:cSldViewPr snapToGrid="0">
      <p:cViewPr varScale="1">
        <p:scale>
          <a:sx n="71" d="100"/>
          <a:sy n="71" d="100"/>
        </p:scale>
        <p:origin x="48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6F9B01-BCEF-4F5B-9AB9-8BD1657ED330}" type="datetimeFigureOut">
              <a:rPr lang="en-US" smtClean="0"/>
              <a:t>6/25/2020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FCA46E-2A31-482A-B417-2DC4553043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03125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2290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  <p:sp>
        <p:nvSpPr>
          <p:cNvPr id="652291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25" y="774700"/>
            <a:ext cx="5099050" cy="3824288"/>
          </a:xfrm>
          <a:ln cap="flat"/>
        </p:spPr>
      </p:sp>
    </p:spTree>
    <p:extLst>
      <p:ext uri="{BB962C8B-B14F-4D97-AF65-F5344CB8AC3E}">
        <p14:creationId xmlns:p14="http://schemas.microsoft.com/office/powerpoint/2010/main" val="29414812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2290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  <p:sp>
        <p:nvSpPr>
          <p:cNvPr id="652291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25" y="774700"/>
            <a:ext cx="5099050" cy="3824288"/>
          </a:xfrm>
          <a:ln cap="flat"/>
        </p:spPr>
      </p:sp>
    </p:spTree>
    <p:extLst>
      <p:ext uri="{BB962C8B-B14F-4D97-AF65-F5344CB8AC3E}">
        <p14:creationId xmlns:p14="http://schemas.microsoft.com/office/powerpoint/2010/main" val="29414812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B192B2-FBB3-4026-9C60-F3566C95B04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4BD5754-14CA-408A-9A05-321FB6BC4D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EA02D4-4B6E-4B3C-84C1-487C8B7EF8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B0738-2981-4B3C-8606-AFE0A1AA81F2}" type="datetimeFigureOut">
              <a:rPr lang="en-US" smtClean="0"/>
              <a:t>6/25/2020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9C2430-B653-4252-88CC-BA02791443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FC8FF7-2999-41F2-82D3-94CF85FF21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851C0-4F48-4C7E-9699-F710CB7319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1779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EA997E-7FAF-4C15-BFB3-E1E888483D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F88F02C-2379-427E-B87E-6456106F0D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26DEB9-275C-43EF-BDB3-7A11966173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B0738-2981-4B3C-8606-AFE0A1AA81F2}" type="datetimeFigureOut">
              <a:rPr lang="en-US" smtClean="0"/>
              <a:t>6/25/2020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8D5D67-5DD2-4547-9D74-C4AA86142F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BFAE5A-CC4F-4DE4-935F-73131174BD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851C0-4F48-4C7E-9699-F710CB7319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43503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65B6494-782A-49AC-913D-E45F9485E54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69F376C-E862-4F5A-8492-EBAB7159D2B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87F670-7618-4811-931E-1FA1CA7432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B0738-2981-4B3C-8606-AFE0A1AA81F2}" type="datetimeFigureOut">
              <a:rPr lang="en-US" smtClean="0"/>
              <a:t>6/25/2020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7CC4EB-F4E2-4AE7-BB82-0176C212AE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AFDA32-DFED-451B-AC9A-B1EB62F251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851C0-4F48-4C7E-9699-F710CB7319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42801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C2C048-8CFA-4204-B58F-6824C027DE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46D719-E0E9-4925-A8AD-1F6B8A33E6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F74248-A7E7-4D8B-868B-77BB3DF95E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B0738-2981-4B3C-8606-AFE0A1AA81F2}" type="datetimeFigureOut">
              <a:rPr lang="en-US" smtClean="0"/>
              <a:t>6/25/2020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63292B-A415-4225-BF8F-97C02C8EE5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8BE8D4-DB1B-48E4-A264-2FF27DCABC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851C0-4F48-4C7E-9699-F710CB7319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85257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4A4A24-6BAD-47AA-951A-ADAFCA2897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743DE9-B59B-49F8-8D0C-3FBEB2375F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DFA3C2-A3FA-442B-B59D-F1618C42A5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B0738-2981-4B3C-8606-AFE0A1AA81F2}" type="datetimeFigureOut">
              <a:rPr lang="en-US" smtClean="0"/>
              <a:t>6/25/2020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516C99-B8EB-4C5C-9039-23DD995075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1F2232-BF76-4B89-8581-66ED2B0465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851C0-4F48-4C7E-9699-F710CB7319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19133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D6E418-012F-4288-95CF-27C97AD60A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641052-2138-4C73-B2AE-8F0339F4C2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8D5EF54-F486-4134-8012-5E3BFFB4261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5B11A7F-B451-45C6-815F-43E17B0071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B0738-2981-4B3C-8606-AFE0A1AA81F2}" type="datetimeFigureOut">
              <a:rPr lang="en-US" smtClean="0"/>
              <a:t>6/25/2020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9EAAAC1-CA52-4AB7-907D-933FE99D8D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BCF5BFF-2D50-4D6E-A96E-5911E8F3BB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851C0-4F48-4C7E-9699-F710CB7319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37078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5C5831-9679-4EE4-B17A-83B4B09913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729231-0576-4ABB-85F9-186BA43C72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1315E86-5114-4973-99BA-B9E49711A25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2E59A64-0FFE-4087-AA2D-9201E3B8E3F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A9A631B-F32E-419C-90E8-7C5DA14ED06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5CD67E2-2D84-477C-BF32-67BCACE6DD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B0738-2981-4B3C-8606-AFE0A1AA81F2}" type="datetimeFigureOut">
              <a:rPr lang="en-US" smtClean="0"/>
              <a:t>6/25/2020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9970718-C0F7-4BDF-BD26-1579DE548E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28A86EA-D9B6-4E3E-98AF-B3753763AF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851C0-4F48-4C7E-9699-F710CB7319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27739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4FFAC4-803E-460C-B42E-03897B569C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689EB2E-AD09-420D-8BCF-A5D5FC18C0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B0738-2981-4B3C-8606-AFE0A1AA81F2}" type="datetimeFigureOut">
              <a:rPr lang="en-US" smtClean="0"/>
              <a:t>6/25/2020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DD7B473-95C8-4F45-8A77-7A1F2EB925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54E9E49-C684-4EA0-8C38-4C414D3BC1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851C0-4F48-4C7E-9699-F710CB7319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04757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EDE8141-DAB3-42E9-A82A-1019C942F3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B0738-2981-4B3C-8606-AFE0A1AA81F2}" type="datetimeFigureOut">
              <a:rPr lang="en-US" smtClean="0"/>
              <a:t>6/25/2020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FA10E50-7BB3-4F25-8C4B-F74878CF23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990C468-2EF7-40DD-8F20-DD6AB168DF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851C0-4F48-4C7E-9699-F710CB7319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1191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E9AF7A-C398-444E-A5DC-6EA601FAB5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02EA3F-4394-4DE4-AEC0-D5A0DE2E27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3F1AF51-3833-4819-8853-BCCAF6E5A6C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4B693A9-7E52-46C7-A4E3-55955859AF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B0738-2981-4B3C-8606-AFE0A1AA81F2}" type="datetimeFigureOut">
              <a:rPr lang="en-US" smtClean="0"/>
              <a:t>6/25/2020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C747520-B882-485F-8E7F-431C35CD14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A468129-635F-4DF8-A5A3-415A55AE9A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851C0-4F48-4C7E-9699-F710CB7319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01296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BD0755-F58C-48E6-A9E7-912D8D49BF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6D914E2-8C68-4225-A67C-BA21DC775A1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2F8B511-E357-4D01-8F00-1A133E3DA3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6D31D30-A68C-4243-AE1A-BDDDE0F604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B0738-2981-4B3C-8606-AFE0A1AA81F2}" type="datetimeFigureOut">
              <a:rPr lang="en-US" smtClean="0"/>
              <a:t>6/25/2020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687FCFE-94B5-4B4F-AC51-1A0A38BE9F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BBA23EF-4573-44A9-A336-597EA0D9DC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851C0-4F48-4C7E-9699-F710CB7319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41660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EB36A0B-639D-4381-B83B-670742A256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93681E8-3AE7-4C18-BA67-C4BA505BB2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328F8F-532A-40B8-AA47-66C5CA324AB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CB0738-2981-4B3C-8606-AFE0A1AA81F2}" type="datetimeFigureOut">
              <a:rPr lang="en-US" smtClean="0"/>
              <a:t>6/25/2020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49E052-82BA-4584-BF90-E17D2CD99B1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724CAE-9C05-40E0-88E8-C8EDAABF387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7851C0-4F48-4C7E-9699-F710CB7319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306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294967295"/>
          </p:nvPr>
        </p:nvSpPr>
        <p:spPr>
          <a:xfrm>
            <a:off x="1752600" y="6324600"/>
            <a:ext cx="6248400" cy="457200"/>
          </a:xfrm>
          <a:prstGeom prst="rect">
            <a:avLst/>
          </a:prstGeom>
        </p:spPr>
        <p:txBody>
          <a:bodyPr/>
          <a:lstStyle/>
          <a:p>
            <a:r>
              <a:rPr lang="en-US" altLang="en-US"/>
              <a:t>Copyright © 2010 Pearson Education, Inc.  Publishing as Pearson Addison-Wesley</a:t>
            </a:r>
          </a:p>
        </p:txBody>
      </p:sp>
      <p:sp>
        <p:nvSpPr>
          <p:cNvPr id="64000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dirty="0"/>
              <a:t>4.10</a:t>
            </a:r>
          </a:p>
        </p:txBody>
      </p:sp>
      <p:sp>
        <p:nvSpPr>
          <p:cNvPr id="640003" name="Rectangle 3"/>
          <p:cNvSpPr>
            <a:spLocks noGrp="1" noChangeArrowheads="1"/>
          </p:cNvSpPr>
          <p:nvPr>
            <p:ph type="subTitle" idx="1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w="12700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/>
              <a:t>Antiderivatives</a:t>
            </a:r>
          </a:p>
        </p:txBody>
      </p:sp>
    </p:spTree>
    <p:extLst>
      <p:ext uri="{BB962C8B-B14F-4D97-AF65-F5344CB8AC3E}">
        <p14:creationId xmlns:p14="http://schemas.microsoft.com/office/powerpoint/2010/main" val="5227550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1752600" y="381000"/>
                <a:ext cx="8686800" cy="417037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600"/>
                  </a:spcAft>
                </a:pPr>
                <a:r>
                  <a:rPr lang="en-US" sz="2000" b="1" dirty="0">
                    <a:solidFill>
                      <a:srgbClr val="0070C0"/>
                    </a:solidFill>
                  </a:rPr>
                  <a:t>Antiderivatives</a:t>
                </a:r>
              </a:p>
              <a:p>
                <a:pPr marL="342900" indent="-342900">
                  <a:spcAft>
                    <a:spcPts val="600"/>
                  </a:spcAft>
                  <a:buFont typeface="Arial" pitchFamily="34" charset="0"/>
                  <a:buChar char="•"/>
                </a:pPr>
                <a:r>
                  <a:rPr lang="en-US" sz="2000" dirty="0"/>
                  <a:t>Many applications of calculus require that we find a function given only its derivative.</a:t>
                </a:r>
              </a:p>
              <a:p>
                <a:pPr marL="342900" indent="-342900">
                  <a:spcAft>
                    <a:spcPts val="600"/>
                  </a:spcAft>
                  <a:buFont typeface="Arial" pitchFamily="34" charset="0"/>
                  <a:buChar char="•"/>
                </a:pPr>
                <a:r>
                  <a:rPr lang="en-US" sz="2000" dirty="0"/>
                  <a:t>The process of working backwards from a derivative to the original function is called </a:t>
                </a:r>
                <a:r>
                  <a:rPr lang="en-US" sz="2000" b="1" dirty="0" err="1"/>
                  <a:t>antidifferentiation</a:t>
                </a:r>
                <a:r>
                  <a:rPr lang="en-US" sz="2000" dirty="0"/>
                  <a:t> (or </a:t>
                </a:r>
                <a:r>
                  <a:rPr lang="en-US" sz="2000" b="1" dirty="0"/>
                  <a:t>integration</a:t>
                </a:r>
                <a:r>
                  <a:rPr lang="en-US" sz="2000" dirty="0"/>
                  <a:t>).</a:t>
                </a:r>
              </a:p>
              <a:p>
                <a:pPr marL="342900" indent="-342900">
                  <a:spcAft>
                    <a:spcPts val="600"/>
                  </a:spcAft>
                  <a:buFont typeface="Arial" pitchFamily="34" charset="0"/>
                  <a:buChar char="•"/>
                </a:pPr>
                <a:r>
                  <a:rPr lang="en-US" sz="2000" dirty="0"/>
                  <a:t>More generally, for (almost) any function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latin typeface="Cambria Math"/>
                          </a:rPr>
                          <m:t>𝑥</m:t>
                        </m:r>
                      </m:e>
                    </m:d>
                  </m:oMath>
                </a14:m>
                <a:r>
                  <a:rPr lang="en-US" sz="2000" dirty="0"/>
                  <a:t>, we can find a function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</a:rPr>
                      <m:t>𝐹</m:t>
                    </m:r>
                    <m:d>
                      <m:d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latin typeface="Cambria Math"/>
                          </a:rPr>
                          <m:t>𝑥</m:t>
                        </m:r>
                      </m:e>
                    </m:d>
                  </m:oMath>
                </a14:m>
                <a:r>
                  <a:rPr lang="en-US" sz="2000" dirty="0"/>
                  <a:t> such that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latin typeface="Cambria Math"/>
                          </a:rPr>
                          <m:t>𝐹</m:t>
                        </m:r>
                      </m:e>
                      <m:sup>
                        <m:r>
                          <a:rPr lang="en-US" sz="2000" i="1">
                            <a:latin typeface="Cambria Math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sz="2000" i="1">
                        <a:latin typeface="Cambria Math"/>
                      </a:rPr>
                      <m:t>=</m:t>
                    </m:r>
                    <m:r>
                      <a:rPr lang="en-US" sz="2000" i="1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latin typeface="Cambria Math"/>
                          </a:rPr>
                          <m:t>𝑥</m:t>
                        </m:r>
                      </m:e>
                    </m:d>
                  </m:oMath>
                </a14:m>
                <a:r>
                  <a:rPr lang="en-US" sz="2000" dirty="0"/>
                  <a:t>, in which case we call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</a:rPr>
                      <m:t>𝐹</m:t>
                    </m:r>
                    <m:d>
                      <m:d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latin typeface="Cambria Math"/>
                          </a:rPr>
                          <m:t>𝑥</m:t>
                        </m:r>
                      </m:e>
                    </m:d>
                  </m:oMath>
                </a14:m>
                <a:r>
                  <a:rPr lang="en-US" sz="2000" dirty="0"/>
                  <a:t> an </a:t>
                </a:r>
                <a:r>
                  <a:rPr lang="en-US" sz="2000" b="1" dirty="0" err="1"/>
                  <a:t>antiderivative</a:t>
                </a:r>
                <a:r>
                  <a:rPr lang="en-US" sz="2000" dirty="0"/>
                  <a:t> of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latin typeface="Cambria Math"/>
                          </a:rPr>
                          <m:t>𝑥</m:t>
                        </m:r>
                      </m:e>
                    </m:d>
                  </m:oMath>
                </a14:m>
                <a:r>
                  <a:rPr lang="en-US" sz="2000" dirty="0"/>
                  <a:t>.</a:t>
                </a:r>
              </a:p>
              <a:p>
                <a:pPr marL="342900" indent="-342900">
                  <a:spcAft>
                    <a:spcPts val="600"/>
                  </a:spcAft>
                  <a:buFont typeface="Arial" pitchFamily="34" charset="0"/>
                  <a:buChar char="•"/>
                </a:pPr>
                <a:r>
                  <a:rPr lang="en-US" sz="2000" dirty="0"/>
                  <a:t>Recall from Section 4.2 that a consequence of the Mean Value Theorem states that two functions with the same derivative can differ by at most a constant.</a:t>
                </a:r>
              </a:p>
              <a:p>
                <a:pPr marL="342900" indent="-342900">
                  <a:spcAft>
                    <a:spcPts val="600"/>
                  </a:spcAft>
                  <a:buFont typeface="Arial" pitchFamily="34" charset="0"/>
                  <a:buChar char="•"/>
                </a:pPr>
                <a:r>
                  <a:rPr lang="en-US" sz="2000" dirty="0"/>
                  <a:t>This fact means that a given function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latin typeface="Cambria Math"/>
                          </a:rPr>
                          <m:t>𝑥</m:t>
                        </m:r>
                      </m:e>
                    </m:d>
                  </m:oMath>
                </a14:m>
                <a:r>
                  <a:rPr lang="en-US" sz="2000" dirty="0"/>
                  <a:t> may have more than one </a:t>
                </a:r>
                <a:r>
                  <a:rPr lang="en-US" sz="2000" dirty="0" err="1"/>
                  <a:t>antiderivative</a:t>
                </a:r>
                <a:r>
                  <a:rPr lang="en-US" sz="2000" dirty="0"/>
                  <a:t>, but that the </a:t>
                </a:r>
                <a:r>
                  <a:rPr lang="en-US" sz="2000" i="1" dirty="0"/>
                  <a:t>family of </a:t>
                </a:r>
                <a:r>
                  <a:rPr lang="en-US" sz="2000" i="1" dirty="0" err="1"/>
                  <a:t>antiderivatives</a:t>
                </a:r>
                <a:r>
                  <a:rPr lang="en-US" sz="2000" dirty="0"/>
                  <a:t> of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latin typeface="Cambria Math"/>
                          </a:rPr>
                          <m:t>𝑥</m:t>
                        </m:r>
                      </m:e>
                    </m:d>
                  </m:oMath>
                </a14:m>
                <a:r>
                  <a:rPr lang="en-US" sz="2000" dirty="0"/>
                  <a:t> differ only by constants.</a:t>
                </a:r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2600" y="381000"/>
                <a:ext cx="8686800" cy="4170372"/>
              </a:xfrm>
              <a:prstGeom prst="rect">
                <a:avLst/>
              </a:prstGeom>
              <a:blipFill>
                <a:blip r:embed="rId3"/>
                <a:stretch>
                  <a:fillRect l="-772" t="-877" r="-140" b="-160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Picture 3" descr="TH04_0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4551373"/>
            <a:ext cx="7772400" cy="18039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0959111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1752600" y="381000"/>
                <a:ext cx="8686800" cy="589443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600"/>
                  </a:spcAft>
                </a:pPr>
                <a:r>
                  <a:rPr lang="en-US" sz="2000" b="1" dirty="0">
                    <a:solidFill>
                      <a:srgbClr val="0070C0"/>
                    </a:solidFill>
                  </a:rPr>
                  <a:t>Indefinite Integrals</a:t>
                </a:r>
              </a:p>
              <a:p>
                <a:pPr marL="342900" indent="-342900">
                  <a:spcAft>
                    <a:spcPts val="600"/>
                  </a:spcAft>
                  <a:buFont typeface="Arial" pitchFamily="34" charset="0"/>
                  <a:buChar char="•"/>
                </a:pPr>
                <a:r>
                  <a:rPr lang="en-US" sz="2000" dirty="0"/>
                  <a:t>We introduce a new notation for the family of </a:t>
                </a:r>
                <a:r>
                  <a:rPr lang="en-US" sz="2000" dirty="0" err="1"/>
                  <a:t>antiderivatives</a:t>
                </a:r>
                <a:r>
                  <a:rPr lang="en-US" sz="2000" dirty="0"/>
                  <a:t> of a function, called the </a:t>
                </a:r>
                <a:r>
                  <a:rPr lang="en-US" sz="2000" b="1" dirty="0"/>
                  <a:t>indefinite integral</a:t>
                </a:r>
                <a:r>
                  <a:rPr lang="en-US" sz="2000" dirty="0"/>
                  <a:t>.</a:t>
                </a:r>
              </a:p>
              <a:p>
                <a:pPr marL="342900" indent="-342900">
                  <a:spcAft>
                    <a:spcPts val="600"/>
                  </a:spcAft>
                  <a:buFont typeface="Arial" pitchFamily="34" charset="0"/>
                  <a:buChar char="•"/>
                </a:pPr>
                <a:endParaRPr lang="en-US" sz="2000" dirty="0"/>
              </a:p>
              <a:p>
                <a:pPr marL="342900" indent="-342900">
                  <a:spcAft>
                    <a:spcPts val="600"/>
                  </a:spcAft>
                  <a:buFont typeface="Arial" pitchFamily="34" charset="0"/>
                  <a:buChar char="•"/>
                </a:pPr>
                <a:endParaRPr lang="en-US" sz="2000" dirty="0"/>
              </a:p>
              <a:p>
                <a:pPr marL="342900" indent="-342900">
                  <a:spcAft>
                    <a:spcPts val="600"/>
                  </a:spcAft>
                  <a:buFont typeface="Arial" pitchFamily="34" charset="0"/>
                  <a:buChar char="•"/>
                </a:pPr>
                <a:endParaRPr lang="en-US" sz="2000" dirty="0"/>
              </a:p>
              <a:p>
                <a:pPr marL="342900" indent="-342900">
                  <a:spcAft>
                    <a:spcPts val="600"/>
                  </a:spcAft>
                  <a:buFont typeface="Arial" pitchFamily="34" charset="0"/>
                  <a:buChar char="•"/>
                </a:pPr>
                <a:endParaRPr lang="en-US" sz="2000" dirty="0"/>
              </a:p>
              <a:p>
                <a:pPr marL="342900" indent="-342900">
                  <a:spcAft>
                    <a:spcPts val="600"/>
                  </a:spcAft>
                  <a:buFont typeface="Arial" pitchFamily="34" charset="0"/>
                  <a:buChar char="•"/>
                </a:pPr>
                <a:endParaRPr lang="en-US" sz="2000" dirty="0"/>
              </a:p>
              <a:p>
                <a:pPr marL="342900" indent="-342900">
                  <a:spcAft>
                    <a:spcPts val="600"/>
                  </a:spcAft>
                  <a:buFont typeface="Arial" pitchFamily="34" charset="0"/>
                  <a:buChar char="•"/>
                </a:pPr>
                <a:endParaRPr lang="en-US" sz="2000" dirty="0"/>
              </a:p>
              <a:p>
                <a:pPr marL="342900" indent="-342900">
                  <a:spcAft>
                    <a:spcPts val="600"/>
                  </a:spcAft>
                  <a:buFont typeface="Arial" pitchFamily="34" charset="0"/>
                  <a:buChar char="•"/>
                </a:pPr>
                <a:r>
                  <a:rPr lang="en-US" sz="2000" dirty="0"/>
                  <a:t>Just like the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i="1">
                            <a:latin typeface="Cambria Math"/>
                          </a:rPr>
                          <m:t>𝑑</m:t>
                        </m:r>
                      </m:num>
                      <m:den>
                        <m:r>
                          <a:rPr lang="en-US" sz="2000" i="1">
                            <a:latin typeface="Cambria Math"/>
                          </a:rPr>
                          <m:t>𝑑𝑥</m:t>
                        </m:r>
                      </m:den>
                    </m:f>
                  </m:oMath>
                </a14:m>
                <a:r>
                  <a:rPr lang="en-US" sz="2000" dirty="0"/>
                  <a:t> in Leibniz notation was viewed (at first) as just that: notation with no meaning or interpretation, the integral sign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</a:rPr>
                      <m:t>∫</m:t>
                    </m:r>
                  </m:oMath>
                </a14:m>
                <a:r>
                  <a:rPr lang="en-US" sz="2000" dirty="0"/>
                  <a:t>and the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</a:rPr>
                      <m:t>𝑑𝑥</m:t>
                    </m:r>
                  </m:oMath>
                </a14:m>
                <a:r>
                  <a:rPr lang="en-US" sz="2000" dirty="0"/>
                  <a:t> notation here should not (yet) be interpreted as having any meaning.</a:t>
                </a:r>
              </a:p>
              <a:p>
                <a:pPr marL="342900" indent="-342900">
                  <a:spcAft>
                    <a:spcPts val="600"/>
                  </a:spcAft>
                  <a:buFont typeface="Arial" pitchFamily="34" charset="0"/>
                  <a:buChar char="•"/>
                </a:pPr>
                <a:r>
                  <a:rPr lang="en-US" sz="2000" dirty="0"/>
                  <a:t>With this notation, if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</a:rPr>
                      <m:t>𝐹</m:t>
                    </m:r>
                    <m:d>
                      <m:d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latin typeface="Cambria Math"/>
                          </a:rPr>
                          <m:t>𝑥</m:t>
                        </m:r>
                      </m:e>
                    </m:d>
                  </m:oMath>
                </a14:m>
                <a:r>
                  <a:rPr lang="en-US" sz="2000" dirty="0"/>
                  <a:t> is an </a:t>
                </a:r>
                <a:r>
                  <a:rPr lang="en-US" sz="2000" dirty="0" err="1"/>
                  <a:t>antiderivative</a:t>
                </a:r>
                <a:r>
                  <a:rPr lang="en-US" sz="2000" dirty="0"/>
                  <a:t> of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latin typeface="Cambria Math"/>
                          </a:rPr>
                          <m:t>𝑥</m:t>
                        </m:r>
                      </m:e>
                    </m:d>
                  </m:oMath>
                </a14:m>
                <a:r>
                  <a:rPr lang="en-US" sz="2000" dirty="0"/>
                  <a:t>, then we have</a:t>
                </a:r>
              </a:p>
              <a:p>
                <a:pPr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sz="2000" i="1">
                              <a:latin typeface="Cambria Math"/>
                            </a:rPr>
                            <m:t>𝑓</m:t>
                          </m:r>
                          <m:d>
                            <m:d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i="1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  <m:r>
                            <a:rPr lang="en-US" sz="2000" i="1">
                              <a:latin typeface="Cambria Math"/>
                            </a:rPr>
                            <m:t> </m:t>
                          </m:r>
                          <m:r>
                            <a:rPr lang="en-US" sz="2000" i="1">
                              <a:latin typeface="Cambria Math"/>
                            </a:rPr>
                            <m:t>𝑑𝑥</m:t>
                          </m:r>
                        </m:e>
                      </m:nary>
                      <m:r>
                        <a:rPr lang="en-US" sz="2000" i="1">
                          <a:latin typeface="Cambria Math"/>
                        </a:rPr>
                        <m:t>=</m:t>
                      </m:r>
                      <m:r>
                        <a:rPr lang="en-US" sz="2000" i="1">
                          <a:latin typeface="Cambria Math"/>
                        </a:rPr>
                        <m:t>𝐹</m:t>
                      </m:r>
                      <m:d>
                        <m:d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i="1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US" sz="2000" i="1">
                          <a:latin typeface="Cambria Math"/>
                        </a:rPr>
                        <m:t>+</m:t>
                      </m:r>
                      <m:r>
                        <a:rPr lang="en-US" sz="2000" i="1">
                          <a:latin typeface="Cambria Math"/>
                        </a:rPr>
                        <m:t>𝐶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2600" y="381000"/>
                <a:ext cx="8686800" cy="5894434"/>
              </a:xfrm>
              <a:prstGeom prst="rect">
                <a:avLst/>
              </a:prstGeom>
              <a:blipFill>
                <a:blip r:embed="rId3"/>
                <a:stretch>
                  <a:fillRect l="-772" t="-6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 descr="D04_28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1524001"/>
            <a:ext cx="7772400" cy="22692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3605069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1752600" y="381000"/>
                <a:ext cx="8686800" cy="49686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600"/>
                  </a:spcAft>
                </a:pPr>
                <a:r>
                  <a:rPr lang="en-US" sz="2000" b="1" dirty="0">
                    <a:solidFill>
                      <a:srgbClr val="FF0000"/>
                    </a:solidFill>
                  </a:rPr>
                  <a:t>EXAMPLE</a:t>
                </a:r>
                <a:r>
                  <a:rPr lang="en-US" sz="2000" dirty="0"/>
                  <a:t>  Evaluate the following indefinite integrals, i.e., find the family of antiderivatives for each function.</a:t>
                </a:r>
              </a:p>
              <a:p>
                <a:pPr marL="457200" indent="-457200">
                  <a:spcAft>
                    <a:spcPts val="600"/>
                  </a:spcAft>
                  <a:buFont typeface="+mj-lt"/>
                  <a:buAutoNum type="alphaLcParenR"/>
                </a:pPr>
                <a:r>
                  <a:rPr lang="en-US" sz="2000" dirty="0"/>
                  <a:t> </a:t>
                </a: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r>
                          <a:rPr lang="en-US" sz="2000" i="1">
                            <a:latin typeface="Cambria Math"/>
                          </a:rPr>
                          <m:t>2</m:t>
                        </m:r>
                        <m:r>
                          <a:rPr lang="en-US" sz="2000" i="1">
                            <a:latin typeface="Cambria Math"/>
                          </a:rPr>
                          <m:t>𝑥</m:t>
                        </m:r>
                        <m:r>
                          <a:rPr lang="en-US" sz="2000" i="1">
                            <a:latin typeface="Cambria Math"/>
                          </a:rPr>
                          <m:t> </m:t>
                        </m:r>
                        <m:r>
                          <a:rPr lang="en-US" sz="2000" i="1">
                            <a:latin typeface="Cambria Math"/>
                          </a:rPr>
                          <m:t>𝑑𝑥</m:t>
                        </m:r>
                      </m:e>
                    </m:nary>
                  </m:oMath>
                </a14:m>
                <a:endParaRPr lang="en-US" sz="2000" dirty="0"/>
              </a:p>
              <a:p>
                <a:pPr marL="457200" indent="-457200">
                  <a:spcAft>
                    <a:spcPts val="600"/>
                  </a:spcAft>
                  <a:buFont typeface="+mj-lt"/>
                  <a:buAutoNum type="alphaLcParenR"/>
                </a:pPr>
                <a:r>
                  <a:rPr lang="en-US" sz="2000" dirty="0"/>
                  <a:t> </a:t>
                </a: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func>
                          <m:func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2000">
                                <a:latin typeface="Cambria Math"/>
                              </a:rPr>
                              <m:t>cos</m:t>
                            </m:r>
                          </m:fName>
                          <m:e>
                            <m:r>
                              <a:rPr lang="en-US" sz="2000" i="1">
                                <a:latin typeface="Cambria Math"/>
                              </a:rPr>
                              <m:t>𝑥</m:t>
                            </m:r>
                          </m:e>
                        </m:func>
                        <m:r>
                          <a:rPr lang="en-US" sz="2000" i="1">
                            <a:latin typeface="Cambria Math"/>
                          </a:rPr>
                          <m:t> </m:t>
                        </m:r>
                        <m:r>
                          <a:rPr lang="en-US" sz="2000" i="1">
                            <a:latin typeface="Cambria Math"/>
                          </a:rPr>
                          <m:t>𝑑𝑥</m:t>
                        </m:r>
                      </m:e>
                    </m:nary>
                  </m:oMath>
                </a14:m>
                <a:endParaRPr lang="en-US" sz="2000" dirty="0"/>
              </a:p>
              <a:p>
                <a:pPr marL="457200" indent="-457200">
                  <a:spcAft>
                    <a:spcPts val="600"/>
                  </a:spcAft>
                  <a:buFont typeface="+mj-lt"/>
                  <a:buAutoNum type="alphaLcParenR"/>
                </a:pPr>
                <a:r>
                  <a:rPr lang="en-US" sz="2000" dirty="0"/>
                  <a:t> </a:t>
                </a: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sSup>
                          <m:sSup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000" i="1">
                                <a:latin typeface="Cambria Math"/>
                              </a:rPr>
                              <m:t>𝑒</m:t>
                            </m:r>
                          </m:e>
                          <m:sup>
                            <m:r>
                              <a:rPr lang="en-US" sz="2000" i="1">
                                <a:latin typeface="Cambria Math"/>
                              </a:rPr>
                              <m:t>𝑥</m:t>
                            </m:r>
                          </m:sup>
                        </m:sSup>
                        <m:r>
                          <a:rPr lang="en-US" sz="2000" i="1">
                            <a:latin typeface="Cambria Math"/>
                          </a:rPr>
                          <m:t> </m:t>
                        </m:r>
                        <m:r>
                          <a:rPr lang="en-US" sz="2000" i="1">
                            <a:latin typeface="Cambria Math"/>
                          </a:rPr>
                          <m:t>𝑑𝑥</m:t>
                        </m:r>
                      </m:e>
                    </m:nary>
                  </m:oMath>
                </a14:m>
                <a:endParaRPr lang="en-US" sz="2000" dirty="0"/>
              </a:p>
              <a:p>
                <a:pPr>
                  <a:spcAft>
                    <a:spcPts val="600"/>
                  </a:spcAft>
                </a:pPr>
                <a:endParaRPr lang="en-US" sz="2000" dirty="0"/>
              </a:p>
              <a:p>
                <a:pPr>
                  <a:spcAft>
                    <a:spcPts val="600"/>
                  </a:spcAft>
                </a:pPr>
                <a:endParaRPr lang="en-US" sz="2000" dirty="0"/>
              </a:p>
              <a:p>
                <a:pPr marL="457200" indent="-457200">
                  <a:spcAft>
                    <a:spcPts val="600"/>
                  </a:spcAft>
                  <a:buFont typeface="+mj-lt"/>
                  <a:buAutoNum type="alphaLcParenR"/>
                </a:pPr>
                <a:r>
                  <a:rPr lang="en-US" sz="2000" dirty="0"/>
                  <a:t> </a:t>
                </a: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r>
                          <a:rPr lang="en-US" sz="2000" i="1">
                            <a:latin typeface="Cambria Math"/>
                          </a:rPr>
                          <m:t>2</m:t>
                        </m:r>
                        <m:r>
                          <a:rPr lang="en-US" sz="2000" i="1">
                            <a:latin typeface="Cambria Math"/>
                          </a:rPr>
                          <m:t>𝑥</m:t>
                        </m:r>
                        <m:r>
                          <a:rPr lang="en-US" sz="2000" i="1">
                            <a:latin typeface="Cambria Math"/>
                          </a:rPr>
                          <m:t> </m:t>
                        </m:r>
                        <m:r>
                          <a:rPr lang="en-US" sz="2000" i="1">
                            <a:latin typeface="Cambria Math"/>
                          </a:rPr>
                          <m:t>𝑑𝑥</m:t>
                        </m:r>
                      </m:e>
                    </m:nary>
                    <m:r>
                      <a:rPr lang="en-US" sz="2000" i="1">
                        <a:latin typeface="Cambria Math"/>
                      </a:rPr>
                      <m:t>=</m:t>
                    </m:r>
                    <m:borderBox>
                      <m:borderBox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borderBoxPr>
                      <m:e>
                        <m:sSup>
                          <m:sSup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000" i="1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sz="2000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sz="2000" i="1">
                            <a:latin typeface="Cambria Math"/>
                          </a:rPr>
                          <m:t>+</m:t>
                        </m:r>
                        <m:r>
                          <a:rPr lang="en-US" sz="2000" i="1">
                            <a:latin typeface="Cambria Math"/>
                          </a:rPr>
                          <m:t>𝐶</m:t>
                        </m:r>
                      </m:e>
                    </m:borderBox>
                  </m:oMath>
                </a14:m>
                <a:endParaRPr lang="en-US" sz="2000" dirty="0"/>
              </a:p>
              <a:p>
                <a:pPr marL="457200" indent="-457200">
                  <a:spcAft>
                    <a:spcPts val="600"/>
                  </a:spcAft>
                  <a:buFont typeface="+mj-lt"/>
                  <a:buAutoNum type="alphaLcParenR"/>
                </a:pPr>
                <a:endParaRPr lang="en-US" sz="2000" dirty="0"/>
              </a:p>
              <a:p>
                <a:pPr marL="457200" indent="-457200">
                  <a:spcAft>
                    <a:spcPts val="600"/>
                  </a:spcAft>
                  <a:buFont typeface="+mj-lt"/>
                  <a:buAutoNum type="alphaLcParenR"/>
                </a:pPr>
                <a:r>
                  <a:rPr lang="en-US" sz="2000" dirty="0"/>
                  <a:t> </a:t>
                </a: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func>
                          <m:func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2000">
                                <a:latin typeface="Cambria Math"/>
                              </a:rPr>
                              <m:t>cos</m:t>
                            </m:r>
                          </m:fName>
                          <m:e>
                            <m:r>
                              <a:rPr lang="en-US" sz="2000" i="1">
                                <a:latin typeface="Cambria Math"/>
                              </a:rPr>
                              <m:t>𝑥</m:t>
                            </m:r>
                          </m:e>
                        </m:func>
                        <m:r>
                          <a:rPr lang="en-US" sz="2000" i="1">
                            <a:latin typeface="Cambria Math"/>
                          </a:rPr>
                          <m:t> </m:t>
                        </m:r>
                        <m:r>
                          <a:rPr lang="en-US" sz="2000" i="1">
                            <a:latin typeface="Cambria Math"/>
                          </a:rPr>
                          <m:t>𝑑𝑥</m:t>
                        </m:r>
                      </m:e>
                    </m:nary>
                    <m:r>
                      <a:rPr lang="en-US" sz="2000" i="1">
                        <a:latin typeface="Cambria Math"/>
                      </a:rPr>
                      <m:t>=</m:t>
                    </m:r>
                    <m:borderBox>
                      <m:borderBox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borderBoxPr>
                      <m:e>
                        <m:func>
                          <m:func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2000">
                                <a:latin typeface="Cambria Math"/>
                              </a:rPr>
                              <m:t>sin</m:t>
                            </m:r>
                          </m:fName>
                          <m:e>
                            <m:r>
                              <a:rPr lang="en-US" sz="2000" i="1">
                                <a:latin typeface="Cambria Math"/>
                              </a:rPr>
                              <m:t>𝑥</m:t>
                            </m:r>
                          </m:e>
                        </m:func>
                        <m:r>
                          <a:rPr lang="en-US" sz="2000" i="1">
                            <a:latin typeface="Cambria Math"/>
                          </a:rPr>
                          <m:t>+</m:t>
                        </m:r>
                        <m:r>
                          <a:rPr lang="en-US" sz="2000" i="1">
                            <a:latin typeface="Cambria Math"/>
                          </a:rPr>
                          <m:t>𝐶</m:t>
                        </m:r>
                      </m:e>
                    </m:borderBox>
                  </m:oMath>
                </a14:m>
                <a:endParaRPr lang="en-US" sz="2000" dirty="0"/>
              </a:p>
              <a:p>
                <a:pPr marL="457200" indent="-457200">
                  <a:spcAft>
                    <a:spcPts val="600"/>
                  </a:spcAft>
                  <a:buFont typeface="+mj-lt"/>
                  <a:buAutoNum type="alphaLcParenR"/>
                </a:pPr>
                <a:endParaRPr lang="en-US" sz="2000" dirty="0"/>
              </a:p>
              <a:p>
                <a:pPr marL="457200" indent="-457200">
                  <a:spcAft>
                    <a:spcPts val="600"/>
                  </a:spcAft>
                  <a:buFont typeface="+mj-lt"/>
                  <a:buAutoNum type="alphaLcParenR"/>
                </a:pPr>
                <a:r>
                  <a:rPr lang="en-US" sz="2000" dirty="0"/>
                  <a:t> </a:t>
                </a: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sSup>
                          <m:sSup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000" i="1">
                                <a:latin typeface="Cambria Math"/>
                              </a:rPr>
                              <m:t>𝑒</m:t>
                            </m:r>
                          </m:e>
                          <m:sup>
                            <m:r>
                              <a:rPr lang="en-US" sz="2000" i="1">
                                <a:latin typeface="Cambria Math"/>
                              </a:rPr>
                              <m:t>𝑥</m:t>
                            </m:r>
                          </m:sup>
                        </m:sSup>
                        <m:r>
                          <a:rPr lang="en-US" sz="2000" i="1">
                            <a:latin typeface="Cambria Math"/>
                          </a:rPr>
                          <m:t> </m:t>
                        </m:r>
                        <m:r>
                          <a:rPr lang="en-US" sz="2000" i="1">
                            <a:latin typeface="Cambria Math"/>
                          </a:rPr>
                          <m:t>𝑑𝑥</m:t>
                        </m:r>
                      </m:e>
                    </m:nary>
                    <m:r>
                      <a:rPr lang="en-US" sz="2000" i="1">
                        <a:latin typeface="Cambria Math"/>
                      </a:rPr>
                      <m:t>=</m:t>
                    </m:r>
                    <m:borderBox>
                      <m:borderBox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borderBoxPr>
                      <m:e>
                        <m:sSup>
                          <m:sSup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000" i="1">
                                <a:latin typeface="Cambria Math"/>
                              </a:rPr>
                              <m:t>𝑒</m:t>
                            </m:r>
                          </m:e>
                          <m:sup>
                            <m:r>
                              <a:rPr lang="en-US" sz="2000" i="1">
                                <a:latin typeface="Cambria Math"/>
                              </a:rPr>
                              <m:t>𝑥</m:t>
                            </m:r>
                          </m:sup>
                        </m:sSup>
                        <m:r>
                          <a:rPr lang="en-US" sz="2000" i="1">
                            <a:latin typeface="Cambria Math"/>
                          </a:rPr>
                          <m:t>+</m:t>
                        </m:r>
                        <m:r>
                          <a:rPr lang="en-US" sz="2000" i="1">
                            <a:latin typeface="Cambria Math"/>
                          </a:rPr>
                          <m:t>𝐶</m:t>
                        </m:r>
                      </m:e>
                    </m:borderBox>
                  </m:oMath>
                </a14:m>
                <a:endParaRPr lang="en-US" sz="2000" dirty="0"/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2600" y="381000"/>
                <a:ext cx="8686800" cy="4968604"/>
              </a:xfrm>
              <a:prstGeom prst="rect">
                <a:avLst/>
              </a:prstGeom>
              <a:blipFill>
                <a:blip r:embed="rId2"/>
                <a:stretch>
                  <a:fillRect l="-772" t="-736" b="-1668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3356751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1752600" y="381001"/>
                <a:ext cx="8686800" cy="534069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600"/>
                  </a:spcAft>
                </a:pPr>
                <a:r>
                  <a:rPr lang="en-US" sz="2000" b="1" dirty="0">
                    <a:solidFill>
                      <a:srgbClr val="FF0000"/>
                    </a:solidFill>
                  </a:rPr>
                  <a:t>EXAMPLE</a:t>
                </a:r>
                <a:r>
                  <a:rPr lang="en-US" sz="2000" dirty="0"/>
                  <a:t>  Recall the Power Rule for derivatives: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i="1">
                            <a:latin typeface="Cambria Math"/>
                          </a:rPr>
                          <m:t>𝑑</m:t>
                        </m:r>
                      </m:num>
                      <m:den>
                        <m:r>
                          <a:rPr lang="en-US" sz="2000" i="1">
                            <a:latin typeface="Cambria Math"/>
                          </a:rPr>
                          <m:t>𝑑𝑥</m:t>
                        </m:r>
                      </m:den>
                    </m:f>
                    <m:d>
                      <m:dPr>
                        <m:begChr m:val="["/>
                        <m:endChr m:val="]"/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000" i="1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sz="2000" i="1">
                                <a:latin typeface="Cambria Math"/>
                              </a:rPr>
                              <m:t>𝑛</m:t>
                            </m:r>
                          </m:sup>
                        </m:sSup>
                      </m:e>
                    </m:d>
                    <m:r>
                      <a:rPr lang="en-US" sz="2000" i="1">
                        <a:latin typeface="Cambria Math"/>
                      </a:rPr>
                      <m:t>=</m:t>
                    </m:r>
                    <m:r>
                      <a:rPr lang="en-US" sz="2000" i="1">
                        <a:latin typeface="Cambria Math"/>
                      </a:rPr>
                      <m:t>𝑛</m:t>
                    </m:r>
                    <m:sSup>
                      <m:sSup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sz="2000" i="1">
                            <a:latin typeface="Cambria Math"/>
                          </a:rPr>
                          <m:t>𝑛</m:t>
                        </m:r>
                        <m:r>
                          <a:rPr lang="en-US" sz="2000" i="1">
                            <a:latin typeface="Cambria Math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US" sz="2000" dirty="0"/>
                  <a:t>.  Find a Power Rule for </a:t>
                </a:r>
                <a:r>
                  <a:rPr lang="en-US" sz="2000" dirty="0" err="1"/>
                  <a:t>antiderivatives</a:t>
                </a:r>
                <a:r>
                  <a:rPr lang="en-US" sz="2000" dirty="0"/>
                  <a:t>, i.e., evaluate the following indefinite integral.</a:t>
                </a:r>
              </a:p>
              <a:p>
                <a:pPr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sSup>
                            <m:sSup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i="1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2000" i="1">
                                  <a:latin typeface="Cambria Math"/>
                                </a:rPr>
                                <m:t>𝑛</m:t>
                              </m:r>
                            </m:sup>
                          </m:sSup>
                          <m:r>
                            <a:rPr lang="en-US" sz="2000" i="1">
                              <a:latin typeface="Cambria Math"/>
                            </a:rPr>
                            <m:t> </m:t>
                          </m:r>
                          <m:r>
                            <a:rPr lang="en-US" sz="2000" i="1">
                              <a:latin typeface="Cambria Math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US" sz="2000" dirty="0"/>
              </a:p>
              <a:p>
                <a:pPr>
                  <a:spcAft>
                    <a:spcPts val="600"/>
                  </a:spcAft>
                </a:pPr>
                <a:endParaRPr lang="en-US" sz="2000" dirty="0"/>
              </a:p>
              <a:p>
                <a:pPr marL="342900" indent="-342900">
                  <a:spcAft>
                    <a:spcPts val="600"/>
                  </a:spcAft>
                  <a:buFont typeface="Arial" panose="020B0604020202020204" pitchFamily="34" charset="0"/>
                  <a:buChar char="•"/>
                </a:pPr>
                <a:r>
                  <a:rPr lang="en-US" sz="2000" dirty="0"/>
                  <a:t>Since differentiation subtracts 1 from the power, an </a:t>
                </a:r>
                <a:r>
                  <a:rPr lang="en-US" sz="2000" dirty="0" err="1"/>
                  <a:t>antiderivative</a:t>
                </a:r>
                <a:r>
                  <a:rPr lang="en-US" sz="2000" dirty="0"/>
                  <a:t> of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sz="2000" i="1">
                            <a:latin typeface="Cambria Math"/>
                          </a:rPr>
                          <m:t>𝑛</m:t>
                        </m:r>
                      </m:sup>
                    </m:sSup>
                  </m:oMath>
                </a14:m>
                <a:r>
                  <a:rPr lang="en-US" sz="2000" dirty="0"/>
                  <a:t> must involve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sz="2000" i="1">
                            <a:latin typeface="Cambria Math"/>
                          </a:rPr>
                          <m:t>𝑛</m:t>
                        </m:r>
                        <m:r>
                          <a:rPr lang="en-US" sz="2000" i="1">
                            <a:latin typeface="Cambria Math"/>
                          </a:rPr>
                          <m:t>+1</m:t>
                        </m:r>
                      </m:sup>
                    </m:sSup>
                  </m:oMath>
                </a14:m>
                <a:r>
                  <a:rPr lang="en-US" sz="2000" dirty="0"/>
                  <a:t>.</a:t>
                </a:r>
              </a:p>
              <a:p>
                <a:pPr marL="342900" indent="-342900">
                  <a:spcAft>
                    <a:spcPts val="600"/>
                  </a:spcAft>
                  <a:buFont typeface="Arial" panose="020B0604020202020204" pitchFamily="34" charset="0"/>
                  <a:buChar char="•"/>
                </a:pPr>
                <a:r>
                  <a:rPr lang="en-US" sz="2000" dirty="0"/>
                  <a:t>But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i="1">
                            <a:latin typeface="Cambria Math"/>
                          </a:rPr>
                          <m:t>𝑑</m:t>
                        </m:r>
                      </m:num>
                      <m:den>
                        <m:r>
                          <a:rPr lang="en-US" sz="2000" i="1">
                            <a:latin typeface="Cambria Math"/>
                          </a:rPr>
                          <m:t>𝑑𝑥</m:t>
                        </m:r>
                      </m:den>
                    </m:f>
                    <m:d>
                      <m:dPr>
                        <m:begChr m:val="["/>
                        <m:endChr m:val="]"/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000" i="1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sz="2000" i="1">
                                <a:latin typeface="Cambria Math"/>
                              </a:rPr>
                              <m:t>𝑛</m:t>
                            </m:r>
                            <m:r>
                              <a:rPr lang="en-US" sz="2000" i="1">
                                <a:latin typeface="Cambria Math"/>
                              </a:rPr>
                              <m:t>+1</m:t>
                            </m:r>
                          </m:sup>
                        </m:sSup>
                      </m:e>
                    </m:d>
                    <m:r>
                      <a:rPr lang="en-US" sz="2000" i="1">
                        <a:latin typeface="Cambria Math"/>
                      </a:rPr>
                      <m:t>=</m:t>
                    </m:r>
                    <m:d>
                      <m:d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latin typeface="Cambria Math"/>
                          </a:rPr>
                          <m:t>𝑛</m:t>
                        </m:r>
                        <m:r>
                          <a:rPr lang="en-US" sz="2000" i="1">
                            <a:latin typeface="Cambria Math"/>
                          </a:rPr>
                          <m:t>+1</m:t>
                        </m:r>
                      </m:e>
                    </m:d>
                    <m:sSup>
                      <m:sSup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sz="2000" i="1">
                            <a:latin typeface="Cambria Math"/>
                          </a:rPr>
                          <m:t>𝑛</m:t>
                        </m:r>
                      </m:sup>
                    </m:sSup>
                  </m:oMath>
                </a14:m>
                <a:r>
                  <a:rPr lang="en-US" sz="2000" dirty="0"/>
                  <a:t> not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sz="2000" i="1">
                            <a:latin typeface="Cambria Math"/>
                          </a:rPr>
                          <m:t>𝑛</m:t>
                        </m:r>
                      </m:sup>
                    </m:sSup>
                  </m:oMath>
                </a14:m>
                <a:r>
                  <a:rPr lang="en-US" sz="2000" dirty="0"/>
                  <a:t>, so we must have</a:t>
                </a:r>
              </a:p>
              <a:p>
                <a:pPr>
                  <a:spcAft>
                    <a:spcPts val="600"/>
                  </a:spcAft>
                </a:pPr>
                <a:r>
                  <a:rPr lang="en-US" sz="2000" dirty="0"/>
                  <a:t>			 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i="1">
                            <a:latin typeface="Cambria Math"/>
                          </a:rPr>
                          <m:t>𝑑</m:t>
                        </m:r>
                      </m:num>
                      <m:den>
                        <m:r>
                          <a:rPr lang="en-US" sz="2000" i="1">
                            <a:latin typeface="Cambria Math"/>
                          </a:rPr>
                          <m:t>𝑑𝑥</m:t>
                        </m:r>
                      </m:den>
                    </m:f>
                    <m:d>
                      <m:dPr>
                        <m:begChr m:val="["/>
                        <m:endChr m:val="]"/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000" i="1">
                                <a:latin typeface="Cambria Math"/>
                              </a:rPr>
                              <m:t>1</m:t>
                            </m:r>
                          </m:num>
                          <m:den>
                            <m:r>
                              <a:rPr lang="en-US" sz="2000" i="1">
                                <a:latin typeface="Cambria Math"/>
                              </a:rPr>
                              <m:t>𝑛</m:t>
                            </m:r>
                            <m:r>
                              <a:rPr lang="en-US" sz="2000" i="1">
                                <a:latin typeface="Cambria Math"/>
                              </a:rPr>
                              <m:t>+1</m:t>
                            </m:r>
                          </m:den>
                        </m:f>
                        <m:sSup>
                          <m:sSup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000" i="1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sz="2000" i="1">
                                <a:latin typeface="Cambria Math"/>
                              </a:rPr>
                              <m:t>𝑛</m:t>
                            </m:r>
                            <m:r>
                              <a:rPr lang="en-US" sz="2000" i="1">
                                <a:latin typeface="Cambria Math"/>
                              </a:rPr>
                              <m:t>+1</m:t>
                            </m:r>
                          </m:sup>
                        </m:sSup>
                      </m:e>
                    </m:d>
                    <m:r>
                      <a:rPr lang="en-US" sz="2000" i="1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sz="2000" i="1">
                            <a:latin typeface="Cambria Math"/>
                          </a:rPr>
                          <m:t>𝑛</m:t>
                        </m:r>
                      </m:sup>
                    </m:sSup>
                  </m:oMath>
                </a14:m>
                <a:endParaRPr lang="en-US" sz="2000" dirty="0"/>
              </a:p>
              <a:p>
                <a:pPr marL="342900" indent="-342900">
                  <a:spcAft>
                    <a:spcPts val="600"/>
                  </a:spcAft>
                  <a:buFont typeface="Arial" panose="020B0604020202020204" pitchFamily="34" charset="0"/>
                  <a:buChar char="•"/>
                </a:pPr>
                <a:r>
                  <a:rPr lang="en-US" sz="2000" dirty="0"/>
                  <a:t>And the Power Rule for </a:t>
                </a:r>
                <a:r>
                  <a:rPr lang="en-US" sz="2000" dirty="0" err="1"/>
                  <a:t>antiderivatives</a:t>
                </a:r>
                <a:r>
                  <a:rPr lang="en-US" sz="2000" dirty="0"/>
                  <a:t> is</a:t>
                </a:r>
              </a:p>
              <a:p>
                <a:pPr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sSup>
                            <m:sSup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i="1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2000" i="1">
                                  <a:latin typeface="Cambria Math"/>
                                </a:rPr>
                                <m:t>𝑛</m:t>
                              </m:r>
                            </m:sup>
                          </m:sSup>
                          <m:r>
                            <a:rPr lang="en-US" sz="2000" i="1">
                              <a:latin typeface="Cambria Math"/>
                            </a:rPr>
                            <m:t> </m:t>
                          </m:r>
                          <m:r>
                            <a:rPr lang="en-US" sz="2000" i="1">
                              <a:latin typeface="Cambria Math"/>
                            </a:rPr>
                            <m:t>𝑑𝑥</m:t>
                          </m:r>
                        </m:e>
                      </m:nary>
                      <m:r>
                        <a:rPr lang="en-US" sz="2000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i="1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2000" i="1">
                              <a:latin typeface="Cambria Math"/>
                            </a:rPr>
                            <m:t>𝑛</m:t>
                          </m:r>
                          <m:r>
                            <a:rPr lang="en-US" sz="2000" i="1">
                              <a:latin typeface="Cambria Math"/>
                            </a:rPr>
                            <m:t>+1</m:t>
                          </m:r>
                        </m:den>
                      </m:f>
                      <m:sSup>
                        <m:sSup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i="1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2000" i="1">
                              <a:latin typeface="Cambria Math"/>
                            </a:rPr>
                            <m:t>𝑛</m:t>
                          </m:r>
                          <m:r>
                            <a:rPr lang="en-US" sz="2000" i="1">
                              <a:latin typeface="Cambria Math"/>
                            </a:rPr>
                            <m:t>+1</m:t>
                          </m:r>
                        </m:sup>
                      </m:sSup>
                      <m:r>
                        <a:rPr lang="en-US" sz="2000" i="1">
                          <a:latin typeface="Cambria Math"/>
                        </a:rPr>
                        <m:t>+</m:t>
                      </m:r>
                      <m:r>
                        <a:rPr lang="en-US" sz="2000" i="1">
                          <a:latin typeface="Cambria Math"/>
                        </a:rPr>
                        <m:t>𝐶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2600" y="381001"/>
                <a:ext cx="8686800" cy="5340693"/>
              </a:xfrm>
              <a:prstGeom prst="rect">
                <a:avLst/>
              </a:prstGeom>
              <a:blipFill>
                <a:blip r:embed="rId2"/>
                <a:stretch>
                  <a:fillRect l="-77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6450516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/>
              <p:cNvSpPr txBox="1"/>
              <p:nvPr/>
            </p:nvSpPr>
            <p:spPr>
              <a:xfrm>
                <a:off x="1752600" y="381001"/>
                <a:ext cx="8686800" cy="61454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600"/>
                  </a:spcAft>
                </a:pPr>
                <a:r>
                  <a:rPr lang="en-US" sz="2000" b="1" dirty="0">
                    <a:solidFill>
                      <a:srgbClr val="0070C0"/>
                    </a:solidFill>
                  </a:rPr>
                  <a:t>Antiderivative Rules</a:t>
                </a:r>
              </a:p>
              <a:p>
                <a:pPr marL="342900" indent="-342900">
                  <a:spcAft>
                    <a:spcPts val="600"/>
                  </a:spcAft>
                  <a:buFont typeface="Arial" pitchFamily="34" charset="0"/>
                  <a:buChar char="•"/>
                </a:pPr>
                <a:r>
                  <a:rPr lang="en-US" sz="2000" dirty="0"/>
                  <a:t>We can find many more rules for </a:t>
                </a:r>
                <a:r>
                  <a:rPr lang="en-US" sz="2000" dirty="0" err="1"/>
                  <a:t>antiderivatives</a:t>
                </a:r>
                <a:r>
                  <a:rPr lang="en-US" sz="2000" dirty="0"/>
                  <a:t>, simply by reversing known differentiation rules.</a:t>
                </a:r>
              </a:p>
              <a:p>
                <a:pPr marL="342900" indent="-342900">
                  <a:spcAft>
                    <a:spcPts val="600"/>
                  </a:spcAft>
                  <a:buFont typeface="Arial" pitchFamily="34" charset="0"/>
                  <a:buChar char="•"/>
                </a:pPr>
                <a:endParaRPr lang="en-US" sz="2000" dirty="0"/>
              </a:p>
              <a:p>
                <a:pPr marL="342900" indent="-342900">
                  <a:spcAft>
                    <a:spcPts val="600"/>
                  </a:spcAft>
                  <a:buFont typeface="Arial" pitchFamily="34" charset="0"/>
                  <a:buChar char="•"/>
                </a:pPr>
                <a:endParaRPr lang="en-US" sz="2000" dirty="0"/>
              </a:p>
              <a:p>
                <a:pPr marL="342900" indent="-342900">
                  <a:spcAft>
                    <a:spcPts val="600"/>
                  </a:spcAft>
                  <a:buFont typeface="Arial" pitchFamily="34" charset="0"/>
                  <a:buChar char="•"/>
                </a:pPr>
                <a:endParaRPr lang="en-US" sz="2000" dirty="0"/>
              </a:p>
              <a:p>
                <a:pPr marL="342900" indent="-342900">
                  <a:spcAft>
                    <a:spcPts val="600"/>
                  </a:spcAft>
                  <a:buFont typeface="Arial" pitchFamily="34" charset="0"/>
                  <a:buChar char="•"/>
                </a:pPr>
                <a:endParaRPr lang="en-US" sz="2000" dirty="0"/>
              </a:p>
              <a:p>
                <a:pPr marL="342900" indent="-342900">
                  <a:spcAft>
                    <a:spcPts val="600"/>
                  </a:spcAft>
                  <a:buFont typeface="Arial" pitchFamily="34" charset="0"/>
                  <a:buChar char="•"/>
                </a:pPr>
                <a:endParaRPr lang="en-US" sz="2000" dirty="0"/>
              </a:p>
              <a:p>
                <a:pPr marL="342900" indent="-342900">
                  <a:spcAft>
                    <a:spcPts val="600"/>
                  </a:spcAft>
                  <a:buFont typeface="Arial" pitchFamily="34" charset="0"/>
                  <a:buChar char="•"/>
                </a:pPr>
                <a:endParaRPr lang="en-US" sz="2000" dirty="0"/>
              </a:p>
              <a:p>
                <a:pPr marL="342900" indent="-342900">
                  <a:spcAft>
                    <a:spcPts val="600"/>
                  </a:spcAft>
                  <a:buFont typeface="Arial" pitchFamily="34" charset="0"/>
                  <a:buChar char="•"/>
                </a:pPr>
                <a:endParaRPr lang="en-US" sz="2000" dirty="0"/>
              </a:p>
              <a:p>
                <a:pPr marL="342900" indent="-342900">
                  <a:spcAft>
                    <a:spcPts val="600"/>
                  </a:spcAft>
                  <a:buFont typeface="Arial" pitchFamily="34" charset="0"/>
                  <a:buChar char="•"/>
                </a:pPr>
                <a:endParaRPr lang="en-US" sz="2000" dirty="0"/>
              </a:p>
              <a:p>
                <a:pPr marL="342900" indent="-342900">
                  <a:spcAft>
                    <a:spcPts val="600"/>
                  </a:spcAft>
                  <a:buFont typeface="Arial" pitchFamily="34" charset="0"/>
                  <a:buChar char="•"/>
                </a:pPr>
                <a:endParaRPr lang="en-US" sz="2000" dirty="0"/>
              </a:p>
              <a:p>
                <a:pPr marL="342900" indent="-342900">
                  <a:spcAft>
                    <a:spcPts val="600"/>
                  </a:spcAft>
                  <a:buFont typeface="Arial" pitchFamily="34" charset="0"/>
                  <a:buChar char="•"/>
                </a:pPr>
                <a:endParaRPr lang="en-US" sz="2000" dirty="0"/>
              </a:p>
              <a:p>
                <a:pPr marL="342900" indent="-342900">
                  <a:spcAft>
                    <a:spcPts val="600"/>
                  </a:spcAft>
                  <a:buFont typeface="Arial" pitchFamily="34" charset="0"/>
                  <a:buChar char="•"/>
                </a:pPr>
                <a:endParaRPr lang="en-US" sz="1200" dirty="0"/>
              </a:p>
              <a:p>
                <a:pPr marL="342900" indent="-342900">
                  <a:spcAft>
                    <a:spcPts val="600"/>
                  </a:spcAft>
                  <a:buFont typeface="Arial" pitchFamily="34" charset="0"/>
                  <a:buChar char="•"/>
                </a:pPr>
                <a:r>
                  <a:rPr lang="en-US" sz="2000" dirty="0"/>
                  <a:t>Note in particular, the formula </a:t>
                </a: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f>
                          <m:f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000" i="1">
                                <a:latin typeface="Cambria Math"/>
                              </a:rPr>
                              <m:t>1</m:t>
                            </m:r>
                          </m:num>
                          <m:den>
                            <m:r>
                              <a:rPr lang="en-US" sz="2000" i="1">
                                <a:latin typeface="Cambria Math"/>
                              </a:rPr>
                              <m:t>𝑥</m:t>
                            </m:r>
                          </m:den>
                        </m:f>
                        <m:r>
                          <a:rPr lang="en-US" sz="2000" i="1">
                            <a:latin typeface="Cambria Math"/>
                          </a:rPr>
                          <m:t>𝑑𝑥</m:t>
                        </m:r>
                      </m:e>
                    </m:nary>
                    <m:r>
                      <a:rPr lang="en-US" sz="2000" i="1">
                        <a:latin typeface="Cambria Math"/>
                      </a:rPr>
                      <m:t>=</m:t>
                    </m:r>
                    <m:func>
                      <m:func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000">
                            <a:latin typeface="Cambria Math"/>
                          </a:rPr>
                          <m:t>ln</m:t>
                        </m:r>
                      </m:fName>
                      <m:e>
                        <m:d>
                          <m:dPr>
                            <m:begChr m:val="|"/>
                            <m:endChr m:val="|"/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000" i="1">
                                <a:latin typeface="Cambria Math"/>
                              </a:rPr>
                              <m:t>𝑥</m:t>
                            </m:r>
                          </m:e>
                        </m:d>
                      </m:e>
                    </m:func>
                    <m:r>
                      <a:rPr lang="en-US" sz="2000" i="1">
                        <a:latin typeface="Cambria Math"/>
                      </a:rPr>
                      <m:t>+</m:t>
                    </m:r>
                    <m:r>
                      <a:rPr lang="en-US" sz="2000" i="1">
                        <a:latin typeface="Cambria Math"/>
                      </a:rPr>
                      <m:t>𝐶</m:t>
                    </m:r>
                  </m:oMath>
                </a14:m>
                <a:r>
                  <a:rPr lang="en-US" sz="2000" dirty="0"/>
                  <a:t>, where the absolute value comes from a domain consideration.  (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000">
                            <a:latin typeface="Cambria Math"/>
                          </a:rPr>
                          <m:t>ln</m:t>
                        </m:r>
                      </m:fName>
                      <m:e>
                        <m:r>
                          <a:rPr lang="en-US" sz="2000" i="1">
                            <a:latin typeface="Cambria Math"/>
                          </a:rPr>
                          <m:t>𝑥</m:t>
                        </m:r>
                      </m:e>
                    </m:func>
                  </m:oMath>
                </a14:m>
                <a:r>
                  <a:rPr lang="en-US" sz="2000" dirty="0"/>
                  <a:t> is only defined for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</a:rPr>
                      <m:t>𝑥</m:t>
                    </m:r>
                    <m:r>
                      <a:rPr lang="en-US" sz="2000" i="1">
                        <a:latin typeface="Cambria Math"/>
                      </a:rPr>
                      <m:t>&gt;0</m:t>
                    </m:r>
                  </m:oMath>
                </a14:m>
                <a:r>
                  <a:rPr lang="en-US" sz="2000" dirty="0"/>
                  <a:t>.)</a:t>
                </a:r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2600" y="381001"/>
                <a:ext cx="8686800" cy="6145465"/>
              </a:xfrm>
              <a:prstGeom prst="rect">
                <a:avLst/>
              </a:prstGeom>
              <a:blipFill>
                <a:blip r:embed="rId2"/>
                <a:stretch>
                  <a:fillRect l="-772" t="-595" b="-61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43074" name="Picture 2" descr="Ta04_0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5614" y="1524000"/>
            <a:ext cx="8739187" cy="3935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284816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4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1752600" y="381001"/>
                <a:ext cx="8686800" cy="55414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600"/>
                  </a:spcAft>
                </a:pPr>
                <a:r>
                  <a:rPr lang="en-US" sz="2000" b="1" dirty="0">
                    <a:solidFill>
                      <a:srgbClr val="FF0000"/>
                    </a:solidFill>
                  </a:rPr>
                  <a:t>EXAMPLE</a:t>
                </a:r>
                <a:r>
                  <a:rPr lang="en-US" sz="2000" dirty="0"/>
                  <a:t>  Evaluate the following indefinite integrals.</a:t>
                </a:r>
              </a:p>
              <a:p>
                <a:pPr marL="457200" indent="-457200">
                  <a:spcAft>
                    <a:spcPts val="600"/>
                  </a:spcAft>
                  <a:buFont typeface="+mj-lt"/>
                  <a:buAutoNum type="alphaLcParenR"/>
                </a:pPr>
                <a:r>
                  <a:rPr lang="en-US" sz="2000" dirty="0"/>
                  <a:t> </a:t>
                </a: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sSup>
                          <m:sSup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000" i="1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sz="2000" i="1">
                                <a:latin typeface="Cambria Math"/>
                              </a:rPr>
                              <m:t>5</m:t>
                            </m:r>
                          </m:sup>
                        </m:sSup>
                        <m:r>
                          <a:rPr lang="en-US" sz="2000" i="1">
                            <a:latin typeface="Cambria Math"/>
                          </a:rPr>
                          <m:t>𝑑𝑥</m:t>
                        </m:r>
                      </m:e>
                    </m:nary>
                  </m:oMath>
                </a14:m>
                <a:endParaRPr lang="en-US" sz="2000" dirty="0"/>
              </a:p>
              <a:p>
                <a:pPr marL="457200" indent="-457200">
                  <a:spcAft>
                    <a:spcPts val="600"/>
                  </a:spcAft>
                  <a:buFont typeface="+mj-lt"/>
                  <a:buAutoNum type="alphaLcParenR"/>
                </a:pPr>
                <a:r>
                  <a:rPr lang="en-US" sz="2000" dirty="0"/>
                  <a:t> </a:t>
                </a: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f>
                          <m:f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000" i="1">
                                <a:latin typeface="Cambria Math"/>
                              </a:rPr>
                              <m:t>1</m:t>
                            </m:r>
                          </m:num>
                          <m:den>
                            <m:rad>
                              <m:radPr>
                                <m:degHide m:val="on"/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en-US" sz="2000" i="1">
                                    <a:latin typeface="Cambria Math"/>
                                  </a:rPr>
                                  <m:t>𝑥</m:t>
                                </m:r>
                              </m:e>
                            </m:rad>
                          </m:den>
                        </m:f>
                        <m:r>
                          <a:rPr lang="en-US" sz="2000" i="1">
                            <a:latin typeface="Cambria Math"/>
                          </a:rPr>
                          <m:t>𝑑𝑥</m:t>
                        </m:r>
                      </m:e>
                    </m:nary>
                  </m:oMath>
                </a14:m>
                <a:endParaRPr lang="en-US" sz="2000" dirty="0"/>
              </a:p>
              <a:p>
                <a:pPr marL="457200" indent="-457200">
                  <a:spcAft>
                    <a:spcPts val="600"/>
                  </a:spcAft>
                  <a:buFont typeface="+mj-lt"/>
                  <a:buAutoNum type="alphaLcParenR"/>
                </a:pPr>
                <a:r>
                  <a:rPr lang="en-US" sz="2000" dirty="0"/>
                  <a:t> </a:t>
                </a: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func>
                          <m:func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2000">
                                <a:latin typeface="Cambria Math"/>
                              </a:rPr>
                              <m:t>sin</m:t>
                            </m:r>
                          </m:fName>
                          <m:e>
                            <m:d>
                              <m:d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2000" i="1">
                                    <a:latin typeface="Cambria Math"/>
                                  </a:rPr>
                                  <m:t>2</m:t>
                                </m:r>
                                <m:r>
                                  <a:rPr lang="en-US" sz="2000" i="1">
                                    <a:latin typeface="Cambria Math"/>
                                  </a:rPr>
                                  <m:t>𝑥</m:t>
                                </m:r>
                              </m:e>
                            </m:d>
                          </m:e>
                        </m:func>
                        <m:r>
                          <a:rPr lang="en-US" sz="2000" i="1">
                            <a:latin typeface="Cambria Math"/>
                          </a:rPr>
                          <m:t>𝑑𝑥</m:t>
                        </m:r>
                      </m:e>
                    </m:nary>
                  </m:oMath>
                </a14:m>
                <a:endParaRPr lang="en-US" sz="2000" dirty="0"/>
              </a:p>
              <a:p>
                <a:pPr marL="457200" indent="-457200">
                  <a:spcAft>
                    <a:spcPts val="600"/>
                  </a:spcAft>
                  <a:buFont typeface="+mj-lt"/>
                  <a:buAutoNum type="alphaLcParenR"/>
                </a:pPr>
                <a:r>
                  <a:rPr lang="en-US" sz="2000" dirty="0"/>
                  <a:t> </a:t>
                </a: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sSup>
                          <m:sSup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000" i="1">
                                <a:latin typeface="Cambria Math"/>
                              </a:rPr>
                              <m:t>𝑒</m:t>
                            </m:r>
                          </m:e>
                          <m:sup>
                            <m:r>
                              <a:rPr lang="en-US" sz="2000" i="1">
                                <a:latin typeface="Cambria Math"/>
                              </a:rPr>
                              <m:t>−3</m:t>
                            </m:r>
                            <m:r>
                              <a:rPr lang="en-US" sz="2000" i="1">
                                <a:latin typeface="Cambria Math"/>
                              </a:rPr>
                              <m:t>𝑥</m:t>
                            </m:r>
                          </m:sup>
                        </m:sSup>
                        <m:r>
                          <a:rPr lang="en-US" sz="2000" i="1">
                            <a:latin typeface="Cambria Math"/>
                          </a:rPr>
                          <m:t>𝑑𝑥</m:t>
                        </m:r>
                      </m:e>
                    </m:nary>
                  </m:oMath>
                </a14:m>
                <a:endParaRPr lang="en-US" sz="2000" dirty="0"/>
              </a:p>
              <a:p>
                <a:pPr>
                  <a:spcAft>
                    <a:spcPts val="600"/>
                  </a:spcAft>
                </a:pPr>
                <a:endParaRPr lang="en-US" sz="2000" dirty="0"/>
              </a:p>
              <a:p>
                <a:pPr marL="457200" indent="-457200">
                  <a:spcAft>
                    <a:spcPts val="1800"/>
                  </a:spcAft>
                  <a:buFont typeface="+mj-lt"/>
                  <a:buAutoNum type="alphaLcParenR"/>
                </a:pPr>
                <a:r>
                  <a:rPr lang="en-US" sz="2000" dirty="0"/>
                  <a:t> </a:t>
                </a: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sSup>
                          <m:sSup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000" i="1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sz="2000" i="1">
                                <a:latin typeface="Cambria Math"/>
                              </a:rPr>
                              <m:t>5</m:t>
                            </m:r>
                          </m:sup>
                        </m:sSup>
                        <m:r>
                          <a:rPr lang="en-US" sz="2000" i="1">
                            <a:latin typeface="Cambria Math"/>
                          </a:rPr>
                          <m:t>𝑑𝑥</m:t>
                        </m:r>
                      </m:e>
                    </m:nary>
                    <m:r>
                      <a:rPr lang="en-US" sz="2000" i="1">
                        <a:latin typeface="Cambria Math"/>
                      </a:rPr>
                      <m:t>=</m:t>
                    </m:r>
                    <m:borderBox>
                      <m:borderBox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borderBoxPr>
                      <m:e>
                        <m:f>
                          <m:f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000" i="1">
                                <a:latin typeface="Cambria Math"/>
                              </a:rPr>
                              <m:t>1</m:t>
                            </m:r>
                          </m:num>
                          <m:den>
                            <m:r>
                              <a:rPr lang="en-US" sz="2000" i="1">
                                <a:latin typeface="Cambria Math"/>
                              </a:rPr>
                              <m:t>6</m:t>
                            </m:r>
                          </m:den>
                        </m:f>
                        <m:sSup>
                          <m:sSup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000" i="1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sz="2000" i="1">
                                <a:latin typeface="Cambria Math"/>
                              </a:rPr>
                              <m:t>6</m:t>
                            </m:r>
                          </m:sup>
                        </m:sSup>
                        <m:r>
                          <a:rPr lang="en-US" sz="2000" i="1">
                            <a:latin typeface="Cambria Math"/>
                          </a:rPr>
                          <m:t>+</m:t>
                        </m:r>
                        <m:r>
                          <a:rPr lang="en-US" sz="2000" i="1">
                            <a:latin typeface="Cambria Math"/>
                          </a:rPr>
                          <m:t>𝐶</m:t>
                        </m:r>
                      </m:e>
                    </m:borderBox>
                  </m:oMath>
                </a14:m>
                <a:endParaRPr lang="en-US" sz="2000" dirty="0"/>
              </a:p>
              <a:p>
                <a:pPr marL="457200" indent="-457200">
                  <a:spcAft>
                    <a:spcPts val="1800"/>
                  </a:spcAft>
                  <a:buFont typeface="+mj-lt"/>
                  <a:buAutoNum type="alphaLcParenR"/>
                </a:pPr>
                <a:r>
                  <a:rPr lang="en-US" sz="2000" dirty="0"/>
                  <a:t> </a:t>
                </a: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f>
                          <m:f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000" i="1">
                                <a:latin typeface="Cambria Math"/>
                              </a:rPr>
                              <m:t>1</m:t>
                            </m:r>
                          </m:num>
                          <m:den>
                            <m:rad>
                              <m:radPr>
                                <m:degHide m:val="on"/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en-US" sz="2000" i="1">
                                    <a:latin typeface="Cambria Math"/>
                                  </a:rPr>
                                  <m:t>𝑥</m:t>
                                </m:r>
                              </m:e>
                            </m:rad>
                          </m:den>
                        </m:f>
                        <m:r>
                          <a:rPr lang="en-US" sz="2000" i="1">
                            <a:latin typeface="Cambria Math"/>
                          </a:rPr>
                          <m:t>𝑑𝑥</m:t>
                        </m:r>
                      </m:e>
                    </m:nary>
                    <m:r>
                      <a:rPr lang="en-US" sz="2000" i="1">
                        <a:latin typeface="Cambria Math"/>
                      </a:rPr>
                      <m:t>=</m:t>
                    </m:r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sSup>
                          <m:sSup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000" i="1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f>
                              <m:fPr>
                                <m:type m:val="lin"/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2000" i="1">
                                    <a:latin typeface="Cambria Math"/>
                                  </a:rPr>
                                  <m:t>−1</m:t>
                                </m:r>
                              </m:num>
                              <m:den>
                                <m:r>
                                  <a:rPr lang="en-US" sz="2000" i="1">
                                    <a:latin typeface="Cambria Math"/>
                                  </a:rPr>
                                  <m:t>2</m:t>
                                </m:r>
                              </m:den>
                            </m:f>
                          </m:sup>
                        </m:sSup>
                        <m:r>
                          <a:rPr lang="en-US" sz="2000" i="1">
                            <a:latin typeface="Cambria Math"/>
                          </a:rPr>
                          <m:t>𝑑𝑥</m:t>
                        </m:r>
                      </m:e>
                    </m:nary>
                    <m:r>
                      <a:rPr lang="en-US" sz="2000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i="1">
                            <a:latin typeface="Cambria Math"/>
                          </a:rPr>
                          <m:t>1</m:t>
                        </m:r>
                      </m:num>
                      <m:den>
                        <m:f>
                          <m:fPr>
                            <m:type m:val="lin"/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000" i="1">
                                <a:latin typeface="Cambria Math"/>
                              </a:rPr>
                              <m:t>1</m:t>
                            </m:r>
                          </m:num>
                          <m:den>
                            <m:r>
                              <a:rPr lang="en-US" sz="2000" i="1">
                                <a:latin typeface="Cambria Math"/>
                              </a:rPr>
                              <m:t>2</m:t>
                            </m:r>
                          </m:den>
                        </m:f>
                      </m:den>
                    </m:f>
                    <m:sSup>
                      <m:sSup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latin typeface="Cambria Math"/>
                          </a:rPr>
                          <m:t>𝑥</m:t>
                        </m:r>
                      </m:e>
                      <m:sup>
                        <m:f>
                          <m:fPr>
                            <m:type m:val="lin"/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000" i="1">
                                <a:latin typeface="Cambria Math"/>
                              </a:rPr>
                              <m:t>1</m:t>
                            </m:r>
                          </m:num>
                          <m:den>
                            <m:r>
                              <a:rPr lang="en-US" sz="2000" i="1">
                                <a:latin typeface="Cambria Math"/>
                              </a:rPr>
                              <m:t>2</m:t>
                            </m:r>
                          </m:den>
                        </m:f>
                      </m:sup>
                    </m:sSup>
                    <m:r>
                      <a:rPr lang="en-US" sz="2000" i="1">
                        <a:latin typeface="Cambria Math"/>
                      </a:rPr>
                      <m:t>+</m:t>
                    </m:r>
                    <m:r>
                      <a:rPr lang="en-US" sz="2000" i="1">
                        <a:latin typeface="Cambria Math"/>
                      </a:rPr>
                      <m:t>𝐶</m:t>
                    </m:r>
                    <m:r>
                      <a:rPr lang="en-US" sz="2000" i="1">
                        <a:latin typeface="Cambria Math"/>
                      </a:rPr>
                      <m:t>=</m:t>
                    </m:r>
                    <m:borderBox>
                      <m:borderBox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borderBoxPr>
                      <m:e>
                        <m:r>
                          <a:rPr lang="en-US" sz="2000" i="1">
                            <a:latin typeface="Cambria Math"/>
                          </a:rPr>
                          <m:t>2</m:t>
                        </m:r>
                        <m:rad>
                          <m:radPr>
                            <m:degHide m:val="on"/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sz="2000" i="1">
                                <a:latin typeface="Cambria Math"/>
                              </a:rPr>
                              <m:t>𝑥</m:t>
                            </m:r>
                          </m:e>
                        </m:rad>
                        <m:r>
                          <a:rPr lang="en-US" sz="2000" i="1">
                            <a:latin typeface="Cambria Math"/>
                          </a:rPr>
                          <m:t>+</m:t>
                        </m:r>
                        <m:r>
                          <a:rPr lang="en-US" sz="2000" i="1">
                            <a:latin typeface="Cambria Math"/>
                          </a:rPr>
                          <m:t>𝐶</m:t>
                        </m:r>
                      </m:e>
                    </m:borderBox>
                  </m:oMath>
                </a14:m>
                <a:endParaRPr lang="en-US" sz="2000" dirty="0"/>
              </a:p>
              <a:p>
                <a:pPr marL="457200" indent="-457200">
                  <a:spcAft>
                    <a:spcPts val="1800"/>
                  </a:spcAft>
                  <a:buFont typeface="+mj-lt"/>
                  <a:buAutoNum type="alphaLcParenR"/>
                </a:pPr>
                <a:r>
                  <a:rPr lang="en-US" sz="2000" dirty="0"/>
                  <a:t> </a:t>
                </a: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func>
                          <m:func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2000">
                                <a:latin typeface="Cambria Math"/>
                              </a:rPr>
                              <m:t>sin</m:t>
                            </m:r>
                          </m:fName>
                          <m:e>
                            <m:d>
                              <m:d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2000" i="1">
                                    <a:latin typeface="Cambria Math"/>
                                  </a:rPr>
                                  <m:t>2</m:t>
                                </m:r>
                                <m:r>
                                  <a:rPr lang="en-US" sz="2000" i="1">
                                    <a:latin typeface="Cambria Math"/>
                                  </a:rPr>
                                  <m:t>𝑥</m:t>
                                </m:r>
                              </m:e>
                            </m:d>
                          </m:e>
                        </m:func>
                        <m:r>
                          <a:rPr lang="en-US" sz="2000" i="1">
                            <a:latin typeface="Cambria Math"/>
                          </a:rPr>
                          <m:t>𝑑𝑥</m:t>
                        </m:r>
                      </m:e>
                    </m:nary>
                    <m:r>
                      <a:rPr lang="en-US" sz="2000" i="1">
                        <a:latin typeface="Cambria Math"/>
                      </a:rPr>
                      <m:t>=</m:t>
                    </m:r>
                    <m:borderBox>
                      <m:borderBox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borderBoxPr>
                      <m:e>
                        <m:r>
                          <a:rPr lang="en-US" sz="2000" i="1">
                            <a:latin typeface="Cambria Math"/>
                          </a:rPr>
                          <m:t>−</m:t>
                        </m:r>
                        <m:f>
                          <m:f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000" i="1">
                                <a:latin typeface="Cambria Math"/>
                              </a:rPr>
                              <m:t>1</m:t>
                            </m:r>
                          </m:num>
                          <m:den>
                            <m:r>
                              <a:rPr lang="en-US" sz="2000" i="1">
                                <a:latin typeface="Cambria Math"/>
                              </a:rPr>
                              <m:t>2</m:t>
                            </m:r>
                          </m:den>
                        </m:f>
                        <m:func>
                          <m:func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2000">
                                <a:latin typeface="Cambria Math"/>
                              </a:rPr>
                              <m:t>cos</m:t>
                            </m:r>
                          </m:fName>
                          <m:e>
                            <m:d>
                              <m:d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2000" i="1">
                                    <a:latin typeface="Cambria Math"/>
                                  </a:rPr>
                                  <m:t>2</m:t>
                                </m:r>
                                <m:r>
                                  <a:rPr lang="en-US" sz="2000" i="1">
                                    <a:latin typeface="Cambria Math"/>
                                  </a:rPr>
                                  <m:t>𝑥</m:t>
                                </m:r>
                              </m:e>
                            </m:d>
                          </m:e>
                        </m:func>
                        <m:r>
                          <a:rPr lang="en-US" sz="2000" i="1">
                            <a:latin typeface="Cambria Math"/>
                          </a:rPr>
                          <m:t>+</m:t>
                        </m:r>
                        <m:r>
                          <a:rPr lang="en-US" sz="2000" i="1">
                            <a:latin typeface="Cambria Math"/>
                          </a:rPr>
                          <m:t>𝐶</m:t>
                        </m:r>
                      </m:e>
                    </m:borderBox>
                  </m:oMath>
                </a14:m>
                <a:endParaRPr lang="en-US" sz="2000" dirty="0"/>
              </a:p>
              <a:p>
                <a:pPr marL="457200" indent="-457200">
                  <a:spcAft>
                    <a:spcPts val="1800"/>
                  </a:spcAft>
                  <a:buFont typeface="+mj-lt"/>
                  <a:buAutoNum type="alphaLcParenR"/>
                </a:pPr>
                <a:r>
                  <a:rPr lang="en-US" sz="2000" dirty="0"/>
                  <a:t> </a:t>
                </a: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sSup>
                          <m:sSup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000" i="1">
                                <a:latin typeface="Cambria Math"/>
                              </a:rPr>
                              <m:t>𝑒</m:t>
                            </m:r>
                          </m:e>
                          <m:sup>
                            <m:r>
                              <a:rPr lang="en-US" sz="2000" i="1">
                                <a:latin typeface="Cambria Math"/>
                              </a:rPr>
                              <m:t>−3</m:t>
                            </m:r>
                            <m:r>
                              <a:rPr lang="en-US" sz="2000" i="1">
                                <a:latin typeface="Cambria Math"/>
                              </a:rPr>
                              <m:t>𝑥</m:t>
                            </m:r>
                          </m:sup>
                        </m:sSup>
                        <m:r>
                          <a:rPr lang="en-US" sz="2000" i="1">
                            <a:latin typeface="Cambria Math"/>
                          </a:rPr>
                          <m:t>𝑑𝑥</m:t>
                        </m:r>
                      </m:e>
                    </m:nary>
                    <m:r>
                      <a:rPr lang="en-US" sz="2000" i="1">
                        <a:latin typeface="Cambria Math"/>
                      </a:rPr>
                      <m:t>=</m:t>
                    </m:r>
                    <m:borderBox>
                      <m:borderBox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borderBoxPr>
                      <m:e>
                        <m:r>
                          <a:rPr lang="en-US" sz="2000" i="1">
                            <a:latin typeface="Cambria Math"/>
                          </a:rPr>
                          <m:t>−</m:t>
                        </m:r>
                        <m:f>
                          <m:f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000" i="1">
                                <a:latin typeface="Cambria Math"/>
                              </a:rPr>
                              <m:t>1</m:t>
                            </m:r>
                          </m:num>
                          <m:den>
                            <m:r>
                              <a:rPr lang="en-US" sz="2000" i="1">
                                <a:latin typeface="Cambria Math"/>
                              </a:rPr>
                              <m:t>3</m:t>
                            </m:r>
                          </m:den>
                        </m:f>
                        <m:sSup>
                          <m:sSup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000" i="1">
                                <a:latin typeface="Cambria Math"/>
                              </a:rPr>
                              <m:t>𝑒</m:t>
                            </m:r>
                          </m:e>
                          <m:sup>
                            <m:r>
                              <a:rPr lang="en-US" sz="2000" i="1">
                                <a:latin typeface="Cambria Math"/>
                              </a:rPr>
                              <m:t>−3</m:t>
                            </m:r>
                            <m:r>
                              <a:rPr lang="en-US" sz="2000" i="1">
                                <a:latin typeface="Cambria Math"/>
                              </a:rPr>
                              <m:t>𝑥</m:t>
                            </m:r>
                          </m:sup>
                        </m:sSup>
                        <m:r>
                          <a:rPr lang="en-US" sz="2000" i="1">
                            <a:latin typeface="Cambria Math"/>
                          </a:rPr>
                          <m:t>+</m:t>
                        </m:r>
                        <m:r>
                          <a:rPr lang="en-US" sz="2000" i="1">
                            <a:latin typeface="Cambria Math"/>
                          </a:rPr>
                          <m:t>𝐶</m:t>
                        </m:r>
                      </m:e>
                    </m:borderBox>
                  </m:oMath>
                </a14:m>
                <a:endParaRPr lang="en-US" sz="2000" dirty="0"/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2600" y="381001"/>
                <a:ext cx="8686800" cy="5541453"/>
              </a:xfrm>
              <a:prstGeom prst="rect">
                <a:avLst/>
              </a:prstGeom>
              <a:blipFill>
                <a:blip r:embed="rId2"/>
                <a:stretch>
                  <a:fillRect l="-772" t="-44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0564491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752600" y="381000"/>
            <a:ext cx="8686800" cy="58631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2000" b="1" dirty="0">
                <a:solidFill>
                  <a:srgbClr val="0070C0"/>
                </a:solidFill>
              </a:rPr>
              <a:t>Properties of the Indefinite Integral</a:t>
            </a:r>
          </a:p>
          <a:p>
            <a:pPr marL="342900" indent="-3429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2000" dirty="0"/>
              <a:t>We frequently also consider </a:t>
            </a:r>
            <a:r>
              <a:rPr lang="en-US" sz="2000" dirty="0" err="1"/>
              <a:t>antiderivatives</a:t>
            </a:r>
            <a:r>
              <a:rPr lang="en-US" sz="2000" dirty="0"/>
              <a:t> of sums, differences, products, quotients, powers and compositions of functions.</a:t>
            </a:r>
          </a:p>
          <a:p>
            <a:pPr marL="342900" indent="-3429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2000" dirty="0"/>
              <a:t>It took all of Chapter 3 for us to develop differentiation rules for such combinations of functions, and the bulk of Calculus II is devoted to doing the same for </a:t>
            </a:r>
            <a:r>
              <a:rPr lang="en-US" sz="2000" dirty="0" err="1"/>
              <a:t>antiderivatives</a:t>
            </a:r>
            <a:r>
              <a:rPr lang="en-US" sz="2000" dirty="0"/>
              <a:t>.</a:t>
            </a:r>
          </a:p>
          <a:p>
            <a:pPr marL="342900" indent="-3429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2000" dirty="0"/>
              <a:t>However, we can determine a couple of simple but useful properties right now.</a:t>
            </a:r>
          </a:p>
          <a:p>
            <a:pPr marL="342900" indent="-342900">
              <a:spcAft>
                <a:spcPts val="600"/>
              </a:spcAft>
              <a:buFont typeface="Arial" pitchFamily="34" charset="0"/>
              <a:buChar char="•"/>
            </a:pPr>
            <a:endParaRPr lang="en-US" sz="2000" dirty="0"/>
          </a:p>
          <a:p>
            <a:pPr marL="342900" indent="-342900">
              <a:spcAft>
                <a:spcPts val="600"/>
              </a:spcAft>
              <a:buFont typeface="Arial" pitchFamily="34" charset="0"/>
              <a:buChar char="•"/>
            </a:pPr>
            <a:endParaRPr lang="en-US" sz="2000" dirty="0"/>
          </a:p>
          <a:p>
            <a:pPr marL="342900" indent="-342900">
              <a:spcAft>
                <a:spcPts val="600"/>
              </a:spcAft>
              <a:buFont typeface="Arial" pitchFamily="34" charset="0"/>
              <a:buChar char="•"/>
            </a:pPr>
            <a:endParaRPr lang="en-US" sz="2000" dirty="0"/>
          </a:p>
          <a:p>
            <a:pPr marL="342900" indent="-342900">
              <a:spcAft>
                <a:spcPts val="600"/>
              </a:spcAft>
              <a:buFont typeface="Arial" pitchFamily="34" charset="0"/>
              <a:buChar char="•"/>
            </a:pPr>
            <a:endParaRPr lang="en-US" sz="2000" dirty="0"/>
          </a:p>
          <a:p>
            <a:pPr marL="342900" indent="-342900">
              <a:spcAft>
                <a:spcPts val="600"/>
              </a:spcAft>
              <a:buFont typeface="Arial" pitchFamily="34" charset="0"/>
              <a:buChar char="•"/>
            </a:pPr>
            <a:endParaRPr lang="en-US" sz="2000" dirty="0"/>
          </a:p>
          <a:p>
            <a:pPr marL="342900" indent="-342900">
              <a:spcAft>
                <a:spcPts val="600"/>
              </a:spcAft>
              <a:buFont typeface="Arial" pitchFamily="34" charset="0"/>
              <a:buChar char="•"/>
            </a:pPr>
            <a:endParaRPr lang="en-US" sz="2000" dirty="0"/>
          </a:p>
          <a:p>
            <a:pPr marL="342900" indent="-342900">
              <a:spcAft>
                <a:spcPts val="600"/>
              </a:spcAft>
              <a:buFont typeface="Arial" pitchFamily="34" charset="0"/>
              <a:buChar char="•"/>
            </a:pPr>
            <a:endParaRPr lang="en-US" sz="2000" dirty="0"/>
          </a:p>
          <a:p>
            <a:pPr marL="342900" indent="-3429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2000" dirty="0"/>
              <a:t>The proofs of these properties follow directly from the corresponding rules for differentiation.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2" name="Table 1"/>
              <p:cNvGraphicFramePr>
                <a:graphicFrameLocks noGrp="1"/>
              </p:cNvGraphicFramePr>
              <p:nvPr/>
            </p:nvGraphicFramePr>
            <p:xfrm>
              <a:off x="2614548" y="2977324"/>
              <a:ext cx="6910452" cy="2432877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2426653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4483799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Constant Multiple Rule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nary>
                                  <m:naryPr>
                                    <m:limLoc m:val="undOvr"/>
                                    <m:subHide m:val="on"/>
                                    <m:supHide m:val="on"/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naryPr>
                                  <m:sub/>
                                  <m:sup/>
                                  <m:e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𝑘𝑓</m:t>
                                    </m:r>
                                    <m:d>
                                      <m:dPr>
                                        <m:ctrlP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US" b="0" i="1" smtClean="0">
                                            <a:latin typeface="Cambria Math"/>
                                          </a:rPr>
                                          <m:t>𝑥</m:t>
                                        </m:r>
                                      </m:e>
                                    </m:d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𝑑𝑥</m:t>
                                    </m:r>
                                  </m:e>
                                </m:nary>
                                <m:r>
                                  <a:rPr lang="en-US" b="0" i="1" smtClean="0">
                                    <a:latin typeface="Cambria Math"/>
                                  </a:rPr>
                                  <m:t>=</m:t>
                                </m:r>
                                <m:r>
                                  <a:rPr lang="en-US" b="0" i="1" smtClean="0">
                                    <a:latin typeface="Cambria Math"/>
                                  </a:rPr>
                                  <m:t>𝑘</m:t>
                                </m:r>
                                <m:nary>
                                  <m:naryPr>
                                    <m:limLoc m:val="undOvr"/>
                                    <m:subHide m:val="on"/>
                                    <m:supHide m:val="on"/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naryPr>
                                  <m:sub/>
                                  <m:sup/>
                                  <m:e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𝑓</m:t>
                                    </m:r>
                                    <m:d>
                                      <m:dPr>
                                        <m:ctrlP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US" b="0" i="1" smtClean="0">
                                            <a:latin typeface="Cambria Math"/>
                                          </a:rPr>
                                          <m:t>𝑥</m:t>
                                        </m:r>
                                      </m:e>
                                    </m:d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𝑑𝑥</m:t>
                                    </m:r>
                                  </m:e>
                                </m:nary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Negative Rule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nary>
                                  <m:naryPr>
                                    <m:limLoc m:val="undOvr"/>
                                    <m:subHide m:val="on"/>
                                    <m:supHide m:val="on"/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naryPr>
                                  <m:sub/>
                                  <m:sup/>
                                  <m:e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−</m:t>
                                    </m:r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𝑓</m:t>
                                    </m:r>
                                    <m:d>
                                      <m:dPr>
                                        <m:ctrlP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US" b="0" i="1" smtClean="0">
                                            <a:latin typeface="Cambria Math"/>
                                          </a:rPr>
                                          <m:t>𝑥</m:t>
                                        </m:r>
                                      </m:e>
                                    </m:d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𝑑𝑥</m:t>
                                    </m:r>
                                  </m:e>
                                </m:nary>
                                <m:r>
                                  <a:rPr lang="en-US" b="0" i="1" smtClean="0">
                                    <a:latin typeface="Cambria Math"/>
                                  </a:rPr>
                                  <m:t>=−</m:t>
                                </m:r>
                                <m:nary>
                                  <m:naryPr>
                                    <m:limLoc m:val="undOvr"/>
                                    <m:subHide m:val="on"/>
                                    <m:supHide m:val="on"/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naryPr>
                                  <m:sub/>
                                  <m:sup/>
                                  <m:e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𝑓</m:t>
                                    </m:r>
                                    <m:d>
                                      <m:dPr>
                                        <m:ctrlP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US" b="0" i="1" smtClean="0">
                                            <a:latin typeface="Cambria Math"/>
                                          </a:rPr>
                                          <m:t>𝑥</m:t>
                                        </m:r>
                                      </m:e>
                                    </m:d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𝑑𝑥</m:t>
                                    </m:r>
                                  </m:e>
                                </m:nary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Sum or Difference Rule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nary>
                                  <m:naryPr>
                                    <m:limLoc m:val="undOvr"/>
                                    <m:subHide m:val="on"/>
                                    <m:supHide m:val="on"/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naryPr>
                                  <m:sub/>
                                  <m:sup/>
                                  <m:e>
                                    <m:d>
                                      <m:dPr>
                                        <m:begChr m:val="["/>
                                        <m:endChr m:val="]"/>
                                        <m:ctrlP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US" b="0" i="1" smtClean="0">
                                            <a:latin typeface="Cambria Math"/>
                                          </a:rPr>
                                          <m:t>𝑓</m:t>
                                        </m:r>
                                        <m:d>
                                          <m:dPr>
                                            <m:ctrlPr>
                                              <a:rPr lang="en-US" b="0" i="1" smtClean="0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dPr>
                                          <m:e>
                                            <m:r>
                                              <a:rPr lang="en-US" b="0" i="1" smtClean="0">
                                                <a:latin typeface="Cambria Math"/>
                                              </a:rPr>
                                              <m:t>𝑥</m:t>
                                            </m:r>
                                          </m:e>
                                        </m:d>
                                        <m:r>
                                          <a:rPr lang="en-US" b="0" i="1" smtClean="0">
                                            <a:latin typeface="Cambria Math"/>
                                          </a:rPr>
                                          <m:t>±</m:t>
                                        </m:r>
                                        <m:r>
                                          <a:rPr lang="en-US" b="0" i="1" smtClean="0">
                                            <a:latin typeface="Cambria Math"/>
                                          </a:rPr>
                                          <m:t>𝑔</m:t>
                                        </m:r>
                                        <m:d>
                                          <m:dPr>
                                            <m:ctrlPr>
                                              <a:rPr lang="en-US" b="0" i="1" smtClean="0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dPr>
                                          <m:e>
                                            <m:r>
                                              <a:rPr lang="en-US" b="0" i="1" smtClean="0">
                                                <a:latin typeface="Cambria Math"/>
                                              </a:rPr>
                                              <m:t>𝑥</m:t>
                                            </m:r>
                                          </m:e>
                                        </m:d>
                                      </m:e>
                                    </m:d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𝑑𝑥</m:t>
                                    </m:r>
                                  </m:e>
                                </m:nary>
                                <m:r>
                                  <a:rPr lang="en-US" b="0" i="1" smtClean="0">
                                    <a:latin typeface="Cambria Math"/>
                                  </a:rPr>
                                  <m:t>=</m:t>
                                </m:r>
                                <m:nary>
                                  <m:naryPr>
                                    <m:limLoc m:val="undOvr"/>
                                    <m:subHide m:val="on"/>
                                    <m:supHide m:val="on"/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naryPr>
                                  <m:sub/>
                                  <m:sup/>
                                  <m:e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𝑓</m:t>
                                    </m:r>
                                    <m:d>
                                      <m:dPr>
                                        <m:ctrlP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US" b="0" i="1" smtClean="0">
                                            <a:latin typeface="Cambria Math"/>
                                          </a:rPr>
                                          <m:t>𝑥</m:t>
                                        </m:r>
                                      </m:e>
                                    </m:d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𝑑𝑥</m:t>
                                    </m:r>
                                  </m:e>
                                </m:nary>
                                <m:r>
                                  <a:rPr lang="en-US" b="0" i="1" smtClean="0">
                                    <a:latin typeface="Cambria Math"/>
                                  </a:rPr>
                                  <m:t>±</m:t>
                                </m:r>
                                <m:nary>
                                  <m:naryPr>
                                    <m:limLoc m:val="undOvr"/>
                                    <m:subHide m:val="on"/>
                                    <m:supHide m:val="on"/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naryPr>
                                  <m:sub/>
                                  <m:sup/>
                                  <m:e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𝑔</m:t>
                                    </m:r>
                                    <m:d>
                                      <m:dPr>
                                        <m:ctrlP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US" b="0" i="1" smtClean="0">
                                            <a:latin typeface="Cambria Math"/>
                                          </a:rPr>
                                          <m:t>𝑥</m:t>
                                        </m:r>
                                      </m:e>
                                    </m:d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𝑑𝑥</m:t>
                                    </m:r>
                                  </m:e>
                                </m:nary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2" name="Table 1"/>
              <p:cNvGraphicFramePr>
                <a:graphicFrameLocks noGrp="1"/>
              </p:cNvGraphicFramePr>
              <p:nvPr/>
            </p:nvGraphicFramePr>
            <p:xfrm>
              <a:off x="2614548" y="2977324"/>
              <a:ext cx="6910452" cy="2432877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2426653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4483799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</a:tblGrid>
                  <a:tr h="810959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Constant Multiple Rule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54348" t="-752" r="-272" b="-202256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810959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Negative Rule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54348" t="-100000" r="-272" b="-100746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810959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Sum or Difference Rule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54348" t="-201504" r="-272" b="-1504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6758141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1752600" y="381001"/>
                <a:ext cx="8686800" cy="532998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600"/>
                  </a:spcAft>
                </a:pPr>
                <a:r>
                  <a:rPr lang="en-US" sz="2000" b="1" dirty="0">
                    <a:solidFill>
                      <a:srgbClr val="FF0000"/>
                    </a:solidFill>
                  </a:rPr>
                  <a:t>EXAMPLE</a:t>
                </a:r>
                <a:r>
                  <a:rPr lang="en-US" sz="2000" dirty="0"/>
                  <a:t>  Evaluate the following indefinite integrals.</a:t>
                </a:r>
              </a:p>
              <a:p>
                <a:pPr marL="457200" indent="-457200">
                  <a:spcAft>
                    <a:spcPts val="600"/>
                  </a:spcAft>
                  <a:buFont typeface="+mj-lt"/>
                  <a:buAutoNum type="alphaLcParenR"/>
                </a:pPr>
                <a:r>
                  <a:rPr lang="en-US" sz="2000" dirty="0"/>
                  <a:t> </a:t>
                </a: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d>
                          <m:d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000" i="1">
                                    <a:latin typeface="Cambria Math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sz="2000" i="1"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sz="2000" i="1">
                                <a:latin typeface="Cambria Math"/>
                              </a:rPr>
                              <m:t>−2</m:t>
                            </m:r>
                            <m:r>
                              <a:rPr lang="en-US" sz="2000" i="1">
                                <a:latin typeface="Cambria Math"/>
                              </a:rPr>
                              <m:t>𝑥</m:t>
                            </m:r>
                            <m:r>
                              <a:rPr lang="en-US" sz="2000" i="1">
                                <a:latin typeface="Cambria Math"/>
                              </a:rPr>
                              <m:t>+5</m:t>
                            </m:r>
                          </m:e>
                        </m:d>
                        <m:r>
                          <a:rPr lang="en-US" sz="2000" i="1">
                            <a:latin typeface="Cambria Math"/>
                          </a:rPr>
                          <m:t>𝑑𝑥</m:t>
                        </m:r>
                      </m:e>
                    </m:nary>
                  </m:oMath>
                </a14:m>
                <a:endParaRPr lang="en-US" sz="2000" dirty="0"/>
              </a:p>
              <a:p>
                <a:pPr marL="457200" indent="-457200">
                  <a:spcAft>
                    <a:spcPts val="600"/>
                  </a:spcAft>
                  <a:buFont typeface="+mj-lt"/>
                  <a:buAutoNum type="alphaLcParenR"/>
                </a:pPr>
                <a:r>
                  <a:rPr lang="en-US" sz="2000" dirty="0"/>
                  <a:t> </a:t>
                </a: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d>
                          <m:d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2000" i="1">
                                    <a:latin typeface="Cambria Math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US" sz="2000" i="1">
                                    <a:latin typeface="Cambria Math"/>
                                  </a:rPr>
                                  <m:t>𝑥</m:t>
                                </m:r>
                              </m:den>
                            </m:f>
                            <m:r>
                              <a:rPr lang="en-US" sz="2000" i="1">
                                <a:latin typeface="Cambria Math"/>
                              </a:rPr>
                              <m:t>+2</m:t>
                            </m:r>
                            <m:sSup>
                              <m:sSup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000" i="1">
                                    <a:latin typeface="Cambria Math"/>
                                  </a:rPr>
                                  <m:t>𝑒</m:t>
                                </m:r>
                              </m:e>
                              <m:sup>
                                <m:r>
                                  <a:rPr lang="en-US" sz="2000" i="1">
                                    <a:latin typeface="Cambria Math"/>
                                  </a:rPr>
                                  <m:t>2</m:t>
                                </m:r>
                                <m:r>
                                  <a:rPr lang="en-US" sz="2000" i="1">
                                    <a:latin typeface="Cambria Math"/>
                                  </a:rPr>
                                  <m:t>𝑥</m:t>
                                </m:r>
                              </m:sup>
                            </m:sSup>
                          </m:e>
                        </m:d>
                        <m:r>
                          <a:rPr lang="en-US" sz="2000" i="1">
                            <a:latin typeface="Cambria Math"/>
                          </a:rPr>
                          <m:t>𝑑𝑥</m:t>
                        </m:r>
                      </m:e>
                    </m:nary>
                  </m:oMath>
                </a14:m>
                <a:endParaRPr lang="en-US" sz="2000" dirty="0"/>
              </a:p>
              <a:p>
                <a:pPr marL="457200" indent="-457200">
                  <a:spcAft>
                    <a:spcPts val="600"/>
                  </a:spcAft>
                  <a:buFont typeface="+mj-lt"/>
                  <a:buAutoNum type="alphaLcParenR"/>
                </a:pPr>
                <a:r>
                  <a:rPr lang="en-US" sz="2000" dirty="0"/>
                  <a:t> </a:t>
                </a: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d>
                          <m:d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2000" i="1">
                                    <a:latin typeface="Cambria Math"/>
                                  </a:rPr>
                                  <m:t>𝑥</m:t>
                                </m:r>
                                <m:rad>
                                  <m:radPr>
                                    <m:degHide m:val="on"/>
                                    <m:ctrlPr>
                                      <a:rPr lang="en-US" sz="2000" i="1">
                                        <a:latin typeface="Cambria Math" panose="02040503050406030204" pitchFamily="18" charset="0"/>
                                      </a:rPr>
                                    </m:ctrlPr>
                                  </m:radPr>
                                  <m:deg/>
                                  <m:e>
                                    <m:r>
                                      <a:rPr lang="en-US" sz="2000" i="1"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</m:rad>
                                <m:r>
                                  <a:rPr lang="en-US" sz="2000" i="1">
                                    <a:latin typeface="Cambria Math"/>
                                  </a:rPr>
                                  <m:t>+</m:t>
                                </m:r>
                                <m:rad>
                                  <m:radPr>
                                    <m:degHide m:val="on"/>
                                    <m:ctrlPr>
                                      <a:rPr lang="en-US" sz="2000" i="1">
                                        <a:latin typeface="Cambria Math" panose="02040503050406030204" pitchFamily="18" charset="0"/>
                                      </a:rPr>
                                    </m:ctrlPr>
                                  </m:radPr>
                                  <m:deg/>
                                  <m:e>
                                    <m:r>
                                      <a:rPr lang="en-US" sz="2000" i="1"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</m:rad>
                              </m:num>
                              <m:den>
                                <m:sSup>
                                  <m:sSupPr>
                                    <m:ctrlPr>
                                      <a:rPr lang="en-US" sz="20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000" i="1"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US" sz="2000" i="1">
                                        <a:latin typeface="Cambria Math"/>
                                      </a:rPr>
                                      <m:t>2</m:t>
                                    </m:r>
                                  </m:sup>
                                </m:sSup>
                              </m:den>
                            </m:f>
                          </m:e>
                        </m:d>
                        <m:r>
                          <a:rPr lang="en-US" sz="2000" i="1">
                            <a:latin typeface="Cambria Math"/>
                          </a:rPr>
                          <m:t>𝑑𝑥</m:t>
                        </m:r>
                      </m:e>
                    </m:nary>
                  </m:oMath>
                </a14:m>
                <a:endParaRPr lang="en-US" sz="2000" dirty="0"/>
              </a:p>
              <a:p>
                <a:pPr>
                  <a:spcAft>
                    <a:spcPts val="600"/>
                  </a:spcAft>
                </a:pPr>
                <a:endParaRPr lang="en-US" sz="2000" dirty="0"/>
              </a:p>
              <a:p>
                <a:pPr marL="457200" indent="-457200">
                  <a:spcAft>
                    <a:spcPts val="600"/>
                  </a:spcAft>
                  <a:buFont typeface="+mj-lt"/>
                  <a:buAutoNum type="alphaLcParenR"/>
                </a:pPr>
                <a:r>
                  <a:rPr lang="en-US" sz="2000" dirty="0"/>
                  <a:t> </a:t>
                </a: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d>
                          <m:d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000" i="1">
                                    <a:latin typeface="Cambria Math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sz="2000" i="1"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sz="2000" i="1">
                                <a:latin typeface="Cambria Math"/>
                              </a:rPr>
                              <m:t>−2</m:t>
                            </m:r>
                            <m:r>
                              <a:rPr lang="en-US" sz="2000" i="1">
                                <a:latin typeface="Cambria Math"/>
                              </a:rPr>
                              <m:t>𝑥</m:t>
                            </m:r>
                            <m:r>
                              <a:rPr lang="en-US" sz="2000" i="1">
                                <a:latin typeface="Cambria Math"/>
                              </a:rPr>
                              <m:t>+5</m:t>
                            </m:r>
                          </m:e>
                        </m:d>
                        <m:r>
                          <a:rPr lang="en-US" sz="2000" i="1">
                            <a:latin typeface="Cambria Math"/>
                          </a:rPr>
                          <m:t>𝑑𝑥</m:t>
                        </m:r>
                      </m:e>
                    </m:nary>
                    <m:r>
                      <a:rPr lang="en-US" sz="2000" i="1">
                        <a:latin typeface="Cambria Math"/>
                      </a:rPr>
                      <m:t>=</m:t>
                    </m:r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sSup>
                          <m:sSup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000" i="1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sz="2000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sz="2000" i="1">
                            <a:latin typeface="Cambria Math"/>
                          </a:rPr>
                          <m:t>𝑑𝑥</m:t>
                        </m:r>
                      </m:e>
                    </m:nary>
                    <m:r>
                      <a:rPr lang="en-US" sz="2000" i="1">
                        <a:latin typeface="Cambria Math"/>
                      </a:rPr>
                      <m:t>−</m:t>
                    </m:r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r>
                          <a:rPr lang="en-US" sz="2000" i="1">
                            <a:latin typeface="Cambria Math"/>
                          </a:rPr>
                          <m:t>2</m:t>
                        </m:r>
                        <m:r>
                          <a:rPr lang="en-US" sz="2000" i="1">
                            <a:latin typeface="Cambria Math"/>
                          </a:rPr>
                          <m:t>𝑥𝑑𝑥</m:t>
                        </m:r>
                      </m:e>
                    </m:nary>
                    <m:r>
                      <a:rPr lang="en-US" sz="2000" i="1">
                        <a:latin typeface="Cambria Math"/>
                      </a:rPr>
                      <m:t>+</m:t>
                    </m:r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r>
                          <a:rPr lang="en-US" sz="2000" i="1">
                            <a:latin typeface="Cambria Math"/>
                          </a:rPr>
                          <m:t>5</m:t>
                        </m:r>
                        <m:r>
                          <a:rPr lang="en-US" sz="2000" i="1">
                            <a:latin typeface="Cambria Math"/>
                          </a:rPr>
                          <m:t>𝑑𝑥</m:t>
                        </m:r>
                      </m:e>
                    </m:nary>
                  </m:oMath>
                </a14:m>
                <a:endParaRPr lang="en-US" sz="2000" i="1" dirty="0">
                  <a:latin typeface="Cambria Math"/>
                </a:endParaRPr>
              </a:p>
              <a:p>
                <a:pPr>
                  <a:spcAft>
                    <a:spcPts val="600"/>
                  </a:spcAft>
                  <a:tabLst>
                    <a:tab pos="2566988" algn="l"/>
                  </a:tabLst>
                </a:pPr>
                <a:r>
                  <a:rPr lang="en-US" sz="2000" dirty="0"/>
                  <a:t>	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</a:rPr>
                      <m:t>=</m:t>
                    </m:r>
                    <m:d>
                      <m:d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000" i="1">
                                <a:latin typeface="Cambria Math"/>
                              </a:rPr>
                              <m:t>1</m:t>
                            </m:r>
                          </m:num>
                          <m:den>
                            <m:r>
                              <a:rPr lang="en-US" sz="2000" i="1">
                                <a:latin typeface="Cambria Math"/>
                              </a:rPr>
                              <m:t>3</m:t>
                            </m:r>
                          </m:den>
                        </m:f>
                        <m:sSup>
                          <m:sSup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000" i="1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sz="2000" i="1">
                                <a:latin typeface="Cambria Math"/>
                              </a:rPr>
                              <m:t>3</m:t>
                            </m:r>
                          </m:sup>
                        </m:sSup>
                        <m:r>
                          <a:rPr lang="en-US" sz="2000" i="1">
                            <a:latin typeface="Cambria Math"/>
                          </a:rPr>
                          <m:t>+</m:t>
                        </m:r>
                        <m:sSub>
                          <m:sSub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latin typeface="Cambria Math"/>
                              </a:rPr>
                              <m:t>𝐶</m:t>
                            </m:r>
                          </m:e>
                          <m:sub>
                            <m:r>
                              <a:rPr lang="en-US" sz="2000" i="1"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e>
                    </m:d>
                    <m:r>
                      <a:rPr lang="en-US" sz="2000" i="1">
                        <a:latin typeface="Cambria Math"/>
                      </a:rPr>
                      <m:t>−</m:t>
                    </m:r>
                    <m:d>
                      <m:d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000" i="1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sz="2000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sz="2000" i="1">
                            <a:latin typeface="Cambria Math"/>
                          </a:rPr>
                          <m:t>+</m:t>
                        </m:r>
                        <m:sSub>
                          <m:sSub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latin typeface="Cambria Math"/>
                              </a:rPr>
                              <m:t>𝐶</m:t>
                            </m:r>
                          </m:e>
                          <m:sub>
                            <m:r>
                              <a:rPr lang="en-US" sz="2000" i="1">
                                <a:latin typeface="Cambria Math"/>
                              </a:rPr>
                              <m:t>2</m:t>
                            </m:r>
                          </m:sub>
                        </m:sSub>
                      </m:e>
                    </m:d>
                    <m:r>
                      <a:rPr lang="en-US" sz="2000" i="1">
                        <a:latin typeface="Cambria Math"/>
                      </a:rPr>
                      <m:t>+</m:t>
                    </m:r>
                    <m:d>
                      <m:d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latin typeface="Cambria Math"/>
                          </a:rPr>
                          <m:t>5</m:t>
                        </m:r>
                        <m:r>
                          <a:rPr lang="en-US" sz="2000" i="1">
                            <a:latin typeface="Cambria Math"/>
                          </a:rPr>
                          <m:t>𝑥</m:t>
                        </m:r>
                        <m:r>
                          <a:rPr lang="en-US" sz="2000" i="1">
                            <a:latin typeface="Cambria Math"/>
                          </a:rPr>
                          <m:t>+</m:t>
                        </m:r>
                        <m:sSub>
                          <m:sSub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latin typeface="Cambria Math"/>
                              </a:rPr>
                              <m:t>𝐶</m:t>
                            </m:r>
                          </m:e>
                          <m:sub>
                            <m:r>
                              <a:rPr lang="en-US" sz="2000" i="1">
                                <a:latin typeface="Cambria Math"/>
                              </a:rPr>
                              <m:t>3</m:t>
                            </m:r>
                          </m:sub>
                        </m:sSub>
                      </m:e>
                    </m:d>
                  </m:oMath>
                </a14:m>
                <a:endParaRPr lang="en-US" sz="2000" i="1" dirty="0">
                  <a:latin typeface="Cambria Math"/>
                </a:endParaRPr>
              </a:p>
              <a:p>
                <a:pPr>
                  <a:spcAft>
                    <a:spcPts val="600"/>
                  </a:spcAft>
                  <a:tabLst>
                    <a:tab pos="2566988" algn="l"/>
                  </a:tabLst>
                </a:pPr>
                <a:r>
                  <a:rPr lang="en-US" sz="2000" dirty="0"/>
                  <a:t>	</a:t>
                </a:r>
                <a14:m>
                  <m:oMath xmlns:m="http://schemas.openxmlformats.org/officeDocument/2006/math">
                    <m:r>
                      <a:rPr lang="en-US" sz="2000">
                        <a:latin typeface="Cambria Math"/>
                      </a:rPr>
                      <m:t>=</m:t>
                    </m:r>
                    <m:borderBox>
                      <m:borderBox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borderBoxPr>
                      <m:e>
                        <m:f>
                          <m:f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000" i="1">
                                <a:latin typeface="Cambria Math"/>
                              </a:rPr>
                              <m:t>1</m:t>
                            </m:r>
                          </m:num>
                          <m:den>
                            <m:r>
                              <a:rPr lang="en-US" sz="2000" i="1">
                                <a:latin typeface="Cambria Math"/>
                              </a:rPr>
                              <m:t>3</m:t>
                            </m:r>
                          </m:den>
                        </m:f>
                        <m:sSup>
                          <m:sSup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000" i="1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sz="2000" i="1">
                                <a:latin typeface="Cambria Math"/>
                              </a:rPr>
                              <m:t>3</m:t>
                            </m:r>
                          </m:sup>
                        </m:sSup>
                        <m:r>
                          <a:rPr lang="en-US" sz="2000" i="1">
                            <a:latin typeface="Cambria Math"/>
                          </a:rPr>
                          <m:t>−</m:t>
                        </m:r>
                        <m:sSup>
                          <m:sSup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000" i="1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sz="2000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sz="2000" i="1">
                            <a:latin typeface="Cambria Math"/>
                          </a:rPr>
                          <m:t>+5</m:t>
                        </m:r>
                        <m:r>
                          <a:rPr lang="en-US" sz="2000" i="1">
                            <a:latin typeface="Cambria Math"/>
                          </a:rPr>
                          <m:t>𝑥</m:t>
                        </m:r>
                        <m:r>
                          <a:rPr lang="en-US" sz="2000" i="1">
                            <a:latin typeface="Cambria Math"/>
                          </a:rPr>
                          <m:t>+</m:t>
                        </m:r>
                        <m:r>
                          <a:rPr lang="en-US" sz="2000" i="1">
                            <a:latin typeface="Cambria Math"/>
                          </a:rPr>
                          <m:t>𝐶</m:t>
                        </m:r>
                      </m:e>
                    </m:borderBox>
                  </m:oMath>
                </a14:m>
                <a:endParaRPr lang="en-US" sz="2000" dirty="0"/>
              </a:p>
              <a:p>
                <a:pPr marL="457200" indent="-457200">
                  <a:spcBef>
                    <a:spcPts val="1200"/>
                  </a:spcBef>
                  <a:spcAft>
                    <a:spcPts val="600"/>
                  </a:spcAft>
                  <a:buFont typeface="+mj-lt"/>
                  <a:buAutoNum type="alphaLcParenR" startAt="2"/>
                </a:pPr>
                <a:r>
                  <a:rPr lang="en-US" sz="2000" dirty="0"/>
                  <a:t> </a:t>
                </a: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d>
                          <m:d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2000" i="1">
                                    <a:latin typeface="Cambria Math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US" sz="2000" i="1">
                                    <a:latin typeface="Cambria Math"/>
                                  </a:rPr>
                                  <m:t>𝑥</m:t>
                                </m:r>
                              </m:den>
                            </m:f>
                            <m:r>
                              <a:rPr lang="en-US" sz="2000" i="1">
                                <a:latin typeface="Cambria Math"/>
                              </a:rPr>
                              <m:t>+2</m:t>
                            </m:r>
                            <m:sSup>
                              <m:sSup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000" i="1">
                                    <a:latin typeface="Cambria Math"/>
                                  </a:rPr>
                                  <m:t>𝑒</m:t>
                                </m:r>
                              </m:e>
                              <m:sup>
                                <m:r>
                                  <a:rPr lang="en-US" sz="2000" i="1">
                                    <a:latin typeface="Cambria Math"/>
                                  </a:rPr>
                                  <m:t>2</m:t>
                                </m:r>
                                <m:r>
                                  <a:rPr lang="en-US" sz="2000" i="1">
                                    <a:latin typeface="Cambria Math"/>
                                  </a:rPr>
                                  <m:t>𝑥</m:t>
                                </m:r>
                              </m:sup>
                            </m:sSup>
                          </m:e>
                        </m:d>
                        <m:r>
                          <a:rPr lang="en-US" sz="2000" i="1">
                            <a:latin typeface="Cambria Math"/>
                          </a:rPr>
                          <m:t>𝑑𝑥</m:t>
                        </m:r>
                      </m:e>
                    </m:nary>
                    <m:r>
                      <a:rPr lang="en-US" sz="2000" i="1">
                        <a:latin typeface="Cambria Math"/>
                      </a:rPr>
                      <m:t>=</m:t>
                    </m:r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f>
                          <m:f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000" i="1">
                                <a:latin typeface="Cambria Math"/>
                              </a:rPr>
                              <m:t>1</m:t>
                            </m:r>
                          </m:num>
                          <m:den>
                            <m:r>
                              <a:rPr lang="en-US" sz="2000" i="1">
                                <a:latin typeface="Cambria Math"/>
                              </a:rPr>
                              <m:t>𝑥</m:t>
                            </m:r>
                          </m:den>
                        </m:f>
                        <m:r>
                          <a:rPr lang="en-US" sz="2000" i="1">
                            <a:latin typeface="Cambria Math"/>
                          </a:rPr>
                          <m:t>𝑑𝑥</m:t>
                        </m:r>
                      </m:e>
                    </m:nary>
                    <m:r>
                      <a:rPr lang="en-US" sz="2000" i="1">
                        <a:latin typeface="Cambria Math"/>
                      </a:rPr>
                      <m:t>+</m:t>
                    </m:r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r>
                          <a:rPr lang="en-US" sz="2000" i="1">
                            <a:latin typeface="Cambria Math"/>
                          </a:rPr>
                          <m:t>2</m:t>
                        </m:r>
                        <m:sSup>
                          <m:sSup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000" i="1">
                                <a:latin typeface="Cambria Math"/>
                              </a:rPr>
                              <m:t>𝑒</m:t>
                            </m:r>
                          </m:e>
                          <m:sup>
                            <m:r>
                              <a:rPr lang="en-US" sz="2000" i="1">
                                <a:latin typeface="Cambria Math"/>
                              </a:rPr>
                              <m:t>2</m:t>
                            </m:r>
                            <m:r>
                              <a:rPr lang="en-US" sz="2000" i="1">
                                <a:latin typeface="Cambria Math"/>
                              </a:rPr>
                              <m:t>𝑥</m:t>
                            </m:r>
                          </m:sup>
                        </m:sSup>
                        <m:r>
                          <a:rPr lang="en-US" sz="2000" i="1">
                            <a:latin typeface="Cambria Math"/>
                          </a:rPr>
                          <m:t>𝑑𝑥</m:t>
                        </m:r>
                      </m:e>
                    </m:nary>
                    <m:r>
                      <a:rPr lang="en-US" sz="2000" i="1">
                        <a:latin typeface="Cambria Math"/>
                      </a:rPr>
                      <m:t>=</m:t>
                    </m:r>
                    <m:borderBox>
                      <m:borderBox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borderBoxPr>
                      <m:e>
                        <m:func>
                          <m:func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2000">
                                <a:latin typeface="Cambria Math"/>
                              </a:rPr>
                              <m:t>ln</m:t>
                            </m:r>
                          </m:fName>
                          <m:e>
                            <m:d>
                              <m:dPr>
                                <m:begChr m:val="|"/>
                                <m:endChr m:val="|"/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2000" i="1">
                                    <a:latin typeface="Cambria Math"/>
                                  </a:rPr>
                                  <m:t>𝑥</m:t>
                                </m:r>
                              </m:e>
                            </m:d>
                          </m:e>
                        </m:func>
                        <m:r>
                          <a:rPr lang="en-US" sz="2000" i="1">
                            <a:latin typeface="Cambria Math"/>
                          </a:rPr>
                          <m:t>+</m:t>
                        </m:r>
                        <m:sSup>
                          <m:sSup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000" i="1">
                                <a:latin typeface="Cambria Math"/>
                              </a:rPr>
                              <m:t>𝑒</m:t>
                            </m:r>
                          </m:e>
                          <m:sup>
                            <m:r>
                              <a:rPr lang="en-US" sz="2000" i="1">
                                <a:latin typeface="Cambria Math"/>
                              </a:rPr>
                              <m:t>2</m:t>
                            </m:r>
                            <m:r>
                              <a:rPr lang="en-US" sz="2000" i="1">
                                <a:latin typeface="Cambria Math"/>
                              </a:rPr>
                              <m:t>𝑥</m:t>
                            </m:r>
                          </m:sup>
                        </m:sSup>
                        <m:r>
                          <a:rPr lang="en-US" sz="2000" i="1">
                            <a:latin typeface="Cambria Math"/>
                          </a:rPr>
                          <m:t>+</m:t>
                        </m:r>
                        <m:r>
                          <a:rPr lang="en-US" sz="2000" i="1">
                            <a:latin typeface="Cambria Math"/>
                          </a:rPr>
                          <m:t>𝐶</m:t>
                        </m:r>
                      </m:e>
                    </m:borderBox>
                  </m:oMath>
                </a14:m>
                <a:endParaRPr lang="en-US" sz="2000" dirty="0"/>
              </a:p>
              <a:p>
                <a:pPr marL="457200" indent="-457200">
                  <a:spcBef>
                    <a:spcPts val="1200"/>
                  </a:spcBef>
                  <a:spcAft>
                    <a:spcPts val="600"/>
                  </a:spcAft>
                  <a:buFont typeface="+mj-lt"/>
                  <a:buAutoNum type="alphaLcParenR" startAt="2"/>
                </a:pPr>
                <a:r>
                  <a:rPr lang="en-US" sz="2000" dirty="0"/>
                  <a:t> </a:t>
                </a: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d>
                          <m:d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2000" i="1">
                                    <a:latin typeface="Cambria Math"/>
                                  </a:rPr>
                                  <m:t>𝑥</m:t>
                                </m:r>
                                <m:rad>
                                  <m:radPr>
                                    <m:degHide m:val="on"/>
                                    <m:ctrlPr>
                                      <a:rPr lang="en-US" sz="2000" i="1">
                                        <a:latin typeface="Cambria Math" panose="02040503050406030204" pitchFamily="18" charset="0"/>
                                      </a:rPr>
                                    </m:ctrlPr>
                                  </m:radPr>
                                  <m:deg/>
                                  <m:e>
                                    <m:r>
                                      <a:rPr lang="en-US" sz="2000" i="1"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</m:rad>
                                <m:r>
                                  <a:rPr lang="en-US" sz="2000" i="1">
                                    <a:latin typeface="Cambria Math"/>
                                  </a:rPr>
                                  <m:t>+</m:t>
                                </m:r>
                                <m:rad>
                                  <m:radPr>
                                    <m:degHide m:val="on"/>
                                    <m:ctrlPr>
                                      <a:rPr lang="en-US" sz="2000" i="1">
                                        <a:latin typeface="Cambria Math" panose="02040503050406030204" pitchFamily="18" charset="0"/>
                                      </a:rPr>
                                    </m:ctrlPr>
                                  </m:radPr>
                                  <m:deg/>
                                  <m:e>
                                    <m:r>
                                      <a:rPr lang="en-US" sz="2000" i="1"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</m:rad>
                              </m:num>
                              <m:den>
                                <m:sSup>
                                  <m:sSupPr>
                                    <m:ctrlPr>
                                      <a:rPr lang="en-US" sz="20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000" i="1"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US" sz="2000" i="1">
                                        <a:latin typeface="Cambria Math"/>
                                      </a:rPr>
                                      <m:t>2</m:t>
                                    </m:r>
                                  </m:sup>
                                </m:sSup>
                              </m:den>
                            </m:f>
                          </m:e>
                        </m:d>
                        <m:r>
                          <a:rPr lang="en-US" sz="2000" i="1">
                            <a:latin typeface="Cambria Math"/>
                          </a:rPr>
                          <m:t>𝑑𝑥</m:t>
                        </m:r>
                      </m:e>
                    </m:nary>
                    <m:r>
                      <a:rPr lang="en-US" sz="2000" i="1">
                        <a:latin typeface="Cambria Math"/>
                      </a:rPr>
                      <m:t>=</m:t>
                    </m:r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d>
                          <m:d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000" i="1">
                                    <a:latin typeface="Cambria Math"/>
                                  </a:rPr>
                                  <m:t>𝑥</m:t>
                                </m:r>
                              </m:e>
                              <m:sup>
                                <m:f>
                                  <m:fPr>
                                    <m:type m:val="lin"/>
                                    <m:ctrlPr>
                                      <a:rPr lang="en-US" sz="2000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000" i="1">
                                        <a:latin typeface="Cambria Math"/>
                                      </a:rPr>
                                      <m:t>−1</m:t>
                                    </m:r>
                                  </m:num>
                                  <m:den>
                                    <m:r>
                                      <a:rPr lang="en-US" sz="2000" i="1">
                                        <a:latin typeface="Cambria Math"/>
                                      </a:rPr>
                                      <m:t>2</m:t>
                                    </m:r>
                                  </m:den>
                                </m:f>
                              </m:sup>
                            </m:sSup>
                            <m:r>
                              <a:rPr lang="en-US" sz="2000" i="1">
                                <a:latin typeface="Cambria Math"/>
                              </a:rPr>
                              <m:t>+</m:t>
                            </m:r>
                            <m:sSup>
                              <m:sSup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000" i="1">
                                    <a:latin typeface="Cambria Math"/>
                                  </a:rPr>
                                  <m:t>𝑥</m:t>
                                </m:r>
                              </m:e>
                              <m:sup>
                                <m:f>
                                  <m:fPr>
                                    <m:type m:val="lin"/>
                                    <m:ctrlPr>
                                      <a:rPr lang="en-US" sz="2000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000" i="1">
                                        <a:latin typeface="Cambria Math"/>
                                      </a:rPr>
                                      <m:t>−3</m:t>
                                    </m:r>
                                  </m:num>
                                  <m:den>
                                    <m:r>
                                      <a:rPr lang="en-US" sz="2000" i="1">
                                        <a:latin typeface="Cambria Math"/>
                                      </a:rPr>
                                      <m:t>2</m:t>
                                    </m:r>
                                  </m:den>
                                </m:f>
                              </m:sup>
                            </m:sSup>
                          </m:e>
                        </m:d>
                        <m:r>
                          <a:rPr lang="en-US" sz="2000" i="1">
                            <a:latin typeface="Cambria Math"/>
                          </a:rPr>
                          <m:t>𝑑𝑥</m:t>
                        </m:r>
                      </m:e>
                    </m:nary>
                    <m:r>
                      <a:rPr lang="en-US" sz="2000" i="1">
                        <a:latin typeface="Cambria Math"/>
                      </a:rPr>
                      <m:t>=</m:t>
                    </m:r>
                    <m:borderBox>
                      <m:borderBox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borderBoxPr>
                      <m:e>
                        <m:r>
                          <a:rPr lang="en-US" sz="2000" i="1">
                            <a:latin typeface="Cambria Math"/>
                          </a:rPr>
                          <m:t>2</m:t>
                        </m:r>
                        <m:sSup>
                          <m:sSup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000" i="1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f>
                              <m:fPr>
                                <m:type m:val="lin"/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2000" i="1">
                                    <a:latin typeface="Cambria Math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US" sz="2000" i="1">
                                    <a:latin typeface="Cambria Math"/>
                                  </a:rPr>
                                  <m:t>2</m:t>
                                </m:r>
                              </m:den>
                            </m:f>
                          </m:sup>
                        </m:sSup>
                        <m:r>
                          <a:rPr lang="en-US" sz="2000" i="1">
                            <a:latin typeface="Cambria Math"/>
                          </a:rPr>
                          <m:t>−2</m:t>
                        </m:r>
                        <m:sSup>
                          <m:sSup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000" i="1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f>
                              <m:fPr>
                                <m:type m:val="lin"/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2000" i="1">
                                    <a:latin typeface="Cambria Math"/>
                                  </a:rPr>
                                  <m:t>−1</m:t>
                                </m:r>
                              </m:num>
                              <m:den>
                                <m:r>
                                  <a:rPr lang="en-US" sz="2000" i="1">
                                    <a:latin typeface="Cambria Math"/>
                                  </a:rPr>
                                  <m:t>2</m:t>
                                </m:r>
                              </m:den>
                            </m:f>
                          </m:sup>
                        </m:sSup>
                        <m:r>
                          <a:rPr lang="en-US" sz="2000" i="1">
                            <a:latin typeface="Cambria Math"/>
                          </a:rPr>
                          <m:t>+</m:t>
                        </m:r>
                        <m:r>
                          <a:rPr lang="en-US" sz="2000" i="1">
                            <a:latin typeface="Cambria Math"/>
                          </a:rPr>
                          <m:t>𝐶</m:t>
                        </m:r>
                      </m:e>
                    </m:borderBox>
                  </m:oMath>
                </a14:m>
                <a:endParaRPr lang="en-US" sz="2000" dirty="0"/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2600" y="381001"/>
                <a:ext cx="8686800" cy="5329985"/>
              </a:xfrm>
              <a:prstGeom prst="rect">
                <a:avLst/>
              </a:prstGeom>
              <a:blipFill>
                <a:blip r:embed="rId2"/>
                <a:stretch>
                  <a:fillRect l="-772" t="-4691" b="-1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1010348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598</Words>
  <Application>Microsoft Office PowerPoint</Application>
  <PresentationFormat>Widescreen</PresentationFormat>
  <Paragraphs>91</Paragraphs>
  <Slides>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Cambria Math</vt:lpstr>
      <vt:lpstr>Office Theme</vt:lpstr>
      <vt:lpstr>4.10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4.10</dc:title>
  <dc:creator>Tommy Kercheville</dc:creator>
  <cp:lastModifiedBy>Tommy Kercheville</cp:lastModifiedBy>
  <cp:revision>1</cp:revision>
  <dcterms:created xsi:type="dcterms:W3CDTF">2020-06-25T17:49:08Z</dcterms:created>
  <dcterms:modified xsi:type="dcterms:W3CDTF">2020-06-25T17:49:35Z</dcterms:modified>
</cp:coreProperties>
</file>