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572" r:id="rId2"/>
    <p:sldId id="573" r:id="rId3"/>
    <p:sldId id="574" r:id="rId4"/>
    <p:sldId id="575" r:id="rId5"/>
    <p:sldId id="576" r:id="rId6"/>
    <p:sldId id="577" r:id="rId7"/>
    <p:sldId id="578" r:id="rId8"/>
    <p:sldId id="579" r:id="rId9"/>
    <p:sldId id="580" r:id="rId10"/>
    <p:sldId id="581" r:id="rId11"/>
    <p:sldId id="582" r:id="rId12"/>
    <p:sldId id="583" r:id="rId13"/>
    <p:sldId id="58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CEF34-657B-4582-AF63-7CB8048C64A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3A1E6-6035-488A-93E1-62B2703A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99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1776822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1905819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BD514-6B9B-4EC2-B7EE-91D4474A6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02C882-9357-4A5D-9FF6-0F87B3556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A302B-AB30-45B3-9CF5-C1F7BC703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709B-46E0-4ECC-9BF1-9F2B63F110E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3970F-7510-44FA-BD76-0074D18F0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61134-6E8C-405D-A076-6C414C97A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E2C5-968F-4956-A6A3-CFE63BE58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9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3C7B0-6DAF-4677-BE02-90131EE45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C8F2F5-6C9F-45B6-82F8-43A31DD83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EBAFB-55F4-4382-A476-67734C99B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709B-46E0-4ECC-9BF1-9F2B63F110E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4BA29-EB0F-4AD1-A2B9-3552789A3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EB8E1-B0E9-413D-9C3B-34BAF2072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E2C5-968F-4956-A6A3-CFE63BE58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66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DB98B0-1EB3-450F-A8A4-75AC13F2D4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31923B-1967-4B14-BE0F-52B0DEE57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C58AC-B8EE-4E25-879E-BF85B5804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709B-46E0-4ECC-9BF1-9F2B63F110E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C4151-E1F8-466C-95A3-AB839FDC5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19167-05B9-470C-B350-286A280F5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E2C5-968F-4956-A6A3-CFE63BE58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0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8B4F7-C7BA-4626-9FF8-E46CA0A6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747C2-BFF5-4642-86D3-74DCC35B8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3FCA-22D5-491F-8E22-CE4E85A1A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709B-46E0-4ECC-9BF1-9F2B63F110E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71D25-F564-44B4-8549-66A984BBB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5DD9B-5B72-45CA-9EBD-02F91E075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E2C5-968F-4956-A6A3-CFE63BE58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8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EF7A-51DB-49C7-90D9-38F5DE7F3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909F1-C417-4903-8F60-E04D35CFC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F3FB6-D575-4CB8-810F-80F26D9BD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709B-46E0-4ECC-9BF1-9F2B63F110E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BC59C-BD66-4A97-ABA6-4918CF09A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E3414-7254-430C-BE57-A8D12D7E5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E2C5-968F-4956-A6A3-CFE63BE58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0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65023-2ABE-4D18-872A-BEDB75E17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C6665-36A5-48C8-B2A8-C24E28ED0F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3B06D2-DF3E-4494-8B37-F825CF47E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F35E18-D3B3-4FC9-8A59-849E3913E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709B-46E0-4ECC-9BF1-9F2B63F110E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EB3AC-122D-4DA5-A967-A89479445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EDD9E-BCAA-42BC-8DDE-3C34191C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E2C5-968F-4956-A6A3-CFE63BE58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4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D1034-1025-4346-A5A5-724C7E9CD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7FE1A-E9E3-4090-8EEB-A78158A01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5C1E4E-ADF9-47C0-83F2-56AB3122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7C61E9-17D9-43FC-A0A8-0918372B23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BE786D-403A-475D-A07A-B5A6AC18C1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7C301-D7F0-4181-9183-EC1B425EE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709B-46E0-4ECC-9BF1-9F2B63F110E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58E973-0287-4BE8-B278-6F7DB44C8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F5B8B0-A0EE-4E26-B274-0DCC2F02D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E2C5-968F-4956-A6A3-CFE63BE58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5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17977-CA00-4360-8A53-C49F14572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C1C389-5A51-463F-8E74-9CF360F8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709B-46E0-4ECC-9BF1-9F2B63F110E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40F00A-8A28-4205-BAFA-876492F50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81E6D0-619D-4136-B5B6-66D339F63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E2C5-968F-4956-A6A3-CFE63BE58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3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61BBD4-78EC-48AE-8D56-D2AEF546E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709B-46E0-4ECC-9BF1-9F2B63F110E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49E45A-0A98-4067-B320-5FC8F1014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E600CC-BD82-4B8D-95FC-DE092B894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E2C5-968F-4956-A6A3-CFE63BE58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0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B27EA-BF80-4AED-BBF3-F5EA75966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AB1AC-2867-41FF-836F-5468DB1B1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1F6F0-DEFD-44A7-93C6-B47D91D14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0076BE-E1C1-4A06-8A46-B4506A992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709B-46E0-4ECC-9BF1-9F2B63F110E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762B0-7AAB-4396-AAFD-BDC5B3B51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CE9DB2-0616-4FDA-B69A-ADCB6B73D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E2C5-968F-4956-A6A3-CFE63BE58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3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EB076-F6AC-4E1B-B688-641231301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3EB793-B479-414F-809F-8FD159D9FF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B82529-336C-4884-8CF5-D409202F6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C099E-9F54-4BF2-B552-1C45B3872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709B-46E0-4ECC-9BF1-9F2B63F110E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5A748-151A-46B1-8CC6-A648305D8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24A7F-1F32-4309-ABBE-58D1F5EE1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E2C5-968F-4956-A6A3-CFE63BE58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0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E0B9F7-2712-4C79-842F-A73961111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4437F-785B-426B-B913-6911AF7AD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536A6-93B1-40CE-93E9-01E7079DA6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F709B-46E0-4ECC-9BF1-9F2B63F110E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B64B4-30FD-4297-AE8E-A93B6027E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BF16-1A5C-4BB4-98EB-B06364F3E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AE2C5-968F-4956-A6A3-CFE63BE58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3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1752600" y="6324600"/>
            <a:ext cx="6248400" cy="457200"/>
          </a:xfrm>
          <a:prstGeom prst="rect">
            <a:avLst/>
          </a:prstGeom>
        </p:spPr>
        <p:txBody>
          <a:bodyPr/>
          <a:lstStyle/>
          <a:p>
            <a:pPr algn="l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>
                <a:solidFill>
                  <a:srgbClr val="000000"/>
                </a:solidFill>
                <a:latin typeface="Arial Black" pitchFamily="34" charset="0"/>
              </a:rPr>
              <a:t>Copyright © 2010 Pearson Education, Inc.  Publishing as Pearson Addison-Wesley</a:t>
            </a:r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4.7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Applied Optimization Problems</a:t>
            </a:r>
          </a:p>
        </p:txBody>
      </p:sp>
    </p:spTree>
    <p:extLst>
      <p:ext uri="{BB962C8B-B14F-4D97-AF65-F5344CB8AC3E}">
        <p14:creationId xmlns:p14="http://schemas.microsoft.com/office/powerpoint/2010/main" val="3666142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0" y="381001"/>
                <a:ext cx="8686800" cy="5447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</a:rPr>
                  <a:t>EXAMPLE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 A rectangle is to be inscribed in a semicircle of radius 2.  What is the largest area the rectangle can have, and what are its dimensions?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=2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4−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e>
                        </m:d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4−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tabLst>
                    <a:tab pos="1543050" algn="l"/>
                  </a:tabLs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=2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4−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d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−2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+2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4−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tabLst>
                    <a:tab pos="1543050" algn="l"/>
                  </a:tabLs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4−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+2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4−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tabLst>
                    <a:tab pos="1543050" algn="l"/>
                  </a:tabLs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4−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4−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4−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tabLst>
                    <a:tab pos="1543050" algn="l"/>
                  </a:tabLs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8−4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4−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Critical Points:</a:t>
                </a:r>
              </a:p>
              <a:p>
                <a:pPr marL="800100" lvl="1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is equal to 0 when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8−4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=0   →   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800100" lvl="1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is undefined when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4−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=0   →   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=±2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800100" lvl="1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Based on the domain restriction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0, 2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the only critical point is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447773"/>
              </a:xfrm>
              <a:prstGeom prst="rect">
                <a:avLst/>
              </a:prstGeom>
              <a:blipFill>
                <a:blip r:embed="rId2"/>
                <a:stretch>
                  <a:fillRect l="-772" t="-672" b="-1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01060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0" y="381001"/>
                <a:ext cx="8686800" cy="4061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</a:rPr>
                  <a:t>EXAMPLE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 A rectangle is to be inscribed in a semicircle of radius 2.  What is the largest area the rectangle can have, and what are its dimensions?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We determine the absolute maximum using the critical point and domain endpoints: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=2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4−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rad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⋅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4−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rad>
                      </m:e>
                    </m:d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rad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=4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=2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e>
                    </m:d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4−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4</m:t>
                        </m:r>
                      </m:e>
                    </m:d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Thus, the largest area the rectangle can have is 4 square units, when its dimensions are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𝑙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h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4061753"/>
              </a:xfrm>
              <a:prstGeom prst="rect">
                <a:avLst/>
              </a:prstGeom>
              <a:blipFill>
                <a:blip r:embed="rId2"/>
                <a:stretch>
                  <a:fillRect l="-772" t="-901" b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4432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0" y="381000"/>
                <a:ext cx="8686800" cy="46598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</a:rPr>
                  <a:t>EXAMPLE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 Suppose that the cost of producing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million MP3 players, where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0≤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≤4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is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𝐶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−6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+15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million dollars.  Further, the revenue from selling these MP3 players is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𝑅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=9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  Find the production level that maximizes profit, along with the maximum profit.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Since profit is equal to revenue minus cost, we have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𝑅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𝐶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tabLst>
                    <a:tab pos="1487488" algn="l"/>
                  </a:tabLs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−6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+15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tabLst>
                    <a:tab pos="1487488" algn="l"/>
                  </a:tabLs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+6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−6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0≤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≤4</m:t>
                        </m:r>
                      </m:e>
                    </m:d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This is our objective function, which we are attempting to maximize: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=−3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+12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−6=−3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−4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+2</m:t>
                        </m:r>
                      </m:e>
                    </m:d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Critical Points: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4±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16−8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=2±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≈0.586, 3.414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4659802"/>
              </a:xfrm>
              <a:prstGeom prst="rect">
                <a:avLst/>
              </a:prstGeom>
              <a:blipFill>
                <a:blip r:embed="rId2"/>
                <a:stretch>
                  <a:fillRect l="-772" t="-785" r="-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4954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0" y="381001"/>
                <a:ext cx="8686800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</a:rPr>
                  <a:t>EXAMPLE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 Suppose that the cost of producing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million MP3 players, where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0≤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≤4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is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𝐶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−6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+15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million dollars.  Further, the revenue from selling these MP3 players is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𝑅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=9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  Find the production level that maximizes profit, along with the maximum profit.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We find the absolute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itchFamily="18" charset="0"/>
                  </a:rPr>
                  <a:t>extrema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using these critical points and the domain endpoints: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0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+6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0</m:t>
                            </m:r>
                          </m:e>
                        </m:d>
                      </m:e>
                      <m:sup>
                        <m:r>
                          <a:rPr lang="en-US" sz="200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−6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0.586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0.586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+6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0.586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−6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0.586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≈−1.657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3.414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3.414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+6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3.414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−6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3.414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≈9.657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4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+6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4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−6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=8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Thus, the production level that maximizes profit is about 3.414 million players, with a profit of approximately $9.657 million.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Notice that, on the other hand, a production level of a little over half a million players results in a loss of over 1.5 million dollars.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324535"/>
              </a:xfrm>
              <a:prstGeom prst="rect">
                <a:avLst/>
              </a:prstGeom>
              <a:blipFill>
                <a:blip r:embed="rId2"/>
                <a:stretch>
                  <a:fillRect l="-772" t="-687" r="-211" b="-1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80204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0"/>
            <a:ext cx="86868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</a:rPr>
              <a:t>Applied Optimization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Consider the question, </a:t>
            </a:r>
            <a:b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“How large a box can you construct with a given amount of material?”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This is an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optimization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problem, and solving such problems typically involve finding a maximum (or minimum) of an appropriate function.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Your author has this to say:  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</a:rPr>
              <a:t>If you can, express the unknown as a function of a single variable.  This may require considerable manipulation.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I’d like to give you a little more to go on than that, so I will share with you the way that I learned how to approach these problems.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Let’s work an example similar to the opening question above, to see how it works.</a:t>
            </a:r>
          </a:p>
        </p:txBody>
      </p:sp>
    </p:spTree>
    <p:extLst>
      <p:ext uri="{BB962C8B-B14F-4D97-AF65-F5344CB8AC3E}">
        <p14:creationId xmlns:p14="http://schemas.microsoft.com/office/powerpoint/2010/main" val="11117109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0" y="381000"/>
                <a:ext cx="8686800" cy="5863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</a:rPr>
                  <a:t>EXAMPLE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 An open-top box is to be made by cutting small congruent squares from the corners of a 12-in.-by-12-in. sheet of tin and bending up the sides.  How large should the squares cut from the corners be to make the box hold as much as possible?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The constant in the problem is the 12 inch side of the sheet of tin.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The variable is the size of the square cut from each corner:</a:t>
                </a:r>
              </a:p>
              <a:p>
                <a:pPr marL="800100" lvl="1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the length of a side of each of these squares.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Note that we can place reasonable </a:t>
                </a:r>
                <a:b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</a:b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restrictions on the values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as </a:t>
                </a:r>
                <a:b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</a:b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0≤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≤6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We then bend up the sides into an </a:t>
                </a:r>
                <a:b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</a:b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open-top box, and we are trying to </a:t>
                </a:r>
                <a:b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</a:b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maximize the </a:t>
                </a:r>
                <a:r>
                  <a:rPr lang="en-US" sz="2000" i="1" dirty="0">
                    <a:solidFill>
                      <a:srgbClr val="000000"/>
                    </a:solidFill>
                    <a:latin typeface="Times New Roman" pitchFamily="18" charset="0"/>
                  </a:rPr>
                  <a:t>volume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of this box.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In other words, we have a volume </a:t>
                </a:r>
                <a:b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</a:b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function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𝑉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𝑙𝑤h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of which we need </a:t>
                </a:r>
                <a:b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</a:b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to find the extreme values.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863144"/>
              </a:xfrm>
              <a:prstGeom prst="rect">
                <a:avLst/>
              </a:prstGeom>
              <a:blipFill>
                <a:blip r:embed="rId2"/>
                <a:stretch>
                  <a:fillRect l="-772" t="-624" b="-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3381376"/>
            <a:ext cx="2695575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6211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0" y="381000"/>
                <a:ext cx="8686800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</a:rPr>
                  <a:t>EXAMPLE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 An open-top box is to be made by cutting small congruent squares from the corners of a 12-in.-by-12-in. sheet of tin and bending up the sides.  How large should the squares cut from the corners be to make the box hold as much as possible?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A closer examination of the box shows that</a:t>
                </a:r>
              </a:p>
              <a:p>
                <a:pPr marL="800100" lvl="1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h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and</a:t>
                </a:r>
              </a:p>
              <a:p>
                <a:pPr marL="800100" lvl="1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𝑙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𝑤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=12−2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Thus, we can write the volume as </a:t>
                </a:r>
                <a:b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</a:b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a function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: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12−2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12−2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tabLst>
                    <a:tab pos="1487488" algn="l"/>
                  </a:tabLs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=4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−48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+144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0≤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≤6</m:t>
                        </m:r>
                      </m:e>
                    </m:d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1487488" algn="l"/>
                  </a:tabLs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To find the maximum volume of the box, we determine the absolute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itchFamily="18" charset="0"/>
                  </a:rPr>
                  <a:t>extrema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of this volume function.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016758"/>
              </a:xfrm>
              <a:prstGeom prst="rect">
                <a:avLst/>
              </a:prstGeom>
              <a:blipFill>
                <a:blip r:embed="rId2"/>
                <a:stretch>
                  <a:fillRect l="-772" t="-730" r="-140" b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6" y="2105026"/>
            <a:ext cx="366712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40374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0" y="381001"/>
                <a:ext cx="8686800" cy="5401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</a:rPr>
                  <a:t>EXAMPLE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 An open-top box is to be made by cutting small congruent squares from the corners of a 12-in.-by-12-in. sheet of tin and bending up the sides.  How large should the squares cut from the corners be to make the box hold as much as possible?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=4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−48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+144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=12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−96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+144=12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−8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+12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=12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−6</m:t>
                        </m:r>
                      </m:e>
                    </m:d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Critical Points: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=2, 6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To determine absolute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itchFamily="18" charset="0"/>
                  </a:rPr>
                  <a:t>extrema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we evaluate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at the critical points and the domain endpoints: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=4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0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−48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0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+144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=4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−48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+144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=128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6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=4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6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−48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6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+144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6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Thus, the maximum volume is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128 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000000"/>
                            </a:solidFill>
                            <a:latin typeface="Cambria Math"/>
                          </a:rPr>
                          <m:t>in</m:t>
                        </m:r>
                      </m:e>
                      <m:sup>
                        <m:r>
                          <a:rPr lang="en-US" sz="2000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when 2-inch squares are cut from each corner.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401479"/>
              </a:xfrm>
              <a:prstGeom prst="rect">
                <a:avLst/>
              </a:prstGeom>
              <a:blipFill>
                <a:blip r:embed="rId2"/>
                <a:stretch>
                  <a:fillRect l="-772" t="-677" b="-1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14671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0"/>
            <a:ext cx="86868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</a:rPr>
              <a:t>An Optimization Strategy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In general, we can approach optimization problems using the following steps: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In any word problem, it’s a good idea to start by drawing a picture (if applicable) and labeling all constants and variables involved.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Determine the 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</a:rPr>
              <a:t>objective function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, i.e., the quantity to be optimized. </a:t>
            </a:r>
            <a:b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In our first example, the objective function was the volume of the box.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Identify any 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</a:rPr>
              <a:t>constraints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on the objective function.</a:t>
            </a:r>
            <a:b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In our example, constraints included domain restrictions, along with the equations that related the length, width, and height to our variable.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Combine the objective function and the constraints into a differentiable function of a single variable, and find the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</a:rPr>
              <a:t>extrema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of this function.</a:t>
            </a:r>
          </a:p>
        </p:txBody>
      </p:sp>
    </p:spTree>
    <p:extLst>
      <p:ext uri="{BB962C8B-B14F-4D97-AF65-F5344CB8AC3E}">
        <p14:creationId xmlns:p14="http://schemas.microsoft.com/office/powerpoint/2010/main" val="1998010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0" y="381000"/>
                <a:ext cx="8686800" cy="61450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</a:rPr>
                  <a:t>EXAMPLE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 You have been asked to design a one-liter can shaped like a right circular cylinder.  What dimensions (in centimeters) will use the least material?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The only constant is the one-liter volume of the cylinder.</a:t>
                </a:r>
                <a:b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</a:b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1 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mL</m:t>
                    </m:r>
                    <m: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=1 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000000"/>
                            </a:solidFill>
                            <a:latin typeface="Cambria Math"/>
                          </a:rPr>
                          <m:t>cm</m:t>
                        </m:r>
                      </m:e>
                      <m:sup>
                        <m:r>
                          <a:rPr lang="en-US" sz="2000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this volume is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1000 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000000"/>
                            </a:solidFill>
                            <a:latin typeface="Cambria Math"/>
                          </a:rPr>
                          <m:t>cm</m:t>
                        </m:r>
                      </m:e>
                      <m:sup>
                        <m:r>
                          <a:rPr lang="en-US" sz="2000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The variables include the cylinder’s height,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h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and radius,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To determine the least amount of material to use, </a:t>
                </a:r>
                <a:b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</a:b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we must </a:t>
                </a:r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minimize the surface area of the cylinder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  </a:t>
                </a:r>
                <a:b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</a:b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Thus, our objective function is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Surface</m:t>
                    </m:r>
                    <m: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Area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Area</m:t>
                    </m:r>
                    <m: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of</m:t>
                    </m:r>
                    <m: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Side</m:t>
                    </m:r>
                    <m: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+2(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Area</m:t>
                    </m:r>
                    <m: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of</m:t>
                    </m:r>
                    <m: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Base</m:t>
                    </m:r>
                    <m: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	  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𝑆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=2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𝜋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𝑟h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+2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Constraints include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𝑉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h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   →   1000=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h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   →   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h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1000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𝜋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𝑟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,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h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&gt;0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Thus, we wish to minimize the function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=2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𝜋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𝑟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1000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𝜋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+2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2000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𝑟</m:t>
                        </m:r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+2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     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𝑟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&gt;0</m:t>
                        </m:r>
                      </m:e>
                    </m:d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6145080"/>
              </a:xfrm>
              <a:prstGeom prst="rect">
                <a:avLst/>
              </a:prstGeom>
              <a:blipFill>
                <a:blip r:embed="rId2"/>
                <a:stretch>
                  <a:fillRect l="-772" t="-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524002"/>
            <a:ext cx="1828800" cy="2328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7730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0" y="381000"/>
                <a:ext cx="8686800" cy="5603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</a:rPr>
                  <a:t>EXAMPLE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 You have been asked to design a one-liter can shaped like a right circular cylinder.  What dimensions (in centimeters) will use the least material?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2000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𝑟</m:t>
                        </m:r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+2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     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𝑟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&gt;0</m:t>
                        </m:r>
                      </m:e>
                    </m:d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2000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+4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𝜋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𝑟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Critical Points: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=0   →   −2000+4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=0   →   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𝑟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deg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500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𝜋</m:t>
                            </m:r>
                          </m:den>
                        </m:f>
                      </m:e>
                    </m:ra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≈5.42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Since it doesn’t make sense to have a can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radius (or infinite radius), we need not concern ourselves with the domain endpoints.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However, we must still </a:t>
                </a:r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verify that the critical point yields a minimum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  To do so, we may apply </a:t>
                </a:r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the Second Derivative Test for Local </a:t>
                </a:r>
                <a:r>
                  <a:rPr lang="en-US" sz="2000" b="1" dirty="0" err="1">
                    <a:solidFill>
                      <a:srgbClr val="000000"/>
                    </a:solidFill>
                    <a:latin typeface="Times New Roman" pitchFamily="18" charset="0"/>
                  </a:rPr>
                  <a:t>Extrema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4000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+4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𝜋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   →   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5.42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4000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5.42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+4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𝜋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&gt;0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Thus, the one-liter can that uses the least material has radius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𝑟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≈5.42 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cm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and height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h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≈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1000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𝜋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5.42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=10.84 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cm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603970"/>
              </a:xfrm>
              <a:prstGeom prst="rect">
                <a:avLst/>
              </a:prstGeom>
              <a:blipFill>
                <a:blip r:embed="rId2"/>
                <a:stretch>
                  <a:fillRect l="-772" t="-653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371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0" y="381001"/>
                <a:ext cx="8686800" cy="5623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</a:rPr>
                  <a:t>EXAMPLE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 A rectangle is to be inscribed in a semicircle of radius 2.  What is the largest area the rectangle can have, and what are its dimensions?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As in the figure, any rectangle inscribed in </a:t>
                </a:r>
                <a:b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</a:b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such a semicircle will have its corner at a </a:t>
                </a:r>
                <a:b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</a:b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, 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4−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e>
                    </m:d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along the semicircle.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We are attempting to maximize </a:t>
                </a:r>
                <a:b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</a:b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the area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𝐴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𝑙h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of the rectangle.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The constraints in this example include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𝑙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=2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h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4−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and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0≤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≤2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We thus have our objective function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=2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4−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1313"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defined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0, 2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623655"/>
              </a:xfrm>
              <a:prstGeom prst="rect">
                <a:avLst/>
              </a:prstGeom>
              <a:blipFill>
                <a:blip r:embed="rId2"/>
                <a:stretch>
                  <a:fillRect l="-772" t="-651" b="-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2"/>
            <a:ext cx="3200400" cy="235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72488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1731</Words>
  <Application>Microsoft Office PowerPoint</Application>
  <PresentationFormat>Widescreen</PresentationFormat>
  <Paragraphs>110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Cambria Math</vt:lpstr>
      <vt:lpstr>Times New Roman</vt:lpstr>
      <vt:lpstr>Office Theme</vt:lpstr>
      <vt:lpstr>4.7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4.7</dc:title>
  <dc:creator>Tommy Kercheville</dc:creator>
  <cp:lastModifiedBy>Tommy Kercheville</cp:lastModifiedBy>
  <cp:revision>1</cp:revision>
  <dcterms:created xsi:type="dcterms:W3CDTF">2020-06-25T17:46:58Z</dcterms:created>
  <dcterms:modified xsi:type="dcterms:W3CDTF">2020-06-25T17:47:34Z</dcterms:modified>
</cp:coreProperties>
</file>