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84" r:id="rId2"/>
    <p:sldId id="554" r:id="rId3"/>
    <p:sldId id="555" r:id="rId4"/>
    <p:sldId id="556" r:id="rId5"/>
    <p:sldId id="557" r:id="rId6"/>
    <p:sldId id="558" r:id="rId7"/>
    <p:sldId id="560" r:id="rId8"/>
    <p:sldId id="561" r:id="rId9"/>
    <p:sldId id="562" r:id="rId10"/>
    <p:sldId id="559" r:id="rId11"/>
    <p:sldId id="563" r:id="rId12"/>
    <p:sldId id="564" r:id="rId13"/>
    <p:sldId id="565" r:id="rId14"/>
    <p:sldId id="566" r:id="rId15"/>
    <p:sldId id="567" r:id="rId16"/>
    <p:sldId id="569" r:id="rId17"/>
    <p:sldId id="571" r:id="rId18"/>
    <p:sldId id="572" r:id="rId19"/>
    <p:sldId id="573" r:id="rId20"/>
    <p:sldId id="574" r:id="rId21"/>
    <p:sldId id="575" r:id="rId22"/>
    <p:sldId id="576" r:id="rId23"/>
    <p:sldId id="577" r:id="rId24"/>
    <p:sldId id="578" r:id="rId25"/>
    <p:sldId id="579" r:id="rId26"/>
    <p:sldId id="580" r:id="rId27"/>
    <p:sldId id="581" r:id="rId28"/>
    <p:sldId id="5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1" d="100"/>
          <a:sy n="71" d="100"/>
        </p:scale>
        <p:origin x="4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55760-315C-4A9F-997E-DF3524DC2362}" type="datetimeFigureOut">
              <a:rPr lang="en-US" smtClean="0"/>
              <a:t>6/25/2020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4A0AB-7140-4201-8805-2595B99A57F8}" type="slidenum">
              <a:rPr lang="en-US" smtClean="0"/>
              <a:t>‹#›</a:t>
            </a:fld>
            <a:endParaRPr lang="en-US"/>
          </a:p>
        </p:txBody>
      </p:sp>
    </p:spTree>
    <p:extLst>
      <p:ext uri="{BB962C8B-B14F-4D97-AF65-F5344CB8AC3E}">
        <p14:creationId xmlns:p14="http://schemas.microsoft.com/office/powerpoint/2010/main" val="395948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ChangeArrowheads="1" noTextEdit="1"/>
          </p:cNvSpPr>
          <p:nvPr>
            <p:ph type="sldImg"/>
          </p:nvPr>
        </p:nvSpPr>
        <p:spPr>
          <a:xfrm>
            <a:off x="1000125" y="774700"/>
            <a:ext cx="5099050" cy="3824288"/>
          </a:xfrm>
          <a:ln/>
        </p:spPr>
      </p:sp>
      <p:sp>
        <p:nvSpPr>
          <p:cNvPr id="545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77610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607810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607810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60781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607810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607810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607810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000125" y="774700"/>
            <a:ext cx="5099050" cy="3824288"/>
          </a:xfrm>
          <a:ln/>
        </p:spPr>
      </p:sp>
      <p:sp>
        <p:nvSpPr>
          <p:cNvPr id="23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624614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1569112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294148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311895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1762812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60781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607810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607810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607810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body" idx="1"/>
          </p:nvPr>
        </p:nvSpPr>
        <p:spPr>
          <a:ln/>
        </p:spPr>
        <p:txBody>
          <a:bodyPr/>
          <a:lstStyle/>
          <a:p>
            <a:endParaRPr lang="en-US"/>
          </a:p>
        </p:txBody>
      </p:sp>
      <p:sp>
        <p:nvSpPr>
          <p:cNvPr id="652291" name="Rectangle 3"/>
          <p:cNvSpPr>
            <a:spLocks noGrp="1" noRot="1" noChangeAspect="1" noChangeArrowheads="1" noTextEdit="1"/>
          </p:cNvSpPr>
          <p:nvPr>
            <p:ph type="sldImg"/>
          </p:nvPr>
        </p:nvSpPr>
        <p:spPr>
          <a:xfrm>
            <a:off x="1000125" y="774700"/>
            <a:ext cx="5099050" cy="3824288"/>
          </a:xfrm>
          <a:ln cap="flat"/>
        </p:spPr>
      </p:sp>
    </p:spTree>
    <p:extLst>
      <p:ext uri="{BB962C8B-B14F-4D97-AF65-F5344CB8AC3E}">
        <p14:creationId xmlns:p14="http://schemas.microsoft.com/office/powerpoint/2010/main" val="60781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14E7-88F5-4103-B5BE-9130634390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6560AF-1D40-48ED-B2A3-673C91C3E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50BD06-8374-478D-86F7-231CF8D8A8BF}"/>
              </a:ext>
            </a:extLst>
          </p:cNvPr>
          <p:cNvSpPr>
            <a:spLocks noGrp="1"/>
          </p:cNvSpPr>
          <p:nvPr>
            <p:ph type="dt" sz="half" idx="10"/>
          </p:nvPr>
        </p:nvSpPr>
        <p:spPr/>
        <p:txBody>
          <a:bodyPr/>
          <a:lstStyle/>
          <a:p>
            <a:fld id="{EDD79C76-2BC5-4B95-884D-B9E0BD9B38F7}" type="datetimeFigureOut">
              <a:rPr lang="en-US" smtClean="0"/>
              <a:t>6/25/2020</a:t>
            </a:fld>
            <a:endParaRPr lang="en-US"/>
          </a:p>
        </p:txBody>
      </p:sp>
      <p:sp>
        <p:nvSpPr>
          <p:cNvPr id="5" name="Footer Placeholder 4">
            <a:extLst>
              <a:ext uri="{FF2B5EF4-FFF2-40B4-BE49-F238E27FC236}">
                <a16:creationId xmlns:a16="http://schemas.microsoft.com/office/drawing/2014/main" id="{7EFA2790-F728-47C4-AE8D-18EE34F9D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0E23C-EBE5-4E24-B194-E4C4AEF7CB8F}"/>
              </a:ext>
            </a:extLst>
          </p:cNvPr>
          <p:cNvSpPr>
            <a:spLocks noGrp="1"/>
          </p:cNvSpPr>
          <p:nvPr>
            <p:ph type="sldNum" sz="quarter" idx="12"/>
          </p:nvPr>
        </p:nvSpPr>
        <p:spPr/>
        <p:txBody>
          <a:bodyPr/>
          <a:lstStyle/>
          <a:p>
            <a:fld id="{54A795B4-D651-4568-B4A0-85D86EE61C61}" type="slidenum">
              <a:rPr lang="en-US" smtClean="0"/>
              <a:t>‹#›</a:t>
            </a:fld>
            <a:endParaRPr lang="en-US"/>
          </a:p>
        </p:txBody>
      </p:sp>
    </p:spTree>
    <p:extLst>
      <p:ext uri="{BB962C8B-B14F-4D97-AF65-F5344CB8AC3E}">
        <p14:creationId xmlns:p14="http://schemas.microsoft.com/office/powerpoint/2010/main" val="80954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050A-F5E3-45E2-853B-CDA5B46EED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6572B5-4656-408B-B78F-CE5E3EF972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36F152-39ED-4E26-BD7B-A5875B3CBF85}"/>
              </a:ext>
            </a:extLst>
          </p:cNvPr>
          <p:cNvSpPr>
            <a:spLocks noGrp="1"/>
          </p:cNvSpPr>
          <p:nvPr>
            <p:ph type="dt" sz="half" idx="10"/>
          </p:nvPr>
        </p:nvSpPr>
        <p:spPr/>
        <p:txBody>
          <a:bodyPr/>
          <a:lstStyle/>
          <a:p>
            <a:fld id="{EDD79C76-2BC5-4B95-884D-B9E0BD9B38F7}" type="datetimeFigureOut">
              <a:rPr lang="en-US" smtClean="0"/>
              <a:t>6/25/2020</a:t>
            </a:fld>
            <a:endParaRPr lang="en-US"/>
          </a:p>
        </p:txBody>
      </p:sp>
      <p:sp>
        <p:nvSpPr>
          <p:cNvPr id="5" name="Footer Placeholder 4">
            <a:extLst>
              <a:ext uri="{FF2B5EF4-FFF2-40B4-BE49-F238E27FC236}">
                <a16:creationId xmlns:a16="http://schemas.microsoft.com/office/drawing/2014/main" id="{C4661BEE-793F-41B8-B5E9-5C54FD03A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64927-9C1E-4476-A459-12E3AD0D9A37}"/>
              </a:ext>
            </a:extLst>
          </p:cNvPr>
          <p:cNvSpPr>
            <a:spLocks noGrp="1"/>
          </p:cNvSpPr>
          <p:nvPr>
            <p:ph type="sldNum" sz="quarter" idx="12"/>
          </p:nvPr>
        </p:nvSpPr>
        <p:spPr/>
        <p:txBody>
          <a:bodyPr/>
          <a:lstStyle/>
          <a:p>
            <a:fld id="{54A795B4-D651-4568-B4A0-85D86EE61C61}" type="slidenum">
              <a:rPr lang="en-US" smtClean="0"/>
              <a:t>‹#›</a:t>
            </a:fld>
            <a:endParaRPr lang="en-US"/>
          </a:p>
        </p:txBody>
      </p:sp>
    </p:spTree>
    <p:extLst>
      <p:ext uri="{BB962C8B-B14F-4D97-AF65-F5344CB8AC3E}">
        <p14:creationId xmlns:p14="http://schemas.microsoft.com/office/powerpoint/2010/main" val="238298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A5FC01-630F-47B0-A6BB-30391DD815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F687E6-2EC0-4E89-B5D5-7B883E5AAC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FDFDE-6B1B-4848-950B-F24439435327}"/>
              </a:ext>
            </a:extLst>
          </p:cNvPr>
          <p:cNvSpPr>
            <a:spLocks noGrp="1"/>
          </p:cNvSpPr>
          <p:nvPr>
            <p:ph type="dt" sz="half" idx="10"/>
          </p:nvPr>
        </p:nvSpPr>
        <p:spPr/>
        <p:txBody>
          <a:bodyPr/>
          <a:lstStyle/>
          <a:p>
            <a:fld id="{EDD79C76-2BC5-4B95-884D-B9E0BD9B38F7}" type="datetimeFigureOut">
              <a:rPr lang="en-US" smtClean="0"/>
              <a:t>6/25/2020</a:t>
            </a:fld>
            <a:endParaRPr lang="en-US"/>
          </a:p>
        </p:txBody>
      </p:sp>
      <p:sp>
        <p:nvSpPr>
          <p:cNvPr id="5" name="Footer Placeholder 4">
            <a:extLst>
              <a:ext uri="{FF2B5EF4-FFF2-40B4-BE49-F238E27FC236}">
                <a16:creationId xmlns:a16="http://schemas.microsoft.com/office/drawing/2014/main" id="{1117E9D7-5914-4E5D-8AED-9D4418E25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3F41D-F073-4BA3-BFEF-9CF7ACC6A8ED}"/>
              </a:ext>
            </a:extLst>
          </p:cNvPr>
          <p:cNvSpPr>
            <a:spLocks noGrp="1"/>
          </p:cNvSpPr>
          <p:nvPr>
            <p:ph type="sldNum" sz="quarter" idx="12"/>
          </p:nvPr>
        </p:nvSpPr>
        <p:spPr/>
        <p:txBody>
          <a:bodyPr/>
          <a:lstStyle/>
          <a:p>
            <a:fld id="{54A795B4-D651-4568-B4A0-85D86EE61C61}" type="slidenum">
              <a:rPr lang="en-US" smtClean="0"/>
              <a:t>‹#›</a:t>
            </a:fld>
            <a:endParaRPr lang="en-US"/>
          </a:p>
        </p:txBody>
      </p:sp>
    </p:spTree>
    <p:extLst>
      <p:ext uri="{BB962C8B-B14F-4D97-AF65-F5344CB8AC3E}">
        <p14:creationId xmlns:p14="http://schemas.microsoft.com/office/powerpoint/2010/main" val="85656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FB8C-F36B-428D-994F-ADB9E5212D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BE50A3-EC4E-4771-97B6-AB4437AABD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551C5-3BE0-49AB-88B6-F577E715DF12}"/>
              </a:ext>
            </a:extLst>
          </p:cNvPr>
          <p:cNvSpPr>
            <a:spLocks noGrp="1"/>
          </p:cNvSpPr>
          <p:nvPr>
            <p:ph type="dt" sz="half" idx="10"/>
          </p:nvPr>
        </p:nvSpPr>
        <p:spPr/>
        <p:txBody>
          <a:bodyPr/>
          <a:lstStyle/>
          <a:p>
            <a:fld id="{EDD79C76-2BC5-4B95-884D-B9E0BD9B38F7}" type="datetimeFigureOut">
              <a:rPr lang="en-US" smtClean="0"/>
              <a:t>6/25/2020</a:t>
            </a:fld>
            <a:endParaRPr lang="en-US"/>
          </a:p>
        </p:txBody>
      </p:sp>
      <p:sp>
        <p:nvSpPr>
          <p:cNvPr id="5" name="Footer Placeholder 4">
            <a:extLst>
              <a:ext uri="{FF2B5EF4-FFF2-40B4-BE49-F238E27FC236}">
                <a16:creationId xmlns:a16="http://schemas.microsoft.com/office/drawing/2014/main" id="{1C1296B2-1024-439F-8DBC-8DD7BCF9E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7580D-7E85-4944-8471-F3D6BCBFB5B1}"/>
              </a:ext>
            </a:extLst>
          </p:cNvPr>
          <p:cNvSpPr>
            <a:spLocks noGrp="1"/>
          </p:cNvSpPr>
          <p:nvPr>
            <p:ph type="sldNum" sz="quarter" idx="12"/>
          </p:nvPr>
        </p:nvSpPr>
        <p:spPr/>
        <p:txBody>
          <a:bodyPr/>
          <a:lstStyle/>
          <a:p>
            <a:fld id="{54A795B4-D651-4568-B4A0-85D86EE61C61}" type="slidenum">
              <a:rPr lang="en-US" smtClean="0"/>
              <a:t>‹#›</a:t>
            </a:fld>
            <a:endParaRPr lang="en-US"/>
          </a:p>
        </p:txBody>
      </p:sp>
    </p:spTree>
    <p:extLst>
      <p:ext uri="{BB962C8B-B14F-4D97-AF65-F5344CB8AC3E}">
        <p14:creationId xmlns:p14="http://schemas.microsoft.com/office/powerpoint/2010/main" val="308509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0A704-2321-4FC3-9BB1-E9A82A7B7D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0BFD3E-0F78-4467-9A91-FDA8E6A40C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D82646-EE48-4A50-85A5-B29C0C1DA02C}"/>
              </a:ext>
            </a:extLst>
          </p:cNvPr>
          <p:cNvSpPr>
            <a:spLocks noGrp="1"/>
          </p:cNvSpPr>
          <p:nvPr>
            <p:ph type="dt" sz="half" idx="10"/>
          </p:nvPr>
        </p:nvSpPr>
        <p:spPr/>
        <p:txBody>
          <a:bodyPr/>
          <a:lstStyle/>
          <a:p>
            <a:fld id="{EDD79C76-2BC5-4B95-884D-B9E0BD9B38F7}" type="datetimeFigureOut">
              <a:rPr lang="en-US" smtClean="0"/>
              <a:t>6/25/2020</a:t>
            </a:fld>
            <a:endParaRPr lang="en-US"/>
          </a:p>
        </p:txBody>
      </p:sp>
      <p:sp>
        <p:nvSpPr>
          <p:cNvPr id="5" name="Footer Placeholder 4">
            <a:extLst>
              <a:ext uri="{FF2B5EF4-FFF2-40B4-BE49-F238E27FC236}">
                <a16:creationId xmlns:a16="http://schemas.microsoft.com/office/drawing/2014/main" id="{64E4AF5F-09D9-455C-BA8C-7A0EC4B51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0353E-6A46-4F37-BAA5-CFDCDA4247F0}"/>
              </a:ext>
            </a:extLst>
          </p:cNvPr>
          <p:cNvSpPr>
            <a:spLocks noGrp="1"/>
          </p:cNvSpPr>
          <p:nvPr>
            <p:ph type="sldNum" sz="quarter" idx="12"/>
          </p:nvPr>
        </p:nvSpPr>
        <p:spPr/>
        <p:txBody>
          <a:bodyPr/>
          <a:lstStyle/>
          <a:p>
            <a:fld id="{54A795B4-D651-4568-B4A0-85D86EE61C61}" type="slidenum">
              <a:rPr lang="en-US" smtClean="0"/>
              <a:t>‹#›</a:t>
            </a:fld>
            <a:endParaRPr lang="en-US"/>
          </a:p>
        </p:txBody>
      </p:sp>
    </p:spTree>
    <p:extLst>
      <p:ext uri="{BB962C8B-B14F-4D97-AF65-F5344CB8AC3E}">
        <p14:creationId xmlns:p14="http://schemas.microsoft.com/office/powerpoint/2010/main" val="4714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8DD5-AA2A-421C-B57F-E59CE811F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C9FAA-B385-4E69-BC14-32FAE2449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305146-AA7B-4EFD-A5FD-2DBE39E695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6AC428-39D7-462A-8D58-E090E8B4279B}"/>
              </a:ext>
            </a:extLst>
          </p:cNvPr>
          <p:cNvSpPr>
            <a:spLocks noGrp="1"/>
          </p:cNvSpPr>
          <p:nvPr>
            <p:ph type="dt" sz="half" idx="10"/>
          </p:nvPr>
        </p:nvSpPr>
        <p:spPr/>
        <p:txBody>
          <a:bodyPr/>
          <a:lstStyle/>
          <a:p>
            <a:fld id="{EDD79C76-2BC5-4B95-884D-B9E0BD9B38F7}" type="datetimeFigureOut">
              <a:rPr lang="en-US" smtClean="0"/>
              <a:t>6/25/2020</a:t>
            </a:fld>
            <a:endParaRPr lang="en-US"/>
          </a:p>
        </p:txBody>
      </p:sp>
      <p:sp>
        <p:nvSpPr>
          <p:cNvPr id="6" name="Footer Placeholder 5">
            <a:extLst>
              <a:ext uri="{FF2B5EF4-FFF2-40B4-BE49-F238E27FC236}">
                <a16:creationId xmlns:a16="http://schemas.microsoft.com/office/drawing/2014/main" id="{2CDF4CEA-7683-4B66-8EE1-255FBAD35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75200-F490-433B-AD04-829CF6D4A446}"/>
              </a:ext>
            </a:extLst>
          </p:cNvPr>
          <p:cNvSpPr>
            <a:spLocks noGrp="1"/>
          </p:cNvSpPr>
          <p:nvPr>
            <p:ph type="sldNum" sz="quarter" idx="12"/>
          </p:nvPr>
        </p:nvSpPr>
        <p:spPr/>
        <p:txBody>
          <a:bodyPr/>
          <a:lstStyle/>
          <a:p>
            <a:fld id="{54A795B4-D651-4568-B4A0-85D86EE61C61}" type="slidenum">
              <a:rPr lang="en-US" smtClean="0"/>
              <a:t>‹#›</a:t>
            </a:fld>
            <a:endParaRPr lang="en-US"/>
          </a:p>
        </p:txBody>
      </p:sp>
    </p:spTree>
    <p:extLst>
      <p:ext uri="{BB962C8B-B14F-4D97-AF65-F5344CB8AC3E}">
        <p14:creationId xmlns:p14="http://schemas.microsoft.com/office/powerpoint/2010/main" val="1032444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4837-BF79-4640-A85B-F3446E5F1D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8CADB2-D66F-433B-B5C2-8BBE93534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3B0596-9204-4480-AD1D-C34CB84D69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1788C1-44CA-47B6-825A-33C5B2D4A6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20D584-2E8B-42A0-AFBE-FB0CC0BC85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859F92-FEC3-49C5-A575-6B8620C86E00}"/>
              </a:ext>
            </a:extLst>
          </p:cNvPr>
          <p:cNvSpPr>
            <a:spLocks noGrp="1"/>
          </p:cNvSpPr>
          <p:nvPr>
            <p:ph type="dt" sz="half" idx="10"/>
          </p:nvPr>
        </p:nvSpPr>
        <p:spPr/>
        <p:txBody>
          <a:bodyPr/>
          <a:lstStyle/>
          <a:p>
            <a:fld id="{EDD79C76-2BC5-4B95-884D-B9E0BD9B38F7}" type="datetimeFigureOut">
              <a:rPr lang="en-US" smtClean="0"/>
              <a:t>6/25/2020</a:t>
            </a:fld>
            <a:endParaRPr lang="en-US"/>
          </a:p>
        </p:txBody>
      </p:sp>
      <p:sp>
        <p:nvSpPr>
          <p:cNvPr id="8" name="Footer Placeholder 7">
            <a:extLst>
              <a:ext uri="{FF2B5EF4-FFF2-40B4-BE49-F238E27FC236}">
                <a16:creationId xmlns:a16="http://schemas.microsoft.com/office/drawing/2014/main" id="{8BA92F67-449C-40DD-926B-AF68665E3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59BA91-2C72-4AA1-BDDC-C676C73441E3}"/>
              </a:ext>
            </a:extLst>
          </p:cNvPr>
          <p:cNvSpPr>
            <a:spLocks noGrp="1"/>
          </p:cNvSpPr>
          <p:nvPr>
            <p:ph type="sldNum" sz="quarter" idx="12"/>
          </p:nvPr>
        </p:nvSpPr>
        <p:spPr/>
        <p:txBody>
          <a:bodyPr/>
          <a:lstStyle/>
          <a:p>
            <a:fld id="{54A795B4-D651-4568-B4A0-85D86EE61C61}" type="slidenum">
              <a:rPr lang="en-US" smtClean="0"/>
              <a:t>‹#›</a:t>
            </a:fld>
            <a:endParaRPr lang="en-US"/>
          </a:p>
        </p:txBody>
      </p:sp>
    </p:spTree>
    <p:extLst>
      <p:ext uri="{BB962C8B-B14F-4D97-AF65-F5344CB8AC3E}">
        <p14:creationId xmlns:p14="http://schemas.microsoft.com/office/powerpoint/2010/main" val="251698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F84E1-AAE9-40A9-B31A-F14070ADE1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FB1D36-CB6C-45C3-83CE-C8EE8C0D2C7E}"/>
              </a:ext>
            </a:extLst>
          </p:cNvPr>
          <p:cNvSpPr>
            <a:spLocks noGrp="1"/>
          </p:cNvSpPr>
          <p:nvPr>
            <p:ph type="dt" sz="half" idx="10"/>
          </p:nvPr>
        </p:nvSpPr>
        <p:spPr/>
        <p:txBody>
          <a:bodyPr/>
          <a:lstStyle/>
          <a:p>
            <a:fld id="{EDD79C76-2BC5-4B95-884D-B9E0BD9B38F7}" type="datetimeFigureOut">
              <a:rPr lang="en-US" smtClean="0"/>
              <a:t>6/25/2020</a:t>
            </a:fld>
            <a:endParaRPr lang="en-US"/>
          </a:p>
        </p:txBody>
      </p:sp>
      <p:sp>
        <p:nvSpPr>
          <p:cNvPr id="4" name="Footer Placeholder 3">
            <a:extLst>
              <a:ext uri="{FF2B5EF4-FFF2-40B4-BE49-F238E27FC236}">
                <a16:creationId xmlns:a16="http://schemas.microsoft.com/office/drawing/2014/main" id="{68A658B2-AC71-4C39-A525-B3C8591BE6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DA4635-B5EC-467A-AC13-A91502148B5F}"/>
              </a:ext>
            </a:extLst>
          </p:cNvPr>
          <p:cNvSpPr>
            <a:spLocks noGrp="1"/>
          </p:cNvSpPr>
          <p:nvPr>
            <p:ph type="sldNum" sz="quarter" idx="12"/>
          </p:nvPr>
        </p:nvSpPr>
        <p:spPr/>
        <p:txBody>
          <a:bodyPr/>
          <a:lstStyle/>
          <a:p>
            <a:fld id="{54A795B4-D651-4568-B4A0-85D86EE61C61}" type="slidenum">
              <a:rPr lang="en-US" smtClean="0"/>
              <a:t>‹#›</a:t>
            </a:fld>
            <a:endParaRPr lang="en-US"/>
          </a:p>
        </p:txBody>
      </p:sp>
    </p:spTree>
    <p:extLst>
      <p:ext uri="{BB962C8B-B14F-4D97-AF65-F5344CB8AC3E}">
        <p14:creationId xmlns:p14="http://schemas.microsoft.com/office/powerpoint/2010/main" val="151407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B5483-683A-4369-B790-51424D65F012}"/>
              </a:ext>
            </a:extLst>
          </p:cNvPr>
          <p:cNvSpPr>
            <a:spLocks noGrp="1"/>
          </p:cNvSpPr>
          <p:nvPr>
            <p:ph type="dt" sz="half" idx="10"/>
          </p:nvPr>
        </p:nvSpPr>
        <p:spPr/>
        <p:txBody>
          <a:bodyPr/>
          <a:lstStyle/>
          <a:p>
            <a:fld id="{EDD79C76-2BC5-4B95-884D-B9E0BD9B38F7}" type="datetimeFigureOut">
              <a:rPr lang="en-US" smtClean="0"/>
              <a:t>6/25/2020</a:t>
            </a:fld>
            <a:endParaRPr lang="en-US"/>
          </a:p>
        </p:txBody>
      </p:sp>
      <p:sp>
        <p:nvSpPr>
          <p:cNvPr id="3" name="Footer Placeholder 2">
            <a:extLst>
              <a:ext uri="{FF2B5EF4-FFF2-40B4-BE49-F238E27FC236}">
                <a16:creationId xmlns:a16="http://schemas.microsoft.com/office/drawing/2014/main" id="{84AD57BE-838B-457D-83FD-4127F673D2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F7173-D7DE-4D0C-A928-4D5AD40310BD}"/>
              </a:ext>
            </a:extLst>
          </p:cNvPr>
          <p:cNvSpPr>
            <a:spLocks noGrp="1"/>
          </p:cNvSpPr>
          <p:nvPr>
            <p:ph type="sldNum" sz="quarter" idx="12"/>
          </p:nvPr>
        </p:nvSpPr>
        <p:spPr/>
        <p:txBody>
          <a:bodyPr/>
          <a:lstStyle/>
          <a:p>
            <a:fld id="{54A795B4-D651-4568-B4A0-85D86EE61C61}" type="slidenum">
              <a:rPr lang="en-US" smtClean="0"/>
              <a:t>‹#›</a:t>
            </a:fld>
            <a:endParaRPr lang="en-US"/>
          </a:p>
        </p:txBody>
      </p:sp>
    </p:spTree>
    <p:extLst>
      <p:ext uri="{BB962C8B-B14F-4D97-AF65-F5344CB8AC3E}">
        <p14:creationId xmlns:p14="http://schemas.microsoft.com/office/powerpoint/2010/main" val="159027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B51E8-90C3-4A60-AA86-92EF2A2848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B05EC0-174F-477D-A328-15B4F33110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07AD43-9D26-4972-A65D-5F2015B60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971014-C4AF-499D-B366-3DEE3EA6DCDE}"/>
              </a:ext>
            </a:extLst>
          </p:cNvPr>
          <p:cNvSpPr>
            <a:spLocks noGrp="1"/>
          </p:cNvSpPr>
          <p:nvPr>
            <p:ph type="dt" sz="half" idx="10"/>
          </p:nvPr>
        </p:nvSpPr>
        <p:spPr/>
        <p:txBody>
          <a:bodyPr/>
          <a:lstStyle/>
          <a:p>
            <a:fld id="{EDD79C76-2BC5-4B95-884D-B9E0BD9B38F7}" type="datetimeFigureOut">
              <a:rPr lang="en-US" smtClean="0"/>
              <a:t>6/25/2020</a:t>
            </a:fld>
            <a:endParaRPr lang="en-US"/>
          </a:p>
        </p:txBody>
      </p:sp>
      <p:sp>
        <p:nvSpPr>
          <p:cNvPr id="6" name="Footer Placeholder 5">
            <a:extLst>
              <a:ext uri="{FF2B5EF4-FFF2-40B4-BE49-F238E27FC236}">
                <a16:creationId xmlns:a16="http://schemas.microsoft.com/office/drawing/2014/main" id="{0D194628-B833-40C5-9589-02F1868B09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A2CA3-F0E5-40FE-BF08-ACADDA29B078}"/>
              </a:ext>
            </a:extLst>
          </p:cNvPr>
          <p:cNvSpPr>
            <a:spLocks noGrp="1"/>
          </p:cNvSpPr>
          <p:nvPr>
            <p:ph type="sldNum" sz="quarter" idx="12"/>
          </p:nvPr>
        </p:nvSpPr>
        <p:spPr/>
        <p:txBody>
          <a:bodyPr/>
          <a:lstStyle/>
          <a:p>
            <a:fld id="{54A795B4-D651-4568-B4A0-85D86EE61C61}" type="slidenum">
              <a:rPr lang="en-US" smtClean="0"/>
              <a:t>‹#›</a:t>
            </a:fld>
            <a:endParaRPr lang="en-US"/>
          </a:p>
        </p:txBody>
      </p:sp>
    </p:spTree>
    <p:extLst>
      <p:ext uri="{BB962C8B-B14F-4D97-AF65-F5344CB8AC3E}">
        <p14:creationId xmlns:p14="http://schemas.microsoft.com/office/powerpoint/2010/main" val="176297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2B24-31E0-4407-B9AC-1C1E03BBB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5570CC-6705-4AEB-9A12-80AE03319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2815D3-836B-40D7-8AB1-4F9403E30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1D018A-97AD-4F18-A1B3-396CBD4E0778}"/>
              </a:ext>
            </a:extLst>
          </p:cNvPr>
          <p:cNvSpPr>
            <a:spLocks noGrp="1"/>
          </p:cNvSpPr>
          <p:nvPr>
            <p:ph type="dt" sz="half" idx="10"/>
          </p:nvPr>
        </p:nvSpPr>
        <p:spPr/>
        <p:txBody>
          <a:bodyPr/>
          <a:lstStyle/>
          <a:p>
            <a:fld id="{EDD79C76-2BC5-4B95-884D-B9E0BD9B38F7}" type="datetimeFigureOut">
              <a:rPr lang="en-US" smtClean="0"/>
              <a:t>6/25/2020</a:t>
            </a:fld>
            <a:endParaRPr lang="en-US"/>
          </a:p>
        </p:txBody>
      </p:sp>
      <p:sp>
        <p:nvSpPr>
          <p:cNvPr id="6" name="Footer Placeholder 5">
            <a:extLst>
              <a:ext uri="{FF2B5EF4-FFF2-40B4-BE49-F238E27FC236}">
                <a16:creationId xmlns:a16="http://schemas.microsoft.com/office/drawing/2014/main" id="{76D14090-D3AA-47C0-88AD-9B6A3026D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15DDB-641C-4EF8-8E52-533D15622DCA}"/>
              </a:ext>
            </a:extLst>
          </p:cNvPr>
          <p:cNvSpPr>
            <a:spLocks noGrp="1"/>
          </p:cNvSpPr>
          <p:nvPr>
            <p:ph type="sldNum" sz="quarter" idx="12"/>
          </p:nvPr>
        </p:nvSpPr>
        <p:spPr/>
        <p:txBody>
          <a:bodyPr/>
          <a:lstStyle/>
          <a:p>
            <a:fld id="{54A795B4-D651-4568-B4A0-85D86EE61C61}" type="slidenum">
              <a:rPr lang="en-US" smtClean="0"/>
              <a:t>‹#›</a:t>
            </a:fld>
            <a:endParaRPr lang="en-US"/>
          </a:p>
        </p:txBody>
      </p:sp>
    </p:spTree>
    <p:extLst>
      <p:ext uri="{BB962C8B-B14F-4D97-AF65-F5344CB8AC3E}">
        <p14:creationId xmlns:p14="http://schemas.microsoft.com/office/powerpoint/2010/main" val="141424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F5F225-86FC-4129-998B-18DD9E52F7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2C6B22-5F8A-42B8-8C4F-F6B69A845D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E840D-D439-49D1-AE85-276117FB31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79C76-2BC5-4B95-884D-B9E0BD9B38F7}" type="datetimeFigureOut">
              <a:rPr lang="en-US" smtClean="0"/>
              <a:t>6/25/2020</a:t>
            </a:fld>
            <a:endParaRPr lang="en-US"/>
          </a:p>
        </p:txBody>
      </p:sp>
      <p:sp>
        <p:nvSpPr>
          <p:cNvPr id="5" name="Footer Placeholder 4">
            <a:extLst>
              <a:ext uri="{FF2B5EF4-FFF2-40B4-BE49-F238E27FC236}">
                <a16:creationId xmlns:a16="http://schemas.microsoft.com/office/drawing/2014/main" id="{DB72F99F-7AC3-4AE5-A254-BA6303392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D6B9D4-4A4D-4E0C-B4E4-03BEA1831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795B4-D651-4568-B4A0-85D86EE61C61}" type="slidenum">
              <a:rPr lang="en-US" smtClean="0"/>
              <a:t>‹#›</a:t>
            </a:fld>
            <a:endParaRPr lang="en-US"/>
          </a:p>
        </p:txBody>
      </p:sp>
    </p:spTree>
    <p:extLst>
      <p:ext uri="{BB962C8B-B14F-4D97-AF65-F5344CB8AC3E}">
        <p14:creationId xmlns:p14="http://schemas.microsoft.com/office/powerpoint/2010/main" val="2639947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ctrTitle"/>
          </p:nvPr>
        </p:nvSpPr>
        <p:spPr/>
        <p:txBody>
          <a:bodyPr/>
          <a:lstStyle/>
          <a:p>
            <a:r>
              <a:rPr lang="en-US" altLang="en-US"/>
              <a:t>5.1</a:t>
            </a:r>
          </a:p>
        </p:txBody>
      </p:sp>
      <p:sp>
        <p:nvSpPr>
          <p:cNvPr id="544771" name="Rectangle 3"/>
          <p:cNvSpPr>
            <a:spLocks noGrp="1" noChangeArrowheads="1"/>
          </p:cNvSpPr>
          <p:nvPr>
            <p:ph type="subTitle" idx="1"/>
          </p:nvPr>
        </p:nvSpPr>
        <p:spPr>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a:lstStyle/>
          <a:p>
            <a:r>
              <a:rPr lang="en-US" altLang="en-US" dirty="0"/>
              <a:t>Approximating Areas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0"/>
            <a:ext cx="8686800" cy="3093154"/>
          </a:xfrm>
          <a:prstGeom prst="rect">
            <a:avLst/>
          </a:prstGeom>
          <a:noFill/>
        </p:spPr>
        <p:txBody>
          <a:bodyPr wrap="square" rtlCol="0">
            <a:spAutoFit/>
          </a:bodyPr>
          <a:lstStyle/>
          <a:p>
            <a:pPr>
              <a:spcAft>
                <a:spcPts val="600"/>
              </a:spcAft>
            </a:pPr>
            <a:r>
              <a:rPr lang="en-US" sz="2000" b="1" dirty="0">
                <a:solidFill>
                  <a:srgbClr val="0070C0"/>
                </a:solidFill>
              </a:rPr>
              <a:t>We Need More (and More) Rectangles</a:t>
            </a:r>
          </a:p>
          <a:p>
            <a:pPr marL="342900" indent="-342900">
              <a:spcAft>
                <a:spcPts val="600"/>
              </a:spcAft>
              <a:buFont typeface="Arial" pitchFamily="34" charset="0"/>
              <a:buChar char="•"/>
            </a:pPr>
            <a:r>
              <a:rPr lang="en-US" sz="2000" dirty="0"/>
              <a:t>Whether we choose left-endpoints, right-endpoints, or midpoints to evaluate the height of the rectangles, the most important thing is the idea that the more rectangles we use, the closer our approximation should get to the true value.</a:t>
            </a:r>
          </a:p>
          <a:p>
            <a:pPr marL="342900" indent="-342900">
              <a:spcAft>
                <a:spcPts val="600"/>
              </a:spcAft>
              <a:buFont typeface="Arial" pitchFamily="34" charset="0"/>
              <a:buChar char="•"/>
            </a:pPr>
            <a:r>
              <a:rPr lang="en-US" sz="2000" dirty="0"/>
              <a:t>Below are pictures of both a lower sum and an upper sum for the area of the region that we have been considering, this time using 16 rectangles.</a:t>
            </a:r>
          </a:p>
          <a:p>
            <a:pPr marL="342900" indent="-342900">
              <a:spcAft>
                <a:spcPts val="600"/>
              </a:spcAft>
              <a:buFont typeface="Arial" pitchFamily="34" charset="0"/>
              <a:buChar char="•"/>
            </a:pPr>
            <a:r>
              <a:rPr lang="en-US" sz="2000" dirty="0"/>
              <a:t>It does indeed appear that our approximations are improving as we increase the number of rectangles.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794" y="3166378"/>
            <a:ext cx="323420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452" y="3166378"/>
            <a:ext cx="321174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3208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par>
                                <p:cTn id="14" presetID="10" presetClass="entr" presetSubtype="0" fill="hold" nodeType="with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fade">
                                      <p:cBhvr>
                                        <p:cTn id="1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1"/>
            <a:ext cx="8686800" cy="2092881"/>
          </a:xfrm>
          <a:prstGeom prst="rect">
            <a:avLst/>
          </a:prstGeom>
          <a:noFill/>
        </p:spPr>
        <p:txBody>
          <a:bodyPr wrap="square" rtlCol="0">
            <a:spAutoFit/>
          </a:bodyPr>
          <a:lstStyle/>
          <a:p>
            <a:pPr>
              <a:spcAft>
                <a:spcPts val="600"/>
              </a:spcAft>
            </a:pPr>
            <a:r>
              <a:rPr lang="en-US" sz="2000" b="1" dirty="0">
                <a:solidFill>
                  <a:srgbClr val="0070C0"/>
                </a:solidFill>
              </a:rPr>
              <a:t>We Need MORE…Oh Never Mind, You Get the Idea</a:t>
            </a:r>
          </a:p>
          <a:p>
            <a:pPr marL="342900" indent="-342900">
              <a:spcAft>
                <a:spcPts val="600"/>
              </a:spcAft>
              <a:buFont typeface="Arial" pitchFamily="34" charset="0"/>
              <a:buChar char="•"/>
            </a:pPr>
            <a:r>
              <a:rPr lang="en-US" sz="2000" dirty="0"/>
              <a:t>Using computers, we can generate approximations that involve as many rectangles as we would like.</a:t>
            </a:r>
          </a:p>
          <a:p>
            <a:pPr marL="342900" indent="-342900">
              <a:spcAft>
                <a:spcPts val="600"/>
              </a:spcAft>
              <a:buFont typeface="Arial" pitchFamily="34" charset="0"/>
              <a:buChar char="•"/>
            </a:pPr>
            <a:r>
              <a:rPr lang="en-US" sz="2000" dirty="0"/>
              <a:t>Below is a table that lists approximations to the area of the region under consideration, using lower sums, midpoints, and upper sums, with various numbers of rectangles.</a:t>
            </a:r>
          </a:p>
        </p:txBody>
      </p:sp>
      <p:pic>
        <p:nvPicPr>
          <p:cNvPr id="5" name="Picture 2" descr="Ta0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590800"/>
            <a:ext cx="7315200" cy="369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016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0"/>
            <a:ext cx="8686800" cy="4093428"/>
          </a:xfrm>
          <a:prstGeom prst="rect">
            <a:avLst/>
          </a:prstGeom>
          <a:noFill/>
        </p:spPr>
        <p:txBody>
          <a:bodyPr wrap="square" rtlCol="0">
            <a:spAutoFit/>
          </a:bodyPr>
          <a:lstStyle/>
          <a:p>
            <a:pPr>
              <a:spcAft>
                <a:spcPts val="600"/>
              </a:spcAft>
            </a:pPr>
            <a:r>
              <a:rPr lang="en-US" sz="2000" b="1" dirty="0">
                <a:solidFill>
                  <a:srgbClr val="0070C0"/>
                </a:solidFill>
              </a:rPr>
              <a:t>Convergence of Finite Approximations</a:t>
            </a:r>
          </a:p>
          <a:p>
            <a:pPr marL="342900" indent="-342900">
              <a:spcAft>
                <a:spcPts val="600"/>
              </a:spcAft>
              <a:buFont typeface="Arial" pitchFamily="34" charset="0"/>
              <a:buChar char="•"/>
            </a:pPr>
            <a:r>
              <a:rPr lang="en-US" sz="2000" dirty="0"/>
              <a:t>Considering the values in the table on the preceding slide, it appears that all three approximations (lower sums, midpoints, and upper sums) are getting closer and closer (converging) to some fixed number.</a:t>
            </a:r>
          </a:p>
          <a:p>
            <a:pPr marL="342900" indent="-342900">
              <a:spcAft>
                <a:spcPts val="600"/>
              </a:spcAft>
              <a:buFont typeface="Arial" pitchFamily="34" charset="0"/>
              <a:buChar char="•"/>
            </a:pPr>
            <a:r>
              <a:rPr lang="en-US" sz="2000" dirty="0"/>
              <a:t>Over the next couple of sections, we will investigate the algebra necessary to determine the limit of these approximations as more and more rectangles are used.</a:t>
            </a:r>
          </a:p>
          <a:p>
            <a:pPr marL="342900" indent="-342900">
              <a:spcAft>
                <a:spcPts val="600"/>
              </a:spcAft>
              <a:buFont typeface="Arial" pitchFamily="34" charset="0"/>
              <a:buChar char="•"/>
            </a:pPr>
            <a:r>
              <a:rPr lang="en-US" sz="2000" dirty="0"/>
              <a:t>In effect, we will use the calculus notion of a limit to find the approximation when we use “infinitely many” rectangles.</a:t>
            </a:r>
          </a:p>
          <a:p>
            <a:pPr marL="342900" indent="-342900">
              <a:spcAft>
                <a:spcPts val="600"/>
              </a:spcAft>
              <a:buFont typeface="Arial" pitchFamily="34" charset="0"/>
              <a:buChar char="•"/>
            </a:pPr>
            <a:r>
              <a:rPr lang="en-US" sz="2000" dirty="0"/>
              <a:t>We will see that, in the limit, it doesn’t matter if we use lower sums, upper sums, or midpoints, and we will define the area under the curve to be this limit of the finite approximations.</a:t>
            </a:r>
          </a:p>
        </p:txBody>
      </p:sp>
    </p:spTree>
    <p:extLst>
      <p:ext uri="{BB962C8B-B14F-4D97-AF65-F5344CB8AC3E}">
        <p14:creationId xmlns:p14="http://schemas.microsoft.com/office/powerpoint/2010/main" val="757995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1"/>
                <a:ext cx="8686800" cy="5401479"/>
              </a:xfrm>
              <a:prstGeom prst="rect">
                <a:avLst/>
              </a:prstGeom>
              <a:noFill/>
            </p:spPr>
            <p:txBody>
              <a:bodyPr wrap="square" rtlCol="0">
                <a:spAutoFit/>
              </a:bodyPr>
              <a:lstStyle/>
              <a:p>
                <a:pPr>
                  <a:spcAft>
                    <a:spcPts val="600"/>
                  </a:spcAft>
                </a:pPr>
                <a:r>
                  <a:rPr lang="en-US" sz="2000" b="1" dirty="0">
                    <a:solidFill>
                      <a:srgbClr val="0070C0"/>
                    </a:solidFill>
                  </a:rPr>
                  <a:t>The General Procedure</a:t>
                </a:r>
              </a:p>
              <a:p>
                <a:pPr marL="342900" indent="-342900">
                  <a:spcAft>
                    <a:spcPts val="600"/>
                  </a:spcAft>
                  <a:buFont typeface="Arial" pitchFamily="34" charset="0"/>
                  <a:buChar char="•"/>
                </a:pPr>
                <a:r>
                  <a:rPr lang="en-US" sz="2000" dirty="0"/>
                  <a:t>Let’s step back and describe the process that we use </a:t>
                </a:r>
                <a:br>
                  <a:rPr lang="en-US" sz="2000" dirty="0"/>
                </a:br>
                <a:r>
                  <a:rPr lang="en-US" sz="2000" dirty="0"/>
                  <a:t>to approximate the area under a curve:</a:t>
                </a:r>
              </a:p>
              <a:p>
                <a:pPr marL="914400" lvl="1" indent="-457200">
                  <a:spcAft>
                    <a:spcPts val="600"/>
                  </a:spcAft>
                  <a:buFont typeface="+mj-lt"/>
                  <a:buAutoNum type="arabicPeriod"/>
                </a:pPr>
                <a:r>
                  <a:rPr lang="en-US" sz="2000" dirty="0"/>
                  <a:t>Consider the </a:t>
                </a:r>
                <a14:m>
                  <m:oMath xmlns:m="http://schemas.openxmlformats.org/officeDocument/2006/math">
                    <m:r>
                      <a:rPr lang="en-US" sz="2000" i="1">
                        <a:latin typeface="Cambria Math"/>
                      </a:rPr>
                      <m:t>𝑥</m:t>
                    </m:r>
                  </m:oMath>
                </a14:m>
                <a:r>
                  <a:rPr lang="en-US" sz="2000" dirty="0"/>
                  <a:t>-interval over which we are </a:t>
                </a:r>
                <a:br>
                  <a:rPr lang="en-US" sz="2000" dirty="0"/>
                </a:br>
                <a:r>
                  <a:rPr lang="en-US" sz="2000" dirty="0"/>
                  <a:t>taking the area.</a:t>
                </a:r>
                <a:br>
                  <a:rPr lang="en-US" sz="2000" dirty="0"/>
                </a:br>
                <a:r>
                  <a:rPr lang="en-US" sz="2000" dirty="0"/>
                  <a:t>(In our example, this was the interval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a:rPr>
                          <m:t>0,1</m:t>
                        </m:r>
                      </m:e>
                    </m:d>
                  </m:oMath>
                </a14:m>
                <a:r>
                  <a:rPr lang="en-US" sz="2000" dirty="0"/>
                  <a:t>.)</a:t>
                </a:r>
              </a:p>
              <a:p>
                <a:pPr marL="914400" lvl="1" indent="-457200">
                  <a:spcAft>
                    <a:spcPts val="600"/>
                  </a:spcAft>
                  <a:buFont typeface="+mj-lt"/>
                  <a:buAutoNum type="arabicPeriod"/>
                </a:pPr>
                <a:r>
                  <a:rPr lang="en-US" sz="2000" dirty="0"/>
                  <a:t>Divide this interval into subintervals, over </a:t>
                </a:r>
                <a:br>
                  <a:rPr lang="en-US" sz="2000" dirty="0"/>
                </a:br>
                <a:r>
                  <a:rPr lang="en-US" sz="2000" dirty="0"/>
                  <a:t>which we form the approximating rectangles.</a:t>
                </a:r>
                <a:br>
                  <a:rPr lang="en-US" sz="2000" dirty="0"/>
                </a:br>
                <a:r>
                  <a:rPr lang="en-US" sz="2000" dirty="0"/>
                  <a:t>(These subintervals are typically of equal </a:t>
                </a:r>
                <a:br>
                  <a:rPr lang="en-US" sz="2000" dirty="0"/>
                </a:br>
                <a:r>
                  <a:rPr lang="en-US" sz="2000" dirty="0"/>
                  <a:t>width, but they don’t have to be.)</a:t>
                </a:r>
              </a:p>
              <a:p>
                <a:pPr marL="914400" lvl="1" indent="-457200">
                  <a:spcAft>
                    <a:spcPts val="600"/>
                  </a:spcAft>
                  <a:buFont typeface="+mj-lt"/>
                  <a:buAutoNum type="arabicPeriod"/>
                </a:pPr>
                <a:r>
                  <a:rPr lang="en-US" sz="2000" dirty="0"/>
                  <a:t>Choose a point in each subinterval at which to </a:t>
                </a:r>
                <a:br>
                  <a:rPr lang="en-US" sz="2000" dirty="0"/>
                </a:br>
                <a:r>
                  <a:rPr lang="en-US" sz="2000" dirty="0"/>
                  <a:t>evaluate the function and determine the height </a:t>
                </a:r>
                <a:br>
                  <a:rPr lang="en-US" sz="2000" dirty="0"/>
                </a:br>
                <a:r>
                  <a:rPr lang="en-US" sz="2000" dirty="0"/>
                  <a:t>of each approximating rectangle.</a:t>
                </a:r>
                <a:br>
                  <a:rPr lang="en-US" sz="2000" dirty="0"/>
                </a:br>
                <a:r>
                  <a:rPr lang="en-US" sz="2000" dirty="0"/>
                  <a:t>(This is typically either left-endpoint, midpoint, or right-endpoint, but any point will do.)</a:t>
                </a:r>
              </a:p>
              <a:p>
                <a:pPr marL="914400" lvl="1" indent="-457200">
                  <a:spcAft>
                    <a:spcPts val="600"/>
                  </a:spcAft>
                  <a:buFont typeface="+mj-lt"/>
                  <a:buAutoNum type="arabicPeriod"/>
                </a:pPr>
                <a:r>
                  <a:rPr lang="en-US" sz="2000" dirty="0"/>
                  <a:t>Sum the areas of the approximating rectangles.</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5401479"/>
              </a:xfrm>
              <a:prstGeom prst="rect">
                <a:avLst/>
              </a:prstGeom>
              <a:blipFill>
                <a:blip r:embed="rId3"/>
                <a:stretch>
                  <a:fillRect l="-772" t="-677" r="-1053" b="-1129"/>
                </a:stretch>
              </a:blipFill>
            </p:spPr>
            <p:txBody>
              <a:bodyPr/>
              <a:lstStyle/>
              <a:p>
                <a:r>
                  <a:rPr lang="en-US">
                    <a:noFill/>
                  </a:rPr>
                  <a:t> </a:t>
                </a:r>
              </a:p>
            </p:txBody>
          </p:sp>
        </mc:Fallback>
      </mc:AlternateContent>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600891"/>
            <a:ext cx="2743200" cy="286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605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1"/>
                <a:ext cx="8686800" cy="5478423"/>
              </a:xfrm>
              <a:prstGeom prst="rect">
                <a:avLst/>
              </a:prstGeom>
              <a:noFill/>
            </p:spPr>
            <p:txBody>
              <a:bodyPr wrap="square" rtlCol="0">
                <a:spAutoFit/>
              </a:bodyPr>
              <a:lstStyle/>
              <a:p>
                <a:pPr>
                  <a:spcAft>
                    <a:spcPts val="600"/>
                  </a:spcAft>
                </a:pPr>
                <a:r>
                  <a:rPr lang="en-US" sz="2000" b="1" dirty="0">
                    <a:solidFill>
                      <a:srgbClr val="0070C0"/>
                    </a:solidFill>
                  </a:rPr>
                  <a:t>A Physical Interpretation</a:t>
                </a:r>
              </a:p>
              <a:p>
                <a:pPr marL="342900" indent="-342900">
                  <a:spcAft>
                    <a:spcPts val="600"/>
                  </a:spcAft>
                  <a:buFont typeface="Arial" pitchFamily="34" charset="0"/>
                  <a:buChar char="•"/>
                </a:pPr>
                <a:r>
                  <a:rPr lang="en-US" sz="2000" dirty="0"/>
                  <a:t>Recall that the slope of the tangent line had a corresponding physical interpretation, namely the velocity of an object in motion.</a:t>
                </a:r>
              </a:p>
              <a:p>
                <a:pPr marL="342900" indent="-342900">
                  <a:spcAft>
                    <a:spcPts val="600"/>
                  </a:spcAft>
                  <a:buFont typeface="Arial" pitchFamily="34" charset="0"/>
                  <a:buChar char="•"/>
                </a:pPr>
                <a:r>
                  <a:rPr lang="en-US" sz="2000" dirty="0"/>
                  <a:t>The area under a curve also has a physical interpretation, this time as the total distance traveled.</a:t>
                </a:r>
              </a:p>
              <a:p>
                <a:pPr marL="342900" indent="-342900">
                  <a:spcAft>
                    <a:spcPts val="600"/>
                  </a:spcAft>
                  <a:buFont typeface="Arial" pitchFamily="34" charset="0"/>
                  <a:buChar char="•"/>
                </a:pPr>
                <a:r>
                  <a:rPr lang="en-US" sz="2000" dirty="0"/>
                  <a:t>Now, if you drive for 2 hours at 60 mph, then you have traveled a total distance of </a:t>
                </a:r>
                <a14:m>
                  <m:oMath xmlns:m="http://schemas.openxmlformats.org/officeDocument/2006/math">
                    <m:r>
                      <a:rPr lang="en-US" sz="2000" i="1">
                        <a:latin typeface="Cambria Math"/>
                      </a:rPr>
                      <m:t>2×60=120</m:t>
                    </m:r>
                  </m:oMath>
                </a14:m>
                <a:r>
                  <a:rPr lang="en-US" sz="2000" dirty="0"/>
                  <a:t> miles, according to the formula</a:t>
                </a:r>
                <a:br>
                  <a:rPr lang="en-US" sz="2000" dirty="0"/>
                </a:br>
                <a14:m>
                  <m:oMath xmlns:m="http://schemas.openxmlformats.org/officeDocument/2006/math">
                    <m:r>
                      <m:rPr>
                        <m:sty m:val="p"/>
                      </m:rPr>
                      <a:rPr lang="en-US" sz="2000">
                        <a:latin typeface="Cambria Math"/>
                      </a:rPr>
                      <m:t>distance</m:t>
                    </m:r>
                    <m:r>
                      <a:rPr lang="en-US" sz="2000">
                        <a:latin typeface="Cambria Math"/>
                      </a:rPr>
                      <m:t>=</m:t>
                    </m:r>
                    <m:r>
                      <m:rPr>
                        <m:sty m:val="p"/>
                      </m:rPr>
                      <a:rPr lang="en-US" sz="2000">
                        <a:latin typeface="Cambria Math"/>
                      </a:rPr>
                      <m:t>rate</m:t>
                    </m:r>
                    <m:r>
                      <a:rPr lang="en-US" sz="2000" i="1">
                        <a:latin typeface="Cambria Math"/>
                      </a:rPr>
                      <m:t>×</m:t>
                    </m:r>
                    <m:r>
                      <m:rPr>
                        <m:sty m:val="p"/>
                      </m:rPr>
                      <a:rPr lang="en-US" sz="2000">
                        <a:latin typeface="Cambria Math"/>
                      </a:rPr>
                      <m:t>time</m:t>
                    </m:r>
                  </m:oMath>
                </a14:m>
                <a:endParaRPr lang="en-US" sz="2000" dirty="0"/>
              </a:p>
              <a:p>
                <a:pPr marL="342900" indent="-342900">
                  <a:spcAft>
                    <a:spcPts val="600"/>
                  </a:spcAft>
                  <a:buFont typeface="Arial" pitchFamily="34" charset="0"/>
                  <a:buChar char="•"/>
                </a:pPr>
                <a:r>
                  <a:rPr lang="en-US" sz="2000" dirty="0"/>
                  <a:t>But of course, you weren’t actually going 60 mph the entire 2 hours.</a:t>
                </a:r>
              </a:p>
              <a:p>
                <a:pPr marL="342900" indent="-342900">
                  <a:spcAft>
                    <a:spcPts val="600"/>
                  </a:spcAft>
                  <a:buFont typeface="Arial" pitchFamily="34" charset="0"/>
                  <a:buChar char="•"/>
                </a:pPr>
                <a:r>
                  <a:rPr lang="en-US" sz="2000" dirty="0"/>
                  <a:t>Say, on a different 2-hour drive, that you averaged </a:t>
                </a:r>
              </a:p>
              <a:p>
                <a:pPr marL="800100" lvl="1" indent="-342900">
                  <a:spcAft>
                    <a:spcPts val="600"/>
                  </a:spcAft>
                  <a:buFont typeface="Arial" pitchFamily="34" charset="0"/>
                  <a:buChar char="•"/>
                </a:pPr>
                <a:r>
                  <a:rPr lang="en-US" sz="2000" dirty="0"/>
                  <a:t>40 mph for the first 30 minutes, </a:t>
                </a:r>
              </a:p>
              <a:p>
                <a:pPr marL="800100" lvl="1" indent="-342900">
                  <a:spcAft>
                    <a:spcPts val="600"/>
                  </a:spcAft>
                  <a:buFont typeface="Arial" pitchFamily="34" charset="0"/>
                  <a:buChar char="•"/>
                </a:pPr>
                <a:r>
                  <a:rPr lang="en-US" sz="2000" dirty="0"/>
                  <a:t>60 mph for the next 30 minutes,</a:t>
                </a:r>
              </a:p>
              <a:p>
                <a:pPr marL="800100" lvl="1" indent="-342900">
                  <a:spcAft>
                    <a:spcPts val="600"/>
                  </a:spcAft>
                  <a:buFont typeface="Arial" pitchFamily="34" charset="0"/>
                  <a:buChar char="•"/>
                </a:pPr>
                <a:r>
                  <a:rPr lang="en-US" sz="2000" dirty="0"/>
                  <a:t>70 mph for the next 30 minutes, and</a:t>
                </a:r>
              </a:p>
              <a:p>
                <a:pPr marL="800100" lvl="1" indent="-342900">
                  <a:spcAft>
                    <a:spcPts val="600"/>
                  </a:spcAft>
                  <a:buFont typeface="Arial" pitchFamily="34" charset="0"/>
                  <a:buChar char="•"/>
                </a:pPr>
                <a:r>
                  <a:rPr lang="en-US" sz="2000" dirty="0"/>
                  <a:t>50 mph for the last 30 minutes.</a:t>
                </a:r>
              </a:p>
              <a:p>
                <a:pPr marL="342900" indent="-342900">
                  <a:spcAft>
                    <a:spcPts val="600"/>
                  </a:spcAft>
                  <a:buFont typeface="Arial" pitchFamily="34" charset="0"/>
                  <a:buChar char="•"/>
                </a:pPr>
                <a:r>
                  <a:rPr lang="en-US" sz="2000" dirty="0"/>
                  <a:t>Approximately how far did you travel?</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5478423"/>
              </a:xfrm>
              <a:prstGeom prst="rect">
                <a:avLst/>
              </a:prstGeom>
              <a:blipFill>
                <a:blip r:embed="rId3"/>
                <a:stretch>
                  <a:fillRect l="-772" t="-668" r="-982" b="-1002"/>
                </a:stretch>
              </a:blipFill>
            </p:spPr>
            <p:txBody>
              <a:bodyPr/>
              <a:lstStyle/>
              <a:p>
                <a:r>
                  <a:rPr lang="en-US">
                    <a:noFill/>
                  </a:rPr>
                  <a:t> </a:t>
                </a:r>
              </a:p>
            </p:txBody>
          </p:sp>
        </mc:Fallback>
      </mc:AlternateContent>
    </p:spTree>
    <p:extLst>
      <p:ext uri="{BB962C8B-B14F-4D97-AF65-F5344CB8AC3E}">
        <p14:creationId xmlns:p14="http://schemas.microsoft.com/office/powerpoint/2010/main" val="625048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0"/>
                <a:ext cx="8686800" cy="5524076"/>
              </a:xfrm>
              <a:prstGeom prst="rect">
                <a:avLst/>
              </a:prstGeom>
              <a:noFill/>
            </p:spPr>
            <p:txBody>
              <a:bodyPr wrap="square" rtlCol="0">
                <a:spAutoFit/>
              </a:bodyPr>
              <a:lstStyle/>
              <a:p>
                <a:pPr>
                  <a:spcAft>
                    <a:spcPts val="600"/>
                  </a:spcAft>
                </a:pPr>
                <a:r>
                  <a:rPr lang="en-US" sz="2000" b="1" dirty="0">
                    <a:solidFill>
                      <a:srgbClr val="0070C0"/>
                    </a:solidFill>
                  </a:rPr>
                  <a:t>A Physical Interpretation</a:t>
                </a:r>
              </a:p>
              <a:p>
                <a:pPr marL="342900" indent="-342900">
                  <a:spcAft>
                    <a:spcPts val="600"/>
                  </a:spcAft>
                  <a:buFont typeface="Arial" pitchFamily="34" charset="0"/>
                  <a:buChar char="•"/>
                </a:pPr>
                <a:r>
                  <a:rPr lang="en-US" sz="2000" dirty="0"/>
                  <a:t>Our 2-hour time interval has been split into ½-hour subintervals, </a:t>
                </a:r>
                <a:br>
                  <a:rPr lang="en-US" sz="2000" dirty="0"/>
                </a:br>
                <a:r>
                  <a:rPr lang="en-US" sz="2000" dirty="0"/>
                  <a:t>and we know our average speed over each subinterval, so we can </a:t>
                </a:r>
                <a:br>
                  <a:rPr lang="en-US" sz="2000" dirty="0"/>
                </a:br>
                <a:r>
                  <a:rPr lang="en-US" sz="2000" dirty="0"/>
                  <a:t>use the </a:t>
                </a:r>
                <a14:m>
                  <m:oMath xmlns:m="http://schemas.openxmlformats.org/officeDocument/2006/math">
                    <m:r>
                      <m:rPr>
                        <m:sty m:val="p"/>
                      </m:rPr>
                      <a:rPr lang="en-US" sz="2000">
                        <a:latin typeface="Cambria Math"/>
                      </a:rPr>
                      <m:t>distance</m:t>
                    </m:r>
                    <m:r>
                      <a:rPr lang="en-US" sz="2000">
                        <a:latin typeface="Cambria Math"/>
                      </a:rPr>
                      <m:t>=</m:t>
                    </m:r>
                    <m:r>
                      <m:rPr>
                        <m:sty m:val="p"/>
                      </m:rPr>
                      <a:rPr lang="en-US" sz="2000">
                        <a:latin typeface="Cambria Math"/>
                      </a:rPr>
                      <m:t>rate</m:t>
                    </m:r>
                    <m:r>
                      <a:rPr lang="en-US" sz="2000" i="1">
                        <a:latin typeface="Cambria Math"/>
                      </a:rPr>
                      <m:t>×</m:t>
                    </m:r>
                    <m:r>
                      <m:rPr>
                        <m:sty m:val="p"/>
                      </m:rPr>
                      <a:rPr lang="en-US" sz="2000">
                        <a:latin typeface="Cambria Math"/>
                      </a:rPr>
                      <m:t>time</m:t>
                    </m:r>
                  </m:oMath>
                </a14:m>
                <a:r>
                  <a:rPr lang="en-US" sz="2000" dirty="0"/>
                  <a:t> formula to determine our distance </a:t>
                </a:r>
                <a:br>
                  <a:rPr lang="en-US" sz="2000" dirty="0"/>
                </a:br>
                <a:r>
                  <a:rPr lang="en-US" sz="2000" dirty="0"/>
                  <a:t>traveled in each ½-hour time period:</a:t>
                </a:r>
              </a:p>
              <a:p>
                <a:pPr marL="800100" lvl="1" indent="-342900">
                  <a:spcAft>
                    <a:spcPts val="600"/>
                  </a:spcAft>
                  <a:buFont typeface="Arial" pitchFamily="34" charset="0"/>
                  <a:buChar char="•"/>
                </a:pPr>
                <a:r>
                  <a:rPr lang="en-US" sz="2000" dirty="0"/>
                  <a:t>In the first 30 minutes, we traveled about </a:t>
                </a:r>
                <a14:m>
                  <m:oMath xmlns:m="http://schemas.openxmlformats.org/officeDocument/2006/math">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2</m:t>
                        </m:r>
                      </m:den>
                    </m:f>
                    <m:d>
                      <m:dPr>
                        <m:ctrlPr>
                          <a:rPr lang="en-US" sz="2000" i="1">
                            <a:latin typeface="Cambria Math" panose="02040503050406030204" pitchFamily="18" charset="0"/>
                          </a:rPr>
                        </m:ctrlPr>
                      </m:dPr>
                      <m:e>
                        <m:r>
                          <a:rPr lang="en-US" sz="2000" i="1">
                            <a:latin typeface="Cambria Math"/>
                          </a:rPr>
                          <m:t>40</m:t>
                        </m:r>
                      </m:e>
                    </m:d>
                    <m:r>
                      <a:rPr lang="en-US" sz="2000" i="1">
                        <a:latin typeface="Cambria Math"/>
                      </a:rPr>
                      <m:t>=20</m:t>
                    </m:r>
                  </m:oMath>
                </a14:m>
                <a:r>
                  <a:rPr lang="en-US" sz="2000" dirty="0"/>
                  <a:t> miles.</a:t>
                </a:r>
              </a:p>
              <a:p>
                <a:pPr marL="800100" lvl="1" indent="-342900">
                  <a:spcAft>
                    <a:spcPts val="600"/>
                  </a:spcAft>
                  <a:buFont typeface="Arial" pitchFamily="34" charset="0"/>
                  <a:buChar char="•"/>
                </a:pPr>
                <a:r>
                  <a:rPr lang="en-US" sz="2000" dirty="0"/>
                  <a:t>In the next 30 minutes, we traveled about </a:t>
                </a:r>
                <a14:m>
                  <m:oMath xmlns:m="http://schemas.openxmlformats.org/officeDocument/2006/math">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2</m:t>
                        </m:r>
                      </m:den>
                    </m:f>
                    <m:d>
                      <m:dPr>
                        <m:ctrlPr>
                          <a:rPr lang="en-US" sz="2000" i="1">
                            <a:latin typeface="Cambria Math" panose="02040503050406030204" pitchFamily="18" charset="0"/>
                          </a:rPr>
                        </m:ctrlPr>
                      </m:dPr>
                      <m:e>
                        <m:r>
                          <a:rPr lang="en-US" sz="2000" i="1">
                            <a:latin typeface="Cambria Math"/>
                          </a:rPr>
                          <m:t>60</m:t>
                        </m:r>
                      </m:e>
                    </m:d>
                    <m:r>
                      <a:rPr lang="en-US" sz="2000" i="1">
                        <a:latin typeface="Cambria Math"/>
                      </a:rPr>
                      <m:t>=30</m:t>
                    </m:r>
                  </m:oMath>
                </a14:m>
                <a:r>
                  <a:rPr lang="en-US" sz="2000" dirty="0"/>
                  <a:t> miles.</a:t>
                </a:r>
              </a:p>
              <a:p>
                <a:pPr marL="800100" lvl="1" indent="-342900">
                  <a:spcAft>
                    <a:spcPts val="600"/>
                  </a:spcAft>
                  <a:buFont typeface="Arial" pitchFamily="34" charset="0"/>
                  <a:buChar char="•"/>
                </a:pPr>
                <a:r>
                  <a:rPr lang="en-US" sz="2000" dirty="0"/>
                  <a:t>In the next 30 minutes, we traveled about </a:t>
                </a:r>
                <a14:m>
                  <m:oMath xmlns:m="http://schemas.openxmlformats.org/officeDocument/2006/math">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2</m:t>
                        </m:r>
                      </m:den>
                    </m:f>
                    <m:d>
                      <m:dPr>
                        <m:ctrlPr>
                          <a:rPr lang="en-US" sz="2000" i="1">
                            <a:latin typeface="Cambria Math" panose="02040503050406030204" pitchFamily="18" charset="0"/>
                          </a:rPr>
                        </m:ctrlPr>
                      </m:dPr>
                      <m:e>
                        <m:r>
                          <a:rPr lang="en-US" sz="2000" i="1">
                            <a:latin typeface="Cambria Math"/>
                          </a:rPr>
                          <m:t>70</m:t>
                        </m:r>
                      </m:e>
                    </m:d>
                    <m:r>
                      <a:rPr lang="en-US" sz="2000" i="1">
                        <a:latin typeface="Cambria Math"/>
                      </a:rPr>
                      <m:t>=35</m:t>
                    </m:r>
                  </m:oMath>
                </a14:m>
                <a:r>
                  <a:rPr lang="en-US" sz="2000" dirty="0"/>
                  <a:t> miles.</a:t>
                </a:r>
              </a:p>
              <a:p>
                <a:pPr marL="800100" lvl="1" indent="-342900">
                  <a:spcAft>
                    <a:spcPts val="600"/>
                  </a:spcAft>
                  <a:buFont typeface="Arial" pitchFamily="34" charset="0"/>
                  <a:buChar char="•"/>
                </a:pPr>
                <a:r>
                  <a:rPr lang="en-US" sz="2000" dirty="0"/>
                  <a:t>And in the last 30 minutes, we traveled about </a:t>
                </a:r>
                <a14:m>
                  <m:oMath xmlns:m="http://schemas.openxmlformats.org/officeDocument/2006/math">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2</m:t>
                        </m:r>
                      </m:den>
                    </m:f>
                    <m:d>
                      <m:dPr>
                        <m:ctrlPr>
                          <a:rPr lang="en-US" sz="2000" i="1">
                            <a:latin typeface="Cambria Math" panose="02040503050406030204" pitchFamily="18" charset="0"/>
                          </a:rPr>
                        </m:ctrlPr>
                      </m:dPr>
                      <m:e>
                        <m:r>
                          <a:rPr lang="en-US" sz="2000" i="1">
                            <a:latin typeface="Cambria Math"/>
                          </a:rPr>
                          <m:t>50</m:t>
                        </m:r>
                      </m:e>
                    </m:d>
                    <m:r>
                      <a:rPr lang="en-US" sz="2000" i="1">
                        <a:latin typeface="Cambria Math"/>
                      </a:rPr>
                      <m:t>=25</m:t>
                    </m:r>
                  </m:oMath>
                </a14:m>
                <a:r>
                  <a:rPr lang="en-US" sz="2000" dirty="0"/>
                  <a:t> miles.</a:t>
                </a:r>
              </a:p>
              <a:p>
                <a:pPr marL="342900" indent="-342900">
                  <a:spcAft>
                    <a:spcPts val="600"/>
                  </a:spcAft>
                  <a:buFont typeface="Arial" pitchFamily="34" charset="0"/>
                  <a:buChar char="•"/>
                </a:pPr>
                <a:r>
                  <a:rPr lang="en-US" sz="2000" dirty="0"/>
                  <a:t>Thus, our total distance traveled was approximately </a:t>
                </a:r>
                <a:br>
                  <a:rPr lang="en-US" sz="2000" dirty="0"/>
                </a:br>
                <a14:m>
                  <m:oMath xmlns:m="http://schemas.openxmlformats.org/officeDocument/2006/math">
                    <m:r>
                      <a:rPr lang="en-US" sz="2000" i="1">
                        <a:latin typeface="Cambria Math"/>
                      </a:rPr>
                      <m:t>20+30+35+25=110</m:t>
                    </m:r>
                  </m:oMath>
                </a14:m>
                <a:r>
                  <a:rPr lang="en-US" sz="2000" dirty="0"/>
                  <a:t> miles.</a:t>
                </a:r>
              </a:p>
              <a:p>
                <a:pPr marL="342900" indent="-342900">
                  <a:spcAft>
                    <a:spcPts val="600"/>
                  </a:spcAft>
                  <a:buFont typeface="Arial" pitchFamily="34" charset="0"/>
                  <a:buChar char="•"/>
                </a:pPr>
                <a:r>
                  <a:rPr lang="en-US" sz="2000" dirty="0"/>
                  <a:t>Notice how the process for approximating distance traveled is exactly analogous to that used to approximate the area under a curve.</a:t>
                </a:r>
              </a:p>
              <a:p>
                <a:pPr marL="342900" indent="-342900">
                  <a:spcAft>
                    <a:spcPts val="600"/>
                  </a:spcAft>
                  <a:buFont typeface="Arial" pitchFamily="34" charset="0"/>
                  <a:buChar char="•"/>
                </a:pPr>
                <a:r>
                  <a:rPr lang="en-US" sz="2000" dirty="0"/>
                  <a:t>In fact, distance traveled can be defined as the area under the velocity curve.</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0"/>
                <a:ext cx="8686800" cy="5524076"/>
              </a:xfrm>
              <a:prstGeom prst="rect">
                <a:avLst/>
              </a:prstGeom>
              <a:blipFill>
                <a:blip r:embed="rId3"/>
                <a:stretch>
                  <a:fillRect l="-772" t="-662" b="-883"/>
                </a:stretch>
              </a:blipFill>
            </p:spPr>
            <p:txBody>
              <a:bodyPr/>
              <a:lstStyle/>
              <a:p>
                <a:r>
                  <a:rPr lang="en-US">
                    <a:noFill/>
                  </a:rPr>
                  <a:t> </a:t>
                </a:r>
              </a:p>
            </p:txBody>
          </p:sp>
        </mc:Fallback>
      </mc:AlternateContent>
    </p:spTree>
    <p:extLst>
      <p:ext uri="{BB962C8B-B14F-4D97-AF65-F5344CB8AC3E}">
        <p14:creationId xmlns:p14="http://schemas.microsoft.com/office/powerpoint/2010/main" val="60422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1752601" y="1244263"/>
                <a:ext cx="8766421" cy="4430444"/>
              </a:xfrm>
              <a:prstGeom prst="rect">
                <a:avLst/>
              </a:prstGeom>
              <a:noFill/>
            </p:spPr>
            <p:txBody>
              <a:bodyPr wrap="square" rtlCol="0">
                <a:spAutoFit/>
              </a:bodyPr>
              <a:lstStyle/>
              <a:p>
                <a:pPr>
                  <a:spcAft>
                    <a:spcPts val="1000"/>
                  </a:spcAft>
                </a:pPr>
                <a:r>
                  <a:rPr lang="en-US" sz="2000" b="1" dirty="0"/>
                  <a:t>Example:</a:t>
                </a:r>
              </a:p>
              <a:p>
                <a:pPr>
                  <a:spcAft>
                    <a:spcPts val="1000"/>
                  </a:spcAft>
                </a:pPr>
                <a:r>
                  <a:rPr lang="en-US" sz="1900" dirty="0"/>
                  <a:t>Oil is leaking out of a tanker damaged at sea.  The damage to the tanker is worsening as evidenced by the increased leakage each hour, recorded in the following table.</a:t>
                </a:r>
              </a:p>
              <a:p>
                <a:pPr>
                  <a:spcAft>
                    <a:spcPts val="1000"/>
                  </a:spcAft>
                </a:pPr>
                <a:endParaRPr lang="en-US" sz="1900" dirty="0"/>
              </a:p>
              <a:p>
                <a:pPr>
                  <a:spcAft>
                    <a:spcPts val="1000"/>
                  </a:spcAft>
                </a:pPr>
                <a:endParaRPr lang="en-US" sz="1900" dirty="0"/>
              </a:p>
              <a:p>
                <a:pPr>
                  <a:spcAft>
                    <a:spcPts val="1000"/>
                  </a:spcAft>
                </a:pPr>
                <a:r>
                  <a:rPr lang="en-US" sz="1900" dirty="0"/>
                  <a:t>Give an upper estimate, i.e., an estimate using right endpoints, of the total quantity of oil that has escaped after 5 hours.</a:t>
                </a:r>
              </a:p>
              <a:p>
                <a:pPr>
                  <a:spcAft>
                    <a:spcPts val="1000"/>
                  </a:spcAft>
                </a:pPr>
                <a:endParaRPr lang="en-US" sz="1900" dirty="0"/>
              </a:p>
              <a:p>
                <a:pPr marL="342900" indent="-342900">
                  <a:spcAft>
                    <a:spcPts val="1000"/>
                  </a:spcAft>
                  <a:buFont typeface="Arial" pitchFamily="34" charset="0"/>
                  <a:buChar char="•"/>
                </a:pPr>
                <a:r>
                  <a:rPr lang="en-US" sz="1900" dirty="0"/>
                  <a:t>Using subintervals of width one hour, and leakage rates at the end (right endpoint) of each hour, since these are the highest rates, giving an upper estimate, we have:</a:t>
                </a:r>
              </a:p>
              <a:p>
                <a:pPr>
                  <a:spcAft>
                    <a:spcPts val="1000"/>
                  </a:spcAft>
                </a:pPr>
                <a14:m>
                  <m:oMathPara xmlns:m="http://schemas.openxmlformats.org/officeDocument/2006/math">
                    <m:oMathParaPr>
                      <m:jc m:val="centerGroup"/>
                    </m:oMathParaPr>
                    <m:oMath xmlns:m="http://schemas.openxmlformats.org/officeDocument/2006/math">
                      <m:r>
                        <m:rPr>
                          <m:sty m:val="p"/>
                        </m:rPr>
                        <a:rPr lang="en-US" sz="1900">
                          <a:latin typeface="Cambria Math"/>
                        </a:rPr>
                        <m:t>Oil</m:t>
                      </m:r>
                      <m:r>
                        <a:rPr lang="en-US" sz="1900">
                          <a:latin typeface="Cambria Math"/>
                        </a:rPr>
                        <m:t> </m:t>
                      </m:r>
                      <m:r>
                        <m:rPr>
                          <m:sty m:val="p"/>
                        </m:rPr>
                        <a:rPr lang="en-US" sz="1900">
                          <a:latin typeface="Cambria Math"/>
                        </a:rPr>
                        <m:t>Escaped</m:t>
                      </m:r>
                      <m:r>
                        <a:rPr lang="en-US" sz="1900" i="1">
                          <a:latin typeface="Cambria Math"/>
                        </a:rPr>
                        <m:t>≈1</m:t>
                      </m:r>
                      <m:d>
                        <m:dPr>
                          <m:ctrlPr>
                            <a:rPr lang="en-US" sz="1900" i="1">
                              <a:latin typeface="Cambria Math" panose="02040503050406030204" pitchFamily="18" charset="0"/>
                            </a:rPr>
                          </m:ctrlPr>
                        </m:dPr>
                        <m:e>
                          <m:r>
                            <a:rPr lang="en-US" sz="1900" i="1">
                              <a:latin typeface="Cambria Math"/>
                            </a:rPr>
                            <m:t>70</m:t>
                          </m:r>
                        </m:e>
                      </m:d>
                      <m:r>
                        <a:rPr lang="en-US" sz="1900" i="1">
                          <a:latin typeface="Cambria Math"/>
                        </a:rPr>
                        <m:t>+1</m:t>
                      </m:r>
                      <m:d>
                        <m:dPr>
                          <m:ctrlPr>
                            <a:rPr lang="en-US" sz="1900" i="1">
                              <a:latin typeface="Cambria Math" panose="02040503050406030204" pitchFamily="18" charset="0"/>
                            </a:rPr>
                          </m:ctrlPr>
                        </m:dPr>
                        <m:e>
                          <m:r>
                            <a:rPr lang="en-US" sz="1900" i="1">
                              <a:latin typeface="Cambria Math"/>
                            </a:rPr>
                            <m:t>97</m:t>
                          </m:r>
                        </m:e>
                      </m:d>
                      <m:r>
                        <a:rPr lang="en-US" sz="1900" i="1">
                          <a:latin typeface="Cambria Math"/>
                        </a:rPr>
                        <m:t>+1</m:t>
                      </m:r>
                      <m:d>
                        <m:dPr>
                          <m:ctrlPr>
                            <a:rPr lang="en-US" sz="1900" i="1">
                              <a:latin typeface="Cambria Math" panose="02040503050406030204" pitchFamily="18" charset="0"/>
                            </a:rPr>
                          </m:ctrlPr>
                        </m:dPr>
                        <m:e>
                          <m:r>
                            <a:rPr lang="en-US" sz="1900" i="1">
                              <a:latin typeface="Cambria Math"/>
                            </a:rPr>
                            <m:t>136</m:t>
                          </m:r>
                        </m:e>
                      </m:d>
                      <m:r>
                        <a:rPr lang="en-US" sz="1900" i="1">
                          <a:latin typeface="Cambria Math"/>
                        </a:rPr>
                        <m:t>+1</m:t>
                      </m:r>
                      <m:d>
                        <m:dPr>
                          <m:ctrlPr>
                            <a:rPr lang="en-US" sz="1900" i="1">
                              <a:latin typeface="Cambria Math" panose="02040503050406030204" pitchFamily="18" charset="0"/>
                            </a:rPr>
                          </m:ctrlPr>
                        </m:dPr>
                        <m:e>
                          <m:r>
                            <a:rPr lang="en-US" sz="1900" i="1">
                              <a:latin typeface="Cambria Math"/>
                            </a:rPr>
                            <m:t>190</m:t>
                          </m:r>
                        </m:e>
                      </m:d>
                      <m:r>
                        <a:rPr lang="en-US" sz="1900" i="1">
                          <a:latin typeface="Cambria Math"/>
                        </a:rPr>
                        <m:t>+1</m:t>
                      </m:r>
                      <m:d>
                        <m:dPr>
                          <m:ctrlPr>
                            <a:rPr lang="en-US" sz="1900" i="1">
                              <a:latin typeface="Cambria Math" panose="02040503050406030204" pitchFamily="18" charset="0"/>
                            </a:rPr>
                          </m:ctrlPr>
                        </m:dPr>
                        <m:e>
                          <m:r>
                            <a:rPr lang="en-US" sz="1900" i="1">
                              <a:latin typeface="Cambria Math"/>
                            </a:rPr>
                            <m:t>265</m:t>
                          </m:r>
                        </m:e>
                      </m:d>
                      <m:r>
                        <a:rPr lang="en-US" sz="1900" i="1">
                          <a:latin typeface="Cambria Math"/>
                        </a:rPr>
                        <m:t>=</m:t>
                      </m:r>
                      <m:borderBox>
                        <m:borderBoxPr>
                          <m:ctrlPr>
                            <a:rPr lang="en-US" sz="1900" i="1">
                              <a:latin typeface="Cambria Math" panose="02040503050406030204" pitchFamily="18" charset="0"/>
                            </a:rPr>
                          </m:ctrlPr>
                        </m:borderBoxPr>
                        <m:e>
                          <m:r>
                            <a:rPr lang="en-US" sz="1900" i="1">
                              <a:latin typeface="Cambria Math"/>
                            </a:rPr>
                            <m:t>758 </m:t>
                          </m:r>
                          <m:r>
                            <m:rPr>
                              <m:sty m:val="p"/>
                            </m:rPr>
                            <a:rPr lang="en-US" sz="1900">
                              <a:latin typeface="Cambria Math"/>
                            </a:rPr>
                            <m:t>gal</m:t>
                          </m:r>
                        </m:e>
                      </m:borderBox>
                    </m:oMath>
                  </m:oMathPara>
                </a14:m>
                <a:endParaRPr lang="en-US" sz="1900" dirty="0"/>
              </a:p>
            </p:txBody>
          </p:sp>
        </mc:Choice>
        <mc:Fallback>
          <p:sp>
            <p:nvSpPr>
              <p:cNvPr id="4" name="TextBox 3"/>
              <p:cNvSpPr txBox="1">
                <a:spLocks noRot="1" noChangeAspect="1" noMove="1" noResize="1" noEditPoints="1" noAdjustHandles="1" noChangeArrowheads="1" noChangeShapeType="1" noTextEdit="1"/>
              </p:cNvSpPr>
              <p:nvPr/>
            </p:nvSpPr>
            <p:spPr>
              <a:xfrm>
                <a:off x="1752601" y="1244263"/>
                <a:ext cx="8766421" cy="4430444"/>
              </a:xfrm>
              <a:prstGeom prst="rect">
                <a:avLst/>
              </a:prstGeom>
              <a:blipFill>
                <a:blip r:embed="rId3"/>
                <a:stretch>
                  <a:fillRect l="-765" t="-688" r="-8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4" name="Table 13"/>
              <p:cNvGraphicFramePr>
                <a:graphicFrameLocks noGrp="1"/>
              </p:cNvGraphicFramePr>
              <p:nvPr/>
            </p:nvGraphicFramePr>
            <p:xfrm>
              <a:off x="3733800" y="2423160"/>
              <a:ext cx="4678996" cy="741680"/>
            </p:xfrm>
            <a:graphic>
              <a:graphicData uri="http://schemas.openxmlformats.org/drawingml/2006/table">
                <a:tbl>
                  <a:tblPr firstRow="1" bandRow="1">
                    <a:tableStyleId>{5940675A-B579-460E-94D1-54222C63F5DA}</a:tableStyleId>
                  </a:tblPr>
                  <a:tblGrid>
                    <a:gridCol w="1586230">
                      <a:extLst>
                        <a:ext uri="{9D8B030D-6E8A-4147-A177-3AD203B41FA5}">
                          <a16:colId xmlns:a16="http://schemas.microsoft.com/office/drawing/2014/main" val="20000"/>
                        </a:ext>
                      </a:extLst>
                    </a:gridCol>
                    <a:gridCol w="459105">
                      <a:extLst>
                        <a:ext uri="{9D8B030D-6E8A-4147-A177-3AD203B41FA5}">
                          <a16:colId xmlns:a16="http://schemas.microsoft.com/office/drawing/2014/main" val="20001"/>
                        </a:ext>
                      </a:extLst>
                    </a:gridCol>
                    <a:gridCol w="459105">
                      <a:extLst>
                        <a:ext uri="{9D8B030D-6E8A-4147-A177-3AD203B41FA5}">
                          <a16:colId xmlns:a16="http://schemas.microsoft.com/office/drawing/2014/main" val="20002"/>
                        </a:ext>
                      </a:extLst>
                    </a:gridCol>
                    <a:gridCol w="459105">
                      <a:extLst>
                        <a:ext uri="{9D8B030D-6E8A-4147-A177-3AD203B41FA5}">
                          <a16:colId xmlns:a16="http://schemas.microsoft.com/office/drawing/2014/main" val="20003"/>
                        </a:ext>
                      </a:extLst>
                    </a:gridCol>
                    <a:gridCol w="571817">
                      <a:extLst>
                        <a:ext uri="{9D8B030D-6E8A-4147-A177-3AD203B41FA5}">
                          <a16:colId xmlns:a16="http://schemas.microsoft.com/office/drawing/2014/main" val="20004"/>
                        </a:ext>
                      </a:extLst>
                    </a:gridCol>
                    <a:gridCol w="571817">
                      <a:extLst>
                        <a:ext uri="{9D8B030D-6E8A-4147-A177-3AD203B41FA5}">
                          <a16:colId xmlns:a16="http://schemas.microsoft.com/office/drawing/2014/main" val="20005"/>
                        </a:ext>
                      </a:extLst>
                    </a:gridCol>
                    <a:gridCol w="571817">
                      <a:extLst>
                        <a:ext uri="{9D8B030D-6E8A-4147-A177-3AD203B41FA5}">
                          <a16:colId xmlns:a16="http://schemas.microsoft.com/office/drawing/2014/main" val="20006"/>
                        </a:ext>
                      </a:extLst>
                    </a:gridCol>
                  </a:tblGrid>
                  <a:tr h="370840">
                    <a:tc>
                      <a:txBody>
                        <a:bodyPr/>
                        <a:lstStyle/>
                        <a:p>
                          <a:r>
                            <a:rPr lang="en-US" sz="1600" dirty="0"/>
                            <a:t>Time (</a:t>
                          </a:r>
                          <a:r>
                            <a:rPr lang="en-US" sz="1600" dirty="0" err="1"/>
                            <a:t>hr</a:t>
                          </a:r>
                          <a:r>
                            <a:rPr lang="en-US" sz="1600" dirty="0"/>
                            <a:t>)</a:t>
                          </a:r>
                        </a:p>
                      </a:txBody>
                      <a:tcPr anchor="c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0</m:t>
                                </m:r>
                              </m:oMath>
                            </m:oMathPara>
                          </a14:m>
                          <a:endParaRPr lang="en-US" sz="1600" dirty="0"/>
                        </a:p>
                      </a:txBody>
                      <a:tcPr anchor="c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1</m:t>
                                </m:r>
                              </m:oMath>
                            </m:oMathPara>
                          </a14:m>
                          <a:endParaRPr lang="en-US" sz="1600" dirty="0"/>
                        </a:p>
                      </a:txBody>
                      <a:tcPr anchor="c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2</m:t>
                                </m:r>
                              </m:oMath>
                            </m:oMathPara>
                          </a14:m>
                          <a:endParaRPr lang="en-US" sz="1600" dirty="0"/>
                        </a:p>
                      </a:txBody>
                      <a:tcPr anchor="c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3</m:t>
                                </m:r>
                              </m:oMath>
                            </m:oMathPara>
                          </a14:m>
                          <a:endParaRPr lang="en-US" sz="1600" dirty="0"/>
                        </a:p>
                      </a:txBody>
                      <a:tcPr anchor="c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4</m:t>
                                </m:r>
                              </m:oMath>
                            </m:oMathPara>
                          </a14:m>
                          <a:endParaRPr lang="en-US" sz="1600" dirty="0"/>
                        </a:p>
                      </a:txBody>
                      <a:tcPr anchor="c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5</m:t>
                                </m:r>
                              </m:oMath>
                            </m:oMathPara>
                          </a14:m>
                          <a:endParaRPr lang="en-US" sz="1600" dirty="0"/>
                        </a:p>
                      </a:txBody>
                      <a:tcPr anchor="ctr">
                        <a:solidFill>
                          <a:schemeClr val="bg1"/>
                        </a:solidFill>
                      </a:tcPr>
                    </a:tc>
                    <a:extLst>
                      <a:ext uri="{0D108BD9-81ED-4DB2-BD59-A6C34878D82A}">
                        <a16:rowId xmlns:a16="http://schemas.microsoft.com/office/drawing/2014/main" val="10000"/>
                      </a:ext>
                    </a:extLst>
                  </a:tr>
                  <a:tr h="370840">
                    <a:tc>
                      <a:txBody>
                        <a:bodyPr/>
                        <a:lstStyle/>
                        <a:p>
                          <a:r>
                            <a:rPr lang="en-US" sz="1600" dirty="0"/>
                            <a:t>Leakage (gal/</a:t>
                          </a:r>
                          <a:r>
                            <a:rPr lang="en-US" sz="1600" dirty="0" err="1"/>
                            <a:t>hr</a:t>
                          </a:r>
                          <a:r>
                            <a:rPr lang="en-US" sz="1600" dirty="0"/>
                            <a:t>)</a:t>
                          </a:r>
                        </a:p>
                      </a:txBody>
                      <a:tcPr anchor="c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50</m:t>
                                </m:r>
                              </m:oMath>
                            </m:oMathPara>
                          </a14:m>
                          <a:endParaRPr lang="en-US" sz="1600" dirty="0"/>
                        </a:p>
                      </a:txBody>
                      <a:tcPr anchor="c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70</m:t>
                                </m:r>
                              </m:oMath>
                            </m:oMathPara>
                          </a14:m>
                          <a:endParaRPr lang="en-US" sz="1600" dirty="0"/>
                        </a:p>
                      </a:txBody>
                      <a:tcPr anchor="c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97</m:t>
                                </m:r>
                              </m:oMath>
                            </m:oMathPara>
                          </a14:m>
                          <a:endParaRPr lang="en-US" sz="1600" dirty="0"/>
                        </a:p>
                      </a:txBody>
                      <a:tcPr anchor="c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136</m:t>
                                </m:r>
                              </m:oMath>
                            </m:oMathPara>
                          </a14:m>
                          <a:endParaRPr lang="en-US" sz="1600" dirty="0"/>
                        </a:p>
                      </a:txBody>
                      <a:tcPr anchor="c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190</m:t>
                                </m:r>
                              </m:oMath>
                            </m:oMathPara>
                          </a14:m>
                          <a:endParaRPr lang="en-US" sz="1600" dirty="0"/>
                        </a:p>
                      </a:txBody>
                      <a:tcPr anchor="ctr">
                        <a:solidFill>
                          <a:schemeClr val="bg1"/>
                        </a:solidFill>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265</m:t>
                                </m:r>
                              </m:oMath>
                            </m:oMathPara>
                          </a14:m>
                          <a:endParaRPr lang="en-US" sz="1600" dirty="0"/>
                        </a:p>
                      </a:txBody>
                      <a:tcPr anchor="ctr">
                        <a:solidFill>
                          <a:schemeClr val="bg1"/>
                        </a:solidFill>
                      </a:tcPr>
                    </a:tc>
                    <a:extLst>
                      <a:ext uri="{0D108BD9-81ED-4DB2-BD59-A6C34878D82A}">
                        <a16:rowId xmlns:a16="http://schemas.microsoft.com/office/drawing/2014/main" val="10001"/>
                      </a:ext>
                    </a:extLst>
                  </a:tr>
                </a:tbl>
              </a:graphicData>
            </a:graphic>
          </p:graphicFrame>
        </mc:Choice>
        <mc:Fallback>
          <p:graphicFrame>
            <p:nvGraphicFramePr>
              <p:cNvPr id="14" name="Table 13"/>
              <p:cNvGraphicFramePr>
                <a:graphicFrameLocks noGrp="1"/>
              </p:cNvGraphicFramePr>
              <p:nvPr/>
            </p:nvGraphicFramePr>
            <p:xfrm>
              <a:off x="3733800" y="2423160"/>
              <a:ext cx="4678996" cy="741680"/>
            </p:xfrm>
            <a:graphic>
              <a:graphicData uri="http://schemas.openxmlformats.org/drawingml/2006/table">
                <a:tbl>
                  <a:tblPr firstRow="1" bandRow="1">
                    <a:tableStyleId>{5940675A-B579-460E-94D1-54222C63F5DA}</a:tableStyleId>
                  </a:tblPr>
                  <a:tblGrid>
                    <a:gridCol w="1586230">
                      <a:extLst>
                        <a:ext uri="{9D8B030D-6E8A-4147-A177-3AD203B41FA5}">
                          <a16:colId xmlns:a16="http://schemas.microsoft.com/office/drawing/2014/main" val="20000"/>
                        </a:ext>
                      </a:extLst>
                    </a:gridCol>
                    <a:gridCol w="459105">
                      <a:extLst>
                        <a:ext uri="{9D8B030D-6E8A-4147-A177-3AD203B41FA5}">
                          <a16:colId xmlns:a16="http://schemas.microsoft.com/office/drawing/2014/main" val="20001"/>
                        </a:ext>
                      </a:extLst>
                    </a:gridCol>
                    <a:gridCol w="459105">
                      <a:extLst>
                        <a:ext uri="{9D8B030D-6E8A-4147-A177-3AD203B41FA5}">
                          <a16:colId xmlns:a16="http://schemas.microsoft.com/office/drawing/2014/main" val="20002"/>
                        </a:ext>
                      </a:extLst>
                    </a:gridCol>
                    <a:gridCol w="459105">
                      <a:extLst>
                        <a:ext uri="{9D8B030D-6E8A-4147-A177-3AD203B41FA5}">
                          <a16:colId xmlns:a16="http://schemas.microsoft.com/office/drawing/2014/main" val="20003"/>
                        </a:ext>
                      </a:extLst>
                    </a:gridCol>
                    <a:gridCol w="571817">
                      <a:extLst>
                        <a:ext uri="{9D8B030D-6E8A-4147-A177-3AD203B41FA5}">
                          <a16:colId xmlns:a16="http://schemas.microsoft.com/office/drawing/2014/main" val="20004"/>
                        </a:ext>
                      </a:extLst>
                    </a:gridCol>
                    <a:gridCol w="571817">
                      <a:extLst>
                        <a:ext uri="{9D8B030D-6E8A-4147-A177-3AD203B41FA5}">
                          <a16:colId xmlns:a16="http://schemas.microsoft.com/office/drawing/2014/main" val="20005"/>
                        </a:ext>
                      </a:extLst>
                    </a:gridCol>
                    <a:gridCol w="571817">
                      <a:extLst>
                        <a:ext uri="{9D8B030D-6E8A-4147-A177-3AD203B41FA5}">
                          <a16:colId xmlns:a16="http://schemas.microsoft.com/office/drawing/2014/main" val="20006"/>
                        </a:ext>
                      </a:extLst>
                    </a:gridCol>
                  </a:tblGrid>
                  <a:tr h="370840">
                    <a:tc>
                      <a:txBody>
                        <a:bodyPr/>
                        <a:lstStyle/>
                        <a:p>
                          <a:r>
                            <a:rPr lang="en-US" sz="1600" dirty="0"/>
                            <a:t>Time (</a:t>
                          </a:r>
                          <a:r>
                            <a:rPr lang="en-US" sz="1600" dirty="0" err="1"/>
                            <a:t>hr</a:t>
                          </a:r>
                          <a:r>
                            <a:rPr lang="en-US" sz="1600" dirty="0"/>
                            <a:t>)</a:t>
                          </a:r>
                        </a:p>
                      </a:txBody>
                      <a:tcPr anchor="ctr">
                        <a:solidFill>
                          <a:schemeClr val="bg1"/>
                        </a:solidFill>
                      </a:tcPr>
                    </a:tc>
                    <a:tc>
                      <a:txBody>
                        <a:bodyPr/>
                        <a:lstStyle/>
                        <a:p>
                          <a:endParaRPr lang="en-US"/>
                        </a:p>
                      </a:txBody>
                      <a:tcPr anchor="ctr">
                        <a:blipFill>
                          <a:blip r:embed="rId4"/>
                          <a:stretch>
                            <a:fillRect l="-349333" t="-1613" r="-580000" b="-112903"/>
                          </a:stretch>
                        </a:blipFill>
                      </a:tcPr>
                    </a:tc>
                    <a:tc>
                      <a:txBody>
                        <a:bodyPr/>
                        <a:lstStyle/>
                        <a:p>
                          <a:endParaRPr lang="en-US"/>
                        </a:p>
                      </a:txBody>
                      <a:tcPr anchor="ctr">
                        <a:blipFill>
                          <a:blip r:embed="rId4"/>
                          <a:stretch>
                            <a:fillRect l="-443421" t="-1613" r="-472368" b="-112903"/>
                          </a:stretch>
                        </a:blipFill>
                      </a:tcPr>
                    </a:tc>
                    <a:tc>
                      <a:txBody>
                        <a:bodyPr/>
                        <a:lstStyle/>
                        <a:p>
                          <a:endParaRPr lang="en-US"/>
                        </a:p>
                      </a:txBody>
                      <a:tcPr anchor="ctr">
                        <a:blipFill>
                          <a:blip r:embed="rId4"/>
                          <a:stretch>
                            <a:fillRect l="-550667" t="-1613" r="-378667" b="-112903"/>
                          </a:stretch>
                        </a:blipFill>
                      </a:tcPr>
                    </a:tc>
                    <a:tc>
                      <a:txBody>
                        <a:bodyPr/>
                        <a:lstStyle/>
                        <a:p>
                          <a:endParaRPr lang="en-US"/>
                        </a:p>
                      </a:txBody>
                      <a:tcPr anchor="ctr">
                        <a:blipFill>
                          <a:blip r:embed="rId4"/>
                          <a:stretch>
                            <a:fillRect l="-519149" t="-1613" r="-202128" b="-112903"/>
                          </a:stretch>
                        </a:blipFill>
                      </a:tcPr>
                    </a:tc>
                    <a:tc>
                      <a:txBody>
                        <a:bodyPr/>
                        <a:lstStyle/>
                        <a:p>
                          <a:endParaRPr lang="en-US"/>
                        </a:p>
                      </a:txBody>
                      <a:tcPr anchor="ctr">
                        <a:blipFill>
                          <a:blip r:embed="rId4"/>
                          <a:stretch>
                            <a:fillRect l="-619149" t="-1613" r="-102128" b="-112903"/>
                          </a:stretch>
                        </a:blipFill>
                      </a:tcPr>
                    </a:tc>
                    <a:tc>
                      <a:txBody>
                        <a:bodyPr/>
                        <a:lstStyle/>
                        <a:p>
                          <a:endParaRPr lang="en-US"/>
                        </a:p>
                      </a:txBody>
                      <a:tcPr anchor="ctr">
                        <a:blipFill>
                          <a:blip r:embed="rId4"/>
                          <a:stretch>
                            <a:fillRect l="-719149" t="-1613" r="-2128" b="-112903"/>
                          </a:stretch>
                        </a:blipFill>
                      </a:tcPr>
                    </a:tc>
                    <a:extLst>
                      <a:ext uri="{0D108BD9-81ED-4DB2-BD59-A6C34878D82A}">
                        <a16:rowId xmlns:a16="http://schemas.microsoft.com/office/drawing/2014/main" val="10000"/>
                      </a:ext>
                    </a:extLst>
                  </a:tr>
                  <a:tr h="370840">
                    <a:tc>
                      <a:txBody>
                        <a:bodyPr/>
                        <a:lstStyle/>
                        <a:p>
                          <a:r>
                            <a:rPr lang="en-US" sz="1600" dirty="0"/>
                            <a:t>Leakage (gal/</a:t>
                          </a:r>
                          <a:r>
                            <a:rPr lang="en-US" sz="1600" dirty="0" err="1"/>
                            <a:t>hr</a:t>
                          </a:r>
                          <a:r>
                            <a:rPr lang="en-US" sz="1600" dirty="0"/>
                            <a:t>)</a:t>
                          </a:r>
                        </a:p>
                      </a:txBody>
                      <a:tcPr anchor="ctr">
                        <a:solidFill>
                          <a:schemeClr val="bg1"/>
                        </a:solidFill>
                      </a:tcPr>
                    </a:tc>
                    <a:tc>
                      <a:txBody>
                        <a:bodyPr/>
                        <a:lstStyle/>
                        <a:p>
                          <a:endParaRPr lang="en-US"/>
                        </a:p>
                      </a:txBody>
                      <a:tcPr anchor="ctr">
                        <a:blipFill>
                          <a:blip r:embed="rId4"/>
                          <a:stretch>
                            <a:fillRect l="-349333" t="-103279" r="-580000" b="-14754"/>
                          </a:stretch>
                        </a:blipFill>
                      </a:tcPr>
                    </a:tc>
                    <a:tc>
                      <a:txBody>
                        <a:bodyPr/>
                        <a:lstStyle/>
                        <a:p>
                          <a:endParaRPr lang="en-US"/>
                        </a:p>
                      </a:txBody>
                      <a:tcPr anchor="ctr">
                        <a:blipFill>
                          <a:blip r:embed="rId4"/>
                          <a:stretch>
                            <a:fillRect l="-443421" t="-103279" r="-472368" b="-14754"/>
                          </a:stretch>
                        </a:blipFill>
                      </a:tcPr>
                    </a:tc>
                    <a:tc>
                      <a:txBody>
                        <a:bodyPr/>
                        <a:lstStyle/>
                        <a:p>
                          <a:endParaRPr lang="en-US"/>
                        </a:p>
                      </a:txBody>
                      <a:tcPr anchor="ctr">
                        <a:blipFill>
                          <a:blip r:embed="rId4"/>
                          <a:stretch>
                            <a:fillRect l="-550667" t="-103279" r="-378667" b="-14754"/>
                          </a:stretch>
                        </a:blipFill>
                      </a:tcPr>
                    </a:tc>
                    <a:tc>
                      <a:txBody>
                        <a:bodyPr/>
                        <a:lstStyle/>
                        <a:p>
                          <a:endParaRPr lang="en-US"/>
                        </a:p>
                      </a:txBody>
                      <a:tcPr anchor="ctr">
                        <a:blipFill>
                          <a:blip r:embed="rId4"/>
                          <a:stretch>
                            <a:fillRect l="-519149" t="-103279" r="-202128" b="-14754"/>
                          </a:stretch>
                        </a:blipFill>
                      </a:tcPr>
                    </a:tc>
                    <a:tc>
                      <a:txBody>
                        <a:bodyPr/>
                        <a:lstStyle/>
                        <a:p>
                          <a:endParaRPr lang="en-US"/>
                        </a:p>
                      </a:txBody>
                      <a:tcPr anchor="ctr">
                        <a:blipFill>
                          <a:blip r:embed="rId4"/>
                          <a:stretch>
                            <a:fillRect l="-619149" t="-103279" r="-102128" b="-14754"/>
                          </a:stretch>
                        </a:blipFill>
                      </a:tcPr>
                    </a:tc>
                    <a:tc>
                      <a:txBody>
                        <a:bodyPr/>
                        <a:lstStyle/>
                        <a:p>
                          <a:endParaRPr lang="en-US"/>
                        </a:p>
                      </a:txBody>
                      <a:tcPr anchor="ctr">
                        <a:blipFill>
                          <a:blip r:embed="rId4"/>
                          <a:stretch>
                            <a:fillRect l="-719149" t="-103279" r="-2128" b="-14754"/>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221152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500"/>
                                        <p:tgtEl>
                                          <p:spTgt spid="4">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1"/>
                <a:ext cx="8686800" cy="5476371"/>
              </a:xfrm>
              <a:prstGeom prst="rect">
                <a:avLst/>
              </a:prstGeom>
              <a:noFill/>
            </p:spPr>
            <p:txBody>
              <a:bodyPr wrap="square" rtlCol="0">
                <a:spAutoFit/>
              </a:bodyPr>
              <a:lstStyle/>
              <a:p>
                <a:pPr>
                  <a:spcAft>
                    <a:spcPts val="600"/>
                  </a:spcAft>
                </a:pPr>
                <a:r>
                  <a:rPr lang="en-US" sz="2000" b="1" dirty="0">
                    <a:solidFill>
                      <a:srgbClr val="0070C0"/>
                    </a:solidFill>
                  </a:rPr>
                  <a:t>Finite Sums</a:t>
                </a:r>
              </a:p>
              <a:p>
                <a:pPr marL="342900" indent="-342900">
                  <a:spcAft>
                    <a:spcPts val="600"/>
                  </a:spcAft>
                  <a:buFont typeface="Arial" pitchFamily="34" charset="0"/>
                  <a:buChar char="•"/>
                </a:pPr>
                <a:r>
                  <a:rPr lang="en-US" sz="2000" dirty="0"/>
                  <a:t>We estimated the area under the </a:t>
                </a:r>
                <a:br>
                  <a:rPr lang="en-US" sz="2000" dirty="0"/>
                </a:br>
                <a:r>
                  <a:rPr lang="en-US" sz="2000" dirty="0"/>
                  <a:t>curve </a:t>
                </a:r>
                <a14:m>
                  <m:oMath xmlns:m="http://schemas.openxmlformats.org/officeDocument/2006/math">
                    <m:r>
                      <a:rPr lang="en-US" sz="2000" i="1">
                        <a:latin typeface="Cambria Math"/>
                      </a:rPr>
                      <m:t>𝑦</m:t>
                    </m:r>
                    <m:r>
                      <a:rPr lang="en-US" sz="2000" i="1">
                        <a:latin typeface="Cambria Math"/>
                      </a:rPr>
                      <m:t>=1−</m:t>
                    </m:r>
                    <m:sSup>
                      <m:sSupPr>
                        <m:ctrlPr>
                          <a:rPr lang="en-US" sz="2000" i="1">
                            <a:latin typeface="Cambria Math" panose="02040503050406030204" pitchFamily="18" charset="0"/>
                          </a:rPr>
                        </m:ctrlPr>
                      </m:sSupPr>
                      <m:e>
                        <m:r>
                          <a:rPr lang="en-US" sz="2000" i="1">
                            <a:latin typeface="Cambria Math"/>
                          </a:rPr>
                          <m:t>𝑥</m:t>
                        </m:r>
                      </m:e>
                      <m:sup>
                        <m:r>
                          <a:rPr lang="en-US" sz="2000" i="1">
                            <a:latin typeface="Cambria Math"/>
                          </a:rPr>
                          <m:t>2</m:t>
                        </m:r>
                      </m:sup>
                    </m:sSup>
                  </m:oMath>
                </a14:m>
                <a:r>
                  <a:rPr lang="en-US" sz="2000" dirty="0"/>
                  <a:t> using rectangles (see figure).</a:t>
                </a:r>
              </a:p>
              <a:p>
                <a:pPr marL="342900" indent="-342900">
                  <a:spcAft>
                    <a:spcPts val="600"/>
                  </a:spcAft>
                  <a:buFont typeface="Arial" pitchFamily="34" charset="0"/>
                  <a:buChar char="•"/>
                </a:pPr>
                <a:r>
                  <a:rPr lang="en-US" sz="2000" dirty="0"/>
                  <a:t>Our approach involved dividing the interval </a:t>
                </a:r>
                <a:br>
                  <a:rPr lang="en-US" sz="2000" dirty="0"/>
                </a:b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a:rPr>
                          <m:t>0,1</m:t>
                        </m:r>
                      </m:e>
                    </m:d>
                  </m:oMath>
                </a14:m>
                <a:r>
                  <a:rPr lang="en-US" sz="2000" dirty="0"/>
                  <a:t> into subintervals of equal width, and </a:t>
                </a:r>
                <a:br>
                  <a:rPr lang="en-US" sz="2000" dirty="0"/>
                </a:br>
                <a:r>
                  <a:rPr lang="en-US" sz="2000" dirty="0"/>
                  <a:t>then evaluating the function at the endpoint </a:t>
                </a:r>
                <a:br>
                  <a:rPr lang="en-US" sz="2000" dirty="0"/>
                </a:br>
                <a:r>
                  <a:rPr lang="en-US" sz="2000" dirty="0"/>
                  <a:t>of each subinterval, giving  a sum of the </a:t>
                </a:r>
                <a:r>
                  <a:rPr lang="en-US" sz="2000" dirty="0" err="1"/>
                  <a:t>foll</a:t>
                </a:r>
                <a:r>
                  <a:rPr lang="en-US" sz="2000" dirty="0"/>
                  <a:t>-</a:t>
                </a:r>
                <a:br>
                  <a:rPr lang="en-US" sz="2000" dirty="0"/>
                </a:br>
                <a:r>
                  <a:rPr lang="en-US" sz="2000" dirty="0"/>
                  <a:t>owing form:</a:t>
                </a:r>
              </a:p>
              <a:p>
                <a:pPr>
                  <a:spcAft>
                    <a:spcPts val="600"/>
                  </a:spcAft>
                </a:pPr>
                <a:r>
                  <a:rPr lang="en-US" sz="2000" dirty="0"/>
                  <a:t>     </a:t>
                </a:r>
                <a14:m>
                  <m:oMath xmlns:m="http://schemas.openxmlformats.org/officeDocument/2006/math">
                    <m:r>
                      <m:rPr>
                        <m:sty m:val="p"/>
                      </m:rPr>
                      <a:rPr lang="en-US" sz="2000">
                        <a:latin typeface="Cambria Math"/>
                      </a:rPr>
                      <m:t>Area</m:t>
                    </m:r>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4</m:t>
                        </m:r>
                      </m:den>
                    </m:f>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4</m:t>
                            </m:r>
                          </m:den>
                        </m:f>
                      </m:e>
                    </m:d>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4</m:t>
                        </m:r>
                      </m:den>
                    </m:f>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2</m:t>
                            </m:r>
                          </m:num>
                          <m:den>
                            <m:r>
                              <a:rPr lang="en-US" sz="2000" i="1">
                                <a:latin typeface="Cambria Math"/>
                              </a:rPr>
                              <m:t>4</m:t>
                            </m:r>
                          </m:den>
                        </m:f>
                      </m:e>
                    </m:d>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4</m:t>
                        </m:r>
                      </m:den>
                    </m:f>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3</m:t>
                            </m:r>
                          </m:num>
                          <m:den>
                            <m:r>
                              <a:rPr lang="en-US" sz="2000" i="1">
                                <a:latin typeface="Cambria Math"/>
                              </a:rPr>
                              <m:t>4</m:t>
                            </m:r>
                          </m:den>
                        </m:f>
                      </m:e>
                    </m:d>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4</m:t>
                        </m:r>
                      </m:den>
                    </m:f>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4</m:t>
                            </m:r>
                          </m:num>
                          <m:den>
                            <m:r>
                              <a:rPr lang="en-US" sz="2000" i="1">
                                <a:latin typeface="Cambria Math"/>
                              </a:rPr>
                              <m:t>4</m:t>
                            </m:r>
                          </m:den>
                        </m:f>
                      </m:e>
                    </m:d>
                  </m:oMath>
                </a14:m>
                <a:endParaRPr lang="en-US" sz="2000" dirty="0"/>
              </a:p>
              <a:p>
                <a:pPr marL="342900" indent="-342900">
                  <a:spcAft>
                    <a:spcPts val="600"/>
                  </a:spcAft>
                  <a:buFont typeface="Arial" pitchFamily="34" charset="0"/>
                  <a:buChar char="•"/>
                </a:pPr>
                <a:r>
                  <a:rPr lang="en-US" sz="2000" dirty="0"/>
                  <a:t>If we wanted to use more rectangles, this sum would involve more terms.  </a:t>
                </a:r>
                <a:br>
                  <a:rPr lang="en-US" sz="2000" dirty="0"/>
                </a:br>
                <a:r>
                  <a:rPr lang="en-US" sz="2000" dirty="0"/>
                  <a:t>With </a:t>
                </a:r>
                <a14:m>
                  <m:oMath xmlns:m="http://schemas.openxmlformats.org/officeDocument/2006/math">
                    <m:r>
                      <a:rPr lang="en-US" sz="2000" i="1">
                        <a:latin typeface="Cambria Math"/>
                      </a:rPr>
                      <m:t>𝑛</m:t>
                    </m:r>
                  </m:oMath>
                </a14:m>
                <a:r>
                  <a:rPr lang="en-US" sz="2000" dirty="0"/>
                  <a:t> many rectangles, our sum would be</a:t>
                </a:r>
              </a:p>
              <a:p>
                <a:pPr>
                  <a:spcAft>
                    <a:spcPts val="600"/>
                  </a:spcAft>
                </a:pPr>
                <a:r>
                  <a:rPr lang="en-US" sz="2000" dirty="0"/>
                  <a:t>     </a:t>
                </a:r>
                <a14:m>
                  <m:oMath xmlns:m="http://schemas.openxmlformats.org/officeDocument/2006/math">
                    <m:r>
                      <m:rPr>
                        <m:sty m:val="p"/>
                      </m:rPr>
                      <a:rPr lang="en-US" sz="2000">
                        <a:latin typeface="Cambria Math"/>
                      </a:rPr>
                      <m:t>Area</m:t>
                    </m:r>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e>
                    </m:d>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2</m:t>
                            </m:r>
                          </m:num>
                          <m:den>
                            <m:r>
                              <a:rPr lang="en-US" sz="2000" i="1">
                                <a:latin typeface="Cambria Math"/>
                              </a:rPr>
                              <m:t>𝑛</m:t>
                            </m:r>
                          </m:den>
                        </m:f>
                      </m:e>
                    </m:d>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𝑛</m:t>
                            </m:r>
                            <m:r>
                              <a:rPr lang="en-US" sz="2000" i="1">
                                <a:latin typeface="Cambria Math"/>
                              </a:rPr>
                              <m:t>−1</m:t>
                            </m:r>
                          </m:num>
                          <m:den>
                            <m:r>
                              <a:rPr lang="en-US" sz="2000" i="1">
                                <a:latin typeface="Cambria Math"/>
                              </a:rPr>
                              <m:t>𝑛</m:t>
                            </m:r>
                          </m:den>
                        </m:f>
                      </m:e>
                    </m:d>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𝑛</m:t>
                            </m:r>
                          </m:num>
                          <m:den>
                            <m:r>
                              <a:rPr lang="en-US" sz="2000" i="1">
                                <a:latin typeface="Cambria Math"/>
                              </a:rPr>
                              <m:t>𝑛</m:t>
                            </m:r>
                          </m:den>
                        </m:f>
                      </m:e>
                    </m:d>
                  </m:oMath>
                </a14:m>
                <a:endParaRPr lang="en-US" sz="2000" dirty="0"/>
              </a:p>
              <a:p>
                <a:pPr marL="342900" indent="-342900">
                  <a:spcAft>
                    <a:spcPts val="600"/>
                  </a:spcAft>
                  <a:buFont typeface="Arial" pitchFamily="34" charset="0"/>
                  <a:buChar char="•"/>
                </a:pPr>
                <a:r>
                  <a:rPr lang="en-US" sz="2000" dirty="0"/>
                  <a:t>In this section, we introduce a notation that allows us to write such sums more compactly, as well as techniques for evaluating these sums without actually calculating each term in the sum.</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5476371"/>
              </a:xfrm>
              <a:prstGeom prst="rect">
                <a:avLst/>
              </a:prstGeom>
              <a:blipFill>
                <a:blip r:embed="rId3"/>
                <a:stretch>
                  <a:fillRect l="-772" t="-668" r="-772" b="-1002"/>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7696200" y="762001"/>
            <a:ext cx="2743200" cy="2723325"/>
          </a:xfrm>
          <a:prstGeom prst="rect">
            <a:avLst/>
          </a:prstGeom>
        </p:spPr>
      </p:pic>
    </p:spTree>
    <p:extLst>
      <p:ext uri="{BB962C8B-B14F-4D97-AF65-F5344CB8AC3E}">
        <p14:creationId xmlns:p14="http://schemas.microsoft.com/office/powerpoint/2010/main" val="140292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0"/>
                <a:ext cx="8686800" cy="3087064"/>
              </a:xfrm>
              <a:prstGeom prst="rect">
                <a:avLst/>
              </a:prstGeom>
              <a:noFill/>
            </p:spPr>
            <p:txBody>
              <a:bodyPr wrap="square" rtlCol="0">
                <a:spAutoFit/>
              </a:bodyPr>
              <a:lstStyle/>
              <a:p>
                <a:pPr>
                  <a:spcAft>
                    <a:spcPts val="600"/>
                  </a:spcAft>
                </a:pPr>
                <a:r>
                  <a:rPr lang="en-US" sz="2000" b="1" dirty="0">
                    <a:solidFill>
                      <a:srgbClr val="0070C0"/>
                    </a:solidFill>
                  </a:rPr>
                  <a:t>Sigma Notation</a:t>
                </a:r>
              </a:p>
              <a:p>
                <a:pPr marL="342900" indent="-342900">
                  <a:spcAft>
                    <a:spcPts val="600"/>
                  </a:spcAft>
                  <a:buFont typeface="Arial" pitchFamily="34" charset="0"/>
                  <a:buChar char="•"/>
                </a:pPr>
                <a:r>
                  <a:rPr lang="en-US" sz="2000" dirty="0"/>
                  <a:t>The notation we use for sums, called </a:t>
                </a:r>
                <a:r>
                  <a:rPr lang="en-US" sz="2000" b="1" dirty="0"/>
                  <a:t>sigma notation</a:t>
                </a:r>
                <a:r>
                  <a:rPr lang="en-US" sz="2000" dirty="0"/>
                  <a:t>, is as follows:</a:t>
                </a:r>
                <a:br>
                  <a:rPr lang="en-US" sz="2000" dirty="0"/>
                </a:br>
                <a:r>
                  <a:rPr lang="en-US" sz="2000" dirty="0"/>
                  <a:t>Say we need to sum </a:t>
                </a:r>
                <a14:m>
                  <m:oMath xmlns:m="http://schemas.openxmlformats.org/officeDocument/2006/math">
                    <m:r>
                      <a:rPr lang="en-US" sz="2000" i="1">
                        <a:latin typeface="Cambria Math"/>
                      </a:rPr>
                      <m:t>𝑛</m:t>
                    </m:r>
                  </m:oMath>
                </a14:m>
                <a:r>
                  <a:rPr lang="en-US" sz="2000" dirty="0"/>
                  <a:t> many terms,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1</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2</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3</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𝑛</m:t>
                        </m:r>
                        <m:r>
                          <a:rPr lang="en-US" sz="2000" i="1">
                            <a:latin typeface="Cambria Math"/>
                          </a:rPr>
                          <m:t>−1</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𝑛</m:t>
                        </m:r>
                      </m:sub>
                    </m:sSub>
                  </m:oMath>
                </a14:m>
                <a:r>
                  <a:rPr lang="en-US" sz="2000" dirty="0"/>
                  <a:t>.  We write</a:t>
                </a:r>
              </a:p>
              <a:p>
                <a:pPr>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1</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2</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3</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𝑛</m:t>
                          </m:r>
                          <m:r>
                            <a:rPr lang="en-US" sz="2000" i="1">
                              <a:latin typeface="Cambria Math"/>
                            </a:rPr>
                            <m:t>−1</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𝑛</m:t>
                          </m:r>
                        </m:sub>
                      </m:sSub>
                      <m:r>
                        <a:rPr lang="en-US" sz="2000" i="1">
                          <a:latin typeface="Cambria Math"/>
                        </a:rPr>
                        <m:t>=</m:t>
                      </m:r>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𝑘</m:t>
                              </m:r>
                            </m:sub>
                          </m:sSub>
                        </m:e>
                      </m:nary>
                    </m:oMath>
                  </m:oMathPara>
                </a14:m>
                <a:endParaRPr lang="en-US" sz="2000" dirty="0"/>
              </a:p>
              <a:p>
                <a:pPr marL="347663">
                  <a:spcAft>
                    <a:spcPts val="600"/>
                  </a:spcAft>
                </a:pPr>
                <a:r>
                  <a:rPr lang="en-US" sz="2000" dirty="0"/>
                  <a:t>and read </a:t>
                </a:r>
                <a14:m>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𝑘</m:t>
                            </m:r>
                          </m:sub>
                        </m:sSub>
                      </m:e>
                    </m:nary>
                  </m:oMath>
                </a14:m>
                <a:r>
                  <a:rPr lang="en-US" sz="2000" dirty="0"/>
                  <a:t> as “the sum of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𝑘</m:t>
                        </m:r>
                      </m:sub>
                    </m:sSub>
                  </m:oMath>
                </a14:m>
                <a:r>
                  <a:rPr lang="en-US" sz="2000" dirty="0"/>
                  <a:t> as </a:t>
                </a:r>
                <a14:m>
                  <m:oMath xmlns:m="http://schemas.openxmlformats.org/officeDocument/2006/math">
                    <m:r>
                      <a:rPr lang="en-US" sz="2000" i="1">
                        <a:latin typeface="Cambria Math"/>
                      </a:rPr>
                      <m:t>𝑘</m:t>
                    </m:r>
                  </m:oMath>
                </a14:m>
                <a:r>
                  <a:rPr lang="en-US" sz="2000" dirty="0"/>
                  <a:t> goes from </a:t>
                </a:r>
                <a14:m>
                  <m:oMath xmlns:m="http://schemas.openxmlformats.org/officeDocument/2006/math">
                    <m:r>
                      <a:rPr lang="en-US" sz="2000" i="1">
                        <a:latin typeface="Cambria Math"/>
                      </a:rPr>
                      <m:t>1</m:t>
                    </m:r>
                  </m:oMath>
                </a14:m>
                <a:r>
                  <a:rPr lang="en-US" sz="2000" dirty="0"/>
                  <a:t> to </a:t>
                </a:r>
                <a14:m>
                  <m:oMath xmlns:m="http://schemas.openxmlformats.org/officeDocument/2006/math">
                    <m:r>
                      <a:rPr lang="en-US" sz="2000" i="1">
                        <a:latin typeface="Cambria Math"/>
                      </a:rPr>
                      <m:t>𝑛</m:t>
                    </m:r>
                  </m:oMath>
                </a14:m>
                <a:r>
                  <a:rPr lang="en-US" sz="2000" dirty="0"/>
                  <a:t>.”</a:t>
                </a:r>
              </a:p>
              <a:p>
                <a:pPr marL="342900" indent="-342900">
                  <a:spcAft>
                    <a:spcPts val="600"/>
                  </a:spcAft>
                  <a:buFont typeface="Arial" pitchFamily="34" charset="0"/>
                  <a:buChar char="•"/>
                </a:pPr>
                <a:r>
                  <a:rPr lang="en-US" sz="2000" dirty="0"/>
                  <a:t>The meanings of the various symbols used in this sigma notation are given in the following figure:</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0"/>
                <a:ext cx="8686800" cy="3087064"/>
              </a:xfrm>
              <a:prstGeom prst="rect">
                <a:avLst/>
              </a:prstGeom>
              <a:blipFill>
                <a:blip r:embed="rId3"/>
                <a:stretch>
                  <a:fillRect l="-772" t="-1186" b="-2569"/>
                </a:stretch>
              </a:blipFill>
            </p:spPr>
            <p:txBody>
              <a:bodyPr/>
              <a:lstStyle/>
              <a:p>
                <a:r>
                  <a:rPr lang="en-US">
                    <a:noFill/>
                  </a:rPr>
                  <a:t> </a:t>
                </a:r>
              </a:p>
            </p:txBody>
          </p:sp>
        </mc:Fallback>
      </mc:AlternateContent>
      <p:pic>
        <p:nvPicPr>
          <p:cNvPr id="4" name="Picture 2" descr="05-sum-3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338" y="3429000"/>
            <a:ext cx="7586662" cy="264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645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0"/>
                <a:ext cx="8686800" cy="4072910"/>
              </a:xfrm>
              <a:prstGeom prst="rect">
                <a:avLst/>
              </a:prstGeom>
              <a:noFill/>
            </p:spPr>
            <p:txBody>
              <a:bodyPr wrap="square" rtlCol="0">
                <a:spAutoFit/>
              </a:bodyPr>
              <a:lstStyle/>
              <a:p>
                <a:pPr>
                  <a:spcAft>
                    <a:spcPts val="600"/>
                  </a:spcAft>
                </a:pPr>
                <a:r>
                  <a:rPr lang="en-US" sz="2000" b="1" dirty="0">
                    <a:solidFill>
                      <a:srgbClr val="FF0000"/>
                    </a:solidFill>
                  </a:rPr>
                  <a:t>EXAMPLE</a:t>
                </a:r>
                <a:r>
                  <a:rPr lang="en-US" sz="2000" b="1" dirty="0">
                    <a:solidFill>
                      <a:srgbClr val="0070C0"/>
                    </a:solidFill>
                  </a:rPr>
                  <a:t>  </a:t>
                </a:r>
                <a:r>
                  <a:rPr lang="en-US" sz="2000" dirty="0"/>
                  <a:t>Interpret, but do not attempt to evaluate, the following sums.</a:t>
                </a:r>
              </a:p>
              <a:p>
                <a:pPr marL="457200" indent="-457200">
                  <a:spcAft>
                    <a:spcPts val="600"/>
                  </a:spcAft>
                  <a:buFont typeface="+mj-lt"/>
                  <a:buAutoNum type="alphaLcParenR"/>
                </a:pPr>
                <a:r>
                  <a:rPr lang="en-US" sz="2000" dirty="0"/>
                  <a:t> </a:t>
                </a:r>
                <a14:m>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=3</m:t>
                        </m:r>
                      </m:sub>
                      <m:sup>
                        <m:r>
                          <a:rPr lang="en-US" sz="2000" i="1">
                            <a:latin typeface="Cambria Math"/>
                          </a:rPr>
                          <m:t>10</m:t>
                        </m:r>
                      </m:sup>
                      <m:e>
                        <m:sSup>
                          <m:sSupPr>
                            <m:ctrlPr>
                              <a:rPr lang="en-US" sz="2000" i="1">
                                <a:latin typeface="Cambria Math" panose="02040503050406030204" pitchFamily="18" charset="0"/>
                              </a:rPr>
                            </m:ctrlPr>
                          </m:sSupPr>
                          <m:e>
                            <m:r>
                              <a:rPr lang="en-US" sz="2000" i="1">
                                <a:latin typeface="Cambria Math"/>
                              </a:rPr>
                              <m:t>𝑘</m:t>
                            </m:r>
                          </m:e>
                          <m:sup>
                            <m:r>
                              <a:rPr lang="en-US" sz="2000" i="1">
                                <a:latin typeface="Cambria Math"/>
                              </a:rPr>
                              <m:t>2</m:t>
                            </m:r>
                          </m:sup>
                        </m:sSup>
                      </m:e>
                    </m:nary>
                  </m:oMath>
                </a14:m>
                <a:endParaRPr lang="en-US" sz="2000" dirty="0"/>
              </a:p>
              <a:p>
                <a:pPr marL="457200" indent="-457200">
                  <a:spcAft>
                    <a:spcPts val="600"/>
                  </a:spcAft>
                  <a:buFont typeface="+mj-lt"/>
                  <a:buAutoNum type="alphaLcParenR"/>
                </a:pPr>
                <a:r>
                  <a:rPr lang="en-US" sz="2000" dirty="0"/>
                  <a:t> </a:t>
                </a:r>
                <a14:m>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100</m:t>
                        </m:r>
                      </m:sup>
                      <m:e>
                        <m:r>
                          <a:rPr lang="en-US" sz="2000" i="1">
                            <a:latin typeface="Cambria Math"/>
                          </a:rPr>
                          <m:t>𝑓</m:t>
                        </m:r>
                        <m:d>
                          <m:dPr>
                            <m:ctrlPr>
                              <a:rPr lang="en-US" sz="2000" i="1">
                                <a:latin typeface="Cambria Math" panose="02040503050406030204" pitchFamily="18" charset="0"/>
                              </a:rPr>
                            </m:ctrlPr>
                          </m:dPr>
                          <m:e>
                            <m:r>
                              <a:rPr lang="en-US" sz="2000" i="1">
                                <a:latin typeface="Cambria Math"/>
                              </a:rPr>
                              <m:t>𝑘</m:t>
                            </m:r>
                          </m:e>
                        </m:d>
                      </m:e>
                    </m:nary>
                  </m:oMath>
                </a14:m>
                <a:endParaRPr lang="en-US" sz="2000" dirty="0"/>
              </a:p>
              <a:p>
                <a:pPr>
                  <a:spcAft>
                    <a:spcPts val="600"/>
                  </a:spcAft>
                </a:pPr>
                <a:endParaRPr lang="en-US" sz="2000" dirty="0"/>
              </a:p>
              <a:p>
                <a:pPr>
                  <a:spcAft>
                    <a:spcPts val="600"/>
                  </a:spcAft>
                </a:pPr>
                <a:endParaRPr lang="en-US" sz="2000" dirty="0"/>
              </a:p>
              <a:p>
                <a:pPr marL="457200" indent="-457200">
                  <a:spcAft>
                    <a:spcPts val="3000"/>
                  </a:spcAft>
                  <a:buFont typeface="+mj-lt"/>
                  <a:buAutoNum type="alphaLcParenR"/>
                </a:pPr>
                <a:r>
                  <a:rPr lang="en-US" sz="2000" dirty="0"/>
                  <a:t> </a:t>
                </a:r>
                <a14:m>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=3</m:t>
                        </m:r>
                      </m:sub>
                      <m:sup>
                        <m:r>
                          <a:rPr lang="en-US" sz="2000" i="1">
                            <a:latin typeface="Cambria Math"/>
                          </a:rPr>
                          <m:t>10</m:t>
                        </m:r>
                      </m:sup>
                      <m:e>
                        <m:sSup>
                          <m:sSupPr>
                            <m:ctrlPr>
                              <a:rPr lang="en-US" sz="2000" i="1">
                                <a:latin typeface="Cambria Math" panose="02040503050406030204" pitchFamily="18" charset="0"/>
                              </a:rPr>
                            </m:ctrlPr>
                          </m:sSupPr>
                          <m:e>
                            <m:r>
                              <a:rPr lang="en-US" sz="2000" i="1">
                                <a:latin typeface="Cambria Math"/>
                              </a:rPr>
                              <m:t>𝑘</m:t>
                            </m:r>
                          </m:e>
                          <m:sup>
                            <m:r>
                              <a:rPr lang="en-US" sz="2000" i="1">
                                <a:latin typeface="Cambria Math"/>
                              </a:rPr>
                              <m:t>2</m:t>
                            </m:r>
                          </m:sup>
                        </m:sSup>
                      </m:e>
                    </m:nary>
                    <m:r>
                      <a:rPr lang="en-US" sz="2000" i="1">
                        <a:latin typeface="Cambria Math"/>
                      </a:rPr>
                      <m:t>=</m:t>
                    </m:r>
                    <m:sSup>
                      <m:sSupPr>
                        <m:ctrlPr>
                          <a:rPr lang="en-US" sz="2000" i="1">
                            <a:latin typeface="Cambria Math" panose="02040503050406030204" pitchFamily="18" charset="0"/>
                          </a:rPr>
                        </m:ctrlPr>
                      </m:sSupPr>
                      <m:e>
                        <m:r>
                          <a:rPr lang="en-US" sz="2000" i="1">
                            <a:latin typeface="Cambria Math"/>
                          </a:rPr>
                          <m:t>3</m:t>
                        </m:r>
                      </m:e>
                      <m:sup>
                        <m:r>
                          <a:rPr lang="en-US" sz="2000" i="1">
                            <a:latin typeface="Cambria Math"/>
                          </a:rPr>
                          <m:t>2</m:t>
                        </m:r>
                      </m:sup>
                    </m:sSup>
                    <m:r>
                      <a:rPr lang="en-US" sz="2000" i="1">
                        <a:latin typeface="Cambria Math"/>
                      </a:rPr>
                      <m:t>+</m:t>
                    </m:r>
                    <m:sSup>
                      <m:sSupPr>
                        <m:ctrlPr>
                          <a:rPr lang="en-US" sz="2000" i="1">
                            <a:latin typeface="Cambria Math" panose="02040503050406030204" pitchFamily="18" charset="0"/>
                          </a:rPr>
                        </m:ctrlPr>
                      </m:sSupPr>
                      <m:e>
                        <m:r>
                          <a:rPr lang="en-US" sz="2000" i="1">
                            <a:latin typeface="Cambria Math"/>
                          </a:rPr>
                          <m:t>4</m:t>
                        </m:r>
                      </m:e>
                      <m:sup>
                        <m:r>
                          <a:rPr lang="en-US" sz="2000" i="1">
                            <a:latin typeface="Cambria Math"/>
                          </a:rPr>
                          <m:t>2</m:t>
                        </m:r>
                      </m:sup>
                    </m:sSup>
                    <m:r>
                      <a:rPr lang="en-US" sz="2000" i="1">
                        <a:latin typeface="Cambria Math"/>
                      </a:rPr>
                      <m:t>+</m:t>
                    </m:r>
                    <m:sSup>
                      <m:sSupPr>
                        <m:ctrlPr>
                          <a:rPr lang="en-US" sz="2000" i="1">
                            <a:latin typeface="Cambria Math" panose="02040503050406030204" pitchFamily="18" charset="0"/>
                          </a:rPr>
                        </m:ctrlPr>
                      </m:sSupPr>
                      <m:e>
                        <m:r>
                          <a:rPr lang="en-US" sz="2000" i="1">
                            <a:latin typeface="Cambria Math"/>
                          </a:rPr>
                          <m:t>5</m:t>
                        </m:r>
                      </m:e>
                      <m:sup>
                        <m:r>
                          <a:rPr lang="en-US" sz="2000" i="1">
                            <a:latin typeface="Cambria Math"/>
                          </a:rPr>
                          <m:t>2</m:t>
                        </m:r>
                      </m:sup>
                    </m:sSup>
                    <m:r>
                      <a:rPr lang="en-US" sz="2000" i="1">
                        <a:latin typeface="Cambria Math"/>
                      </a:rPr>
                      <m:t>+</m:t>
                    </m:r>
                    <m:sSup>
                      <m:sSupPr>
                        <m:ctrlPr>
                          <a:rPr lang="en-US" sz="2000" i="1">
                            <a:latin typeface="Cambria Math" panose="02040503050406030204" pitchFamily="18" charset="0"/>
                          </a:rPr>
                        </m:ctrlPr>
                      </m:sSupPr>
                      <m:e>
                        <m:r>
                          <a:rPr lang="en-US" sz="2000" i="1">
                            <a:latin typeface="Cambria Math"/>
                          </a:rPr>
                          <m:t>6</m:t>
                        </m:r>
                      </m:e>
                      <m:sup>
                        <m:r>
                          <a:rPr lang="en-US" sz="2000" i="1">
                            <a:latin typeface="Cambria Math"/>
                          </a:rPr>
                          <m:t>2</m:t>
                        </m:r>
                      </m:sup>
                    </m:sSup>
                    <m:r>
                      <a:rPr lang="en-US" sz="2000" i="1">
                        <a:latin typeface="Cambria Math"/>
                      </a:rPr>
                      <m:t>+</m:t>
                    </m:r>
                    <m:sSup>
                      <m:sSupPr>
                        <m:ctrlPr>
                          <a:rPr lang="en-US" sz="2000" i="1">
                            <a:latin typeface="Cambria Math" panose="02040503050406030204" pitchFamily="18" charset="0"/>
                          </a:rPr>
                        </m:ctrlPr>
                      </m:sSupPr>
                      <m:e>
                        <m:r>
                          <a:rPr lang="en-US" sz="2000" i="1">
                            <a:latin typeface="Cambria Math"/>
                          </a:rPr>
                          <m:t>7</m:t>
                        </m:r>
                      </m:e>
                      <m:sup>
                        <m:r>
                          <a:rPr lang="en-US" sz="2000" i="1">
                            <a:latin typeface="Cambria Math"/>
                          </a:rPr>
                          <m:t>2</m:t>
                        </m:r>
                      </m:sup>
                    </m:sSup>
                    <m:r>
                      <a:rPr lang="en-US" sz="2000" i="1">
                        <a:latin typeface="Cambria Math"/>
                      </a:rPr>
                      <m:t>+</m:t>
                    </m:r>
                    <m:sSup>
                      <m:sSupPr>
                        <m:ctrlPr>
                          <a:rPr lang="en-US" sz="2000" i="1">
                            <a:latin typeface="Cambria Math" panose="02040503050406030204" pitchFamily="18" charset="0"/>
                          </a:rPr>
                        </m:ctrlPr>
                      </m:sSupPr>
                      <m:e>
                        <m:r>
                          <a:rPr lang="en-US" sz="2000" i="1">
                            <a:latin typeface="Cambria Math"/>
                          </a:rPr>
                          <m:t>8</m:t>
                        </m:r>
                      </m:e>
                      <m:sup>
                        <m:r>
                          <a:rPr lang="en-US" sz="2000" i="1">
                            <a:latin typeface="Cambria Math"/>
                          </a:rPr>
                          <m:t>2</m:t>
                        </m:r>
                      </m:sup>
                    </m:sSup>
                    <m:r>
                      <a:rPr lang="en-US" sz="2000" i="1">
                        <a:latin typeface="Cambria Math"/>
                      </a:rPr>
                      <m:t>+</m:t>
                    </m:r>
                    <m:sSup>
                      <m:sSupPr>
                        <m:ctrlPr>
                          <a:rPr lang="en-US" sz="2000" i="1">
                            <a:latin typeface="Cambria Math" panose="02040503050406030204" pitchFamily="18" charset="0"/>
                          </a:rPr>
                        </m:ctrlPr>
                      </m:sSupPr>
                      <m:e>
                        <m:r>
                          <a:rPr lang="en-US" sz="2000" i="1">
                            <a:latin typeface="Cambria Math"/>
                          </a:rPr>
                          <m:t>9</m:t>
                        </m:r>
                      </m:e>
                      <m:sup>
                        <m:r>
                          <a:rPr lang="en-US" sz="2000" i="1">
                            <a:latin typeface="Cambria Math"/>
                          </a:rPr>
                          <m:t>2</m:t>
                        </m:r>
                      </m:sup>
                    </m:sSup>
                    <m:r>
                      <a:rPr lang="en-US" sz="2000" i="1">
                        <a:latin typeface="Cambria Math"/>
                      </a:rPr>
                      <m:t>+</m:t>
                    </m:r>
                    <m:sSup>
                      <m:sSupPr>
                        <m:ctrlPr>
                          <a:rPr lang="en-US" sz="2000" i="1">
                            <a:latin typeface="Cambria Math" panose="02040503050406030204" pitchFamily="18" charset="0"/>
                          </a:rPr>
                        </m:ctrlPr>
                      </m:sSupPr>
                      <m:e>
                        <m:r>
                          <a:rPr lang="en-US" sz="2000" i="1">
                            <a:latin typeface="Cambria Math"/>
                          </a:rPr>
                          <m:t>10</m:t>
                        </m:r>
                      </m:e>
                      <m:sup>
                        <m:r>
                          <a:rPr lang="en-US" sz="2000" i="1">
                            <a:latin typeface="Cambria Math"/>
                          </a:rPr>
                          <m:t>2</m:t>
                        </m:r>
                      </m:sup>
                    </m:sSup>
                  </m:oMath>
                </a14:m>
                <a:endParaRPr lang="en-US" sz="2000" dirty="0"/>
              </a:p>
              <a:p>
                <a:pPr marL="457200" indent="-457200">
                  <a:spcAft>
                    <a:spcPts val="3000"/>
                  </a:spcAft>
                  <a:buFont typeface="+mj-lt"/>
                  <a:buAutoNum type="alphaLcParenR"/>
                </a:pPr>
                <a:r>
                  <a:rPr lang="en-US" sz="2000" dirty="0"/>
                  <a:t> </a:t>
                </a:r>
                <a14:m>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100</m:t>
                        </m:r>
                      </m:sup>
                      <m:e>
                        <m:r>
                          <a:rPr lang="en-US" sz="2000" i="1">
                            <a:latin typeface="Cambria Math"/>
                          </a:rPr>
                          <m:t>𝑓</m:t>
                        </m:r>
                        <m:d>
                          <m:dPr>
                            <m:ctrlPr>
                              <a:rPr lang="en-US" sz="2000" i="1">
                                <a:latin typeface="Cambria Math" panose="02040503050406030204" pitchFamily="18" charset="0"/>
                              </a:rPr>
                            </m:ctrlPr>
                          </m:dPr>
                          <m:e>
                            <m:r>
                              <a:rPr lang="en-US" sz="2000" i="1">
                                <a:latin typeface="Cambria Math"/>
                              </a:rPr>
                              <m:t>𝑘</m:t>
                            </m:r>
                          </m:e>
                        </m:d>
                      </m:e>
                    </m:nary>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r>
                          <a:rPr lang="en-US" sz="2000" i="1">
                            <a:latin typeface="Cambria Math"/>
                          </a:rPr>
                          <m:t>1</m:t>
                        </m:r>
                      </m:e>
                    </m:d>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r>
                          <a:rPr lang="en-US" sz="2000" i="1">
                            <a:latin typeface="Cambria Math"/>
                          </a:rPr>
                          <m:t>2</m:t>
                        </m:r>
                      </m:e>
                    </m:d>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r>
                          <a:rPr lang="en-US" sz="2000" i="1">
                            <a:latin typeface="Cambria Math"/>
                          </a:rPr>
                          <m:t>3</m:t>
                        </m:r>
                      </m:e>
                    </m:d>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r>
                          <a:rPr lang="en-US" sz="2000" i="1">
                            <a:latin typeface="Cambria Math"/>
                          </a:rPr>
                          <m:t>99</m:t>
                        </m:r>
                      </m:e>
                    </m:d>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r>
                          <a:rPr lang="en-US" sz="2000" i="1">
                            <a:latin typeface="Cambria Math"/>
                          </a:rPr>
                          <m:t>100</m:t>
                        </m:r>
                      </m:e>
                    </m:d>
                  </m:oMath>
                </a14:m>
                <a:endParaRPr lang="en-US" sz="2000" dirty="0"/>
              </a:p>
              <a:p>
                <a:pPr marL="684213" indent="-684213">
                  <a:spcAft>
                    <a:spcPts val="3000"/>
                  </a:spcAft>
                </a:pPr>
                <a:r>
                  <a:rPr lang="en-US" sz="2000" i="1" dirty="0"/>
                  <a:t>Note:  While the letter </a:t>
                </a:r>
                <a14:m>
                  <m:oMath xmlns:m="http://schemas.openxmlformats.org/officeDocument/2006/math">
                    <m:r>
                      <a:rPr lang="en-US" sz="2000" i="1">
                        <a:latin typeface="Cambria Math"/>
                      </a:rPr>
                      <m:t>𝑘</m:t>
                    </m:r>
                  </m:oMath>
                </a14:m>
                <a:r>
                  <a:rPr lang="en-US" sz="2000" i="1" dirty="0"/>
                  <a:t> is typically used for the index variable, it need not be.</a:t>
                </a:r>
                <a:br>
                  <a:rPr lang="en-US" sz="2000" i="1" dirty="0"/>
                </a:br>
                <a:r>
                  <a:rPr lang="en-US" sz="2000" i="1" dirty="0"/>
                  <a:t>In fact, any letter will do.</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0"/>
                <a:ext cx="8686800" cy="4072910"/>
              </a:xfrm>
              <a:prstGeom prst="rect">
                <a:avLst/>
              </a:prstGeom>
              <a:blipFill>
                <a:blip r:embed="rId3"/>
                <a:stretch>
                  <a:fillRect l="-772" t="-2395" b="-1647"/>
                </a:stretch>
              </a:blipFill>
            </p:spPr>
            <p:txBody>
              <a:bodyPr/>
              <a:lstStyle/>
              <a:p>
                <a:r>
                  <a:rPr lang="en-US">
                    <a:noFill/>
                  </a:rPr>
                  <a:t> </a:t>
                </a:r>
              </a:p>
            </p:txBody>
          </p:sp>
        </mc:Fallback>
      </mc:AlternateContent>
    </p:spTree>
    <p:extLst>
      <p:ext uri="{BB962C8B-B14F-4D97-AF65-F5344CB8AC3E}">
        <p14:creationId xmlns:p14="http://schemas.microsoft.com/office/powerpoint/2010/main" val="38870884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1"/>
                <a:ext cx="8686800" cy="4708981"/>
              </a:xfrm>
              <a:prstGeom prst="rect">
                <a:avLst/>
              </a:prstGeom>
              <a:noFill/>
            </p:spPr>
            <p:txBody>
              <a:bodyPr wrap="square" rtlCol="0">
                <a:spAutoFit/>
              </a:bodyPr>
              <a:lstStyle/>
              <a:p>
                <a:pPr>
                  <a:spcAft>
                    <a:spcPts val="600"/>
                  </a:spcAft>
                </a:pPr>
                <a:r>
                  <a:rPr lang="en-US" sz="2000" b="1" dirty="0">
                    <a:solidFill>
                      <a:srgbClr val="0070C0"/>
                    </a:solidFill>
                  </a:rPr>
                  <a:t>The Area Problem</a:t>
                </a:r>
              </a:p>
              <a:p>
                <a:pPr marL="342900" indent="-342900">
                  <a:spcAft>
                    <a:spcPts val="600"/>
                  </a:spcAft>
                  <a:buFont typeface="Arial" pitchFamily="34" charset="0"/>
                  <a:buChar char="•"/>
                </a:pPr>
                <a:r>
                  <a:rPr lang="en-US" sz="2000" dirty="0"/>
                  <a:t>We have geometry formulas for finding the area of a square, a rectangle, a circle, etc., but what about finding areas of more irregularly shaped regions?</a:t>
                </a:r>
              </a:p>
              <a:p>
                <a:pPr marL="342900" indent="-342900">
                  <a:spcAft>
                    <a:spcPts val="600"/>
                  </a:spcAft>
                  <a:buFont typeface="Arial" pitchFamily="34" charset="0"/>
                  <a:buChar char="•"/>
                </a:pPr>
                <a:r>
                  <a:rPr lang="en-US" sz="2000" dirty="0"/>
                  <a:t>As a first example, consider the </a:t>
                </a:r>
                <a:br>
                  <a:rPr lang="en-US" sz="2000" dirty="0"/>
                </a:br>
                <a:r>
                  <a:rPr lang="en-US" sz="2000" dirty="0"/>
                  <a:t>area in the first quadrant under the </a:t>
                </a:r>
                <a:br>
                  <a:rPr lang="en-US" sz="2000" dirty="0"/>
                </a:br>
                <a:r>
                  <a:rPr lang="en-US" sz="2000" dirty="0"/>
                  <a:t>parabola </a:t>
                </a: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=1−</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oMath>
                </a14:m>
                <a:r>
                  <a:rPr lang="en-US" sz="2000" dirty="0"/>
                  <a:t>.</a:t>
                </a:r>
              </a:p>
              <a:p>
                <a:pPr marL="342900" indent="-342900">
                  <a:spcAft>
                    <a:spcPts val="600"/>
                  </a:spcAft>
                  <a:buFont typeface="Arial" pitchFamily="34" charset="0"/>
                  <a:buChar char="•"/>
                </a:pPr>
                <a:r>
                  <a:rPr lang="en-US" sz="2000" dirty="0"/>
                  <a:t>There is no formula for determining </a:t>
                </a:r>
                <a:br>
                  <a:rPr lang="en-US" sz="2000" dirty="0"/>
                </a:br>
                <a:r>
                  <a:rPr lang="en-US" sz="2000" dirty="0"/>
                  <a:t>this quantity, but maybe we could </a:t>
                </a:r>
                <a:br>
                  <a:rPr lang="en-US" sz="2000" dirty="0"/>
                </a:br>
                <a:r>
                  <a:rPr lang="en-US" sz="2000" dirty="0"/>
                  <a:t>approach the problem by first </a:t>
                </a:r>
                <a:r>
                  <a:rPr lang="en-US" sz="2000" dirty="0" err="1"/>
                  <a:t>approx</a:t>
                </a:r>
                <a:r>
                  <a:rPr lang="en-US" sz="2000" dirty="0"/>
                  <a:t>-</a:t>
                </a:r>
                <a:br>
                  <a:rPr lang="en-US" sz="2000" dirty="0"/>
                </a:br>
                <a:r>
                  <a:rPr lang="en-US" sz="2000" dirty="0" err="1"/>
                  <a:t>imating</a:t>
                </a:r>
                <a:r>
                  <a:rPr lang="en-US" sz="2000" dirty="0"/>
                  <a:t> this area.</a:t>
                </a:r>
              </a:p>
              <a:p>
                <a:pPr marL="342900" indent="-342900">
                  <a:spcAft>
                    <a:spcPts val="600"/>
                  </a:spcAft>
                  <a:buFont typeface="Arial" pitchFamily="34" charset="0"/>
                  <a:buChar char="•"/>
                </a:pPr>
                <a:r>
                  <a:rPr lang="en-US" sz="2000" dirty="0"/>
                  <a:t>We decide to use a simpler shape, </a:t>
                </a:r>
                <a:br>
                  <a:rPr lang="en-US" sz="2000" dirty="0"/>
                </a:br>
                <a:r>
                  <a:rPr lang="en-US" sz="2000" dirty="0"/>
                  <a:t>namely rectangles, to get a rough </a:t>
                </a:r>
                <a:br>
                  <a:rPr lang="en-US" sz="2000" dirty="0"/>
                </a:br>
                <a:r>
                  <a:rPr lang="en-US" sz="2000" dirty="0"/>
                  <a:t>approximation of the actual area </a:t>
                </a:r>
                <a:br>
                  <a:rPr lang="en-US" sz="2000" dirty="0"/>
                </a:br>
                <a:r>
                  <a:rPr lang="en-US" sz="2000" dirty="0"/>
                  <a:t>under this curve.</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4708981"/>
              </a:xfrm>
              <a:prstGeom prst="rect">
                <a:avLst/>
              </a:prstGeom>
              <a:blipFill>
                <a:blip r:embed="rId3"/>
                <a:stretch>
                  <a:fillRect l="-772" t="-777" b="-1295"/>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6781800" y="1600201"/>
            <a:ext cx="3657600" cy="3669067"/>
          </a:xfrm>
          <a:prstGeom prst="rect">
            <a:avLst/>
          </a:prstGeom>
        </p:spPr>
      </p:pic>
    </p:spTree>
    <p:extLst>
      <p:ext uri="{BB962C8B-B14F-4D97-AF65-F5344CB8AC3E}">
        <p14:creationId xmlns:p14="http://schemas.microsoft.com/office/powerpoint/2010/main" val="2638215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0"/>
            <a:ext cx="8686800" cy="4815164"/>
          </a:xfrm>
          <a:prstGeom prst="rect">
            <a:avLst/>
          </a:prstGeom>
          <a:noFill/>
        </p:spPr>
        <p:txBody>
          <a:bodyPr wrap="square" rtlCol="0">
            <a:spAutoFit/>
          </a:bodyPr>
          <a:lstStyle/>
          <a:p>
            <a:pPr>
              <a:spcAft>
                <a:spcPts val="600"/>
              </a:spcAft>
            </a:pPr>
            <a:r>
              <a:rPr lang="en-US" sz="2000" b="1" dirty="0">
                <a:solidFill>
                  <a:srgbClr val="FF0000"/>
                </a:solidFill>
              </a:rPr>
              <a:t>EXAMPLE</a:t>
            </a:r>
            <a:r>
              <a:rPr lang="en-US" sz="2000" b="1" dirty="0">
                <a:solidFill>
                  <a:srgbClr val="0070C0"/>
                </a:solidFill>
              </a:rPr>
              <a:t>  </a:t>
            </a:r>
            <a:r>
              <a:rPr lang="en-US" sz="2000" dirty="0"/>
              <a:t>Interpret and evaluate the following sums.</a:t>
            </a:r>
          </a:p>
          <a:p>
            <a:pPr marL="457200" indent="-457200">
              <a:lnSpc>
                <a:spcPct val="350000"/>
              </a:lnSpc>
              <a:spcAft>
                <a:spcPts val="600"/>
              </a:spcAft>
              <a:buFont typeface="+mj-lt"/>
              <a:buAutoNum type="alphaLcParenR"/>
            </a:pPr>
            <a:r>
              <a:rPr lang="en-US" sz="2000" dirty="0"/>
              <a:t> </a:t>
            </a:r>
          </a:p>
          <a:p>
            <a:pPr marL="457200" indent="-457200">
              <a:lnSpc>
                <a:spcPct val="350000"/>
              </a:lnSpc>
              <a:spcAft>
                <a:spcPts val="600"/>
              </a:spcAft>
              <a:buFont typeface="+mj-lt"/>
              <a:buAutoNum type="alphaLcParenR"/>
            </a:pPr>
            <a:r>
              <a:rPr lang="en-US" sz="2000" dirty="0"/>
              <a:t> </a:t>
            </a:r>
          </a:p>
          <a:p>
            <a:pPr marL="457200" indent="-457200">
              <a:lnSpc>
                <a:spcPct val="350000"/>
              </a:lnSpc>
              <a:spcAft>
                <a:spcPts val="600"/>
              </a:spcAft>
              <a:buFont typeface="+mj-lt"/>
              <a:buAutoNum type="alphaLcParenR"/>
            </a:pPr>
            <a:r>
              <a:rPr lang="en-US" sz="2000" dirty="0"/>
              <a:t> </a:t>
            </a:r>
          </a:p>
          <a:p>
            <a:pPr marL="457200" indent="-457200">
              <a:lnSpc>
                <a:spcPct val="350000"/>
              </a:lnSpc>
              <a:spcAft>
                <a:spcPts val="600"/>
              </a:spcAft>
              <a:buFont typeface="+mj-lt"/>
              <a:buAutoNum type="alphaLcParenR"/>
            </a:pPr>
            <a:r>
              <a:rPr lang="en-US" sz="2000" dirty="0"/>
              <a:t> </a:t>
            </a:r>
          </a:p>
        </p:txBody>
      </p:sp>
      <mc:AlternateContent xmlns:mc="http://schemas.openxmlformats.org/markup-compatibility/2006">
        <mc:Choice xmlns:a14="http://schemas.microsoft.com/office/drawing/2010/main" Requires="a14">
          <p:sp>
            <p:nvSpPr>
              <p:cNvPr id="3" name="TextBox 2"/>
              <p:cNvSpPr txBox="1"/>
              <p:nvPr/>
            </p:nvSpPr>
            <p:spPr>
              <a:xfrm>
                <a:off x="2253674" y="1066800"/>
                <a:ext cx="804707" cy="9620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5</m:t>
                          </m:r>
                        </m:sup>
                        <m:e>
                          <m:r>
                            <a:rPr lang="en-US" sz="2000" i="1">
                              <a:latin typeface="Cambria Math"/>
                            </a:rPr>
                            <m:t>𝑘</m:t>
                          </m:r>
                        </m:e>
                      </m:nary>
                    </m:oMath>
                  </m:oMathPara>
                </a14:m>
                <a:endParaRPr lang="en-US" sz="2000" dirty="0"/>
              </a:p>
            </p:txBody>
          </p:sp>
        </mc:Choice>
        <mc:Fallback>
          <p:sp>
            <p:nvSpPr>
              <p:cNvPr id="3" name="TextBox 2"/>
              <p:cNvSpPr txBox="1">
                <a:spLocks noRot="1" noChangeAspect="1" noMove="1" noResize="1" noEditPoints="1" noAdjustHandles="1" noChangeArrowheads="1" noChangeShapeType="1" noTextEdit="1"/>
              </p:cNvSpPr>
              <p:nvPr/>
            </p:nvSpPr>
            <p:spPr>
              <a:xfrm>
                <a:off x="2253674" y="1066800"/>
                <a:ext cx="804707" cy="9620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2253673" y="2166566"/>
                <a:ext cx="1439818" cy="9576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3</m:t>
                          </m:r>
                        </m:sup>
                        <m:e>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a:rPr>
                                    <m:t>−1</m:t>
                                  </m:r>
                                </m:e>
                              </m:d>
                            </m:e>
                            <m:sup>
                              <m:r>
                                <a:rPr lang="en-US" sz="2000" i="1">
                                  <a:latin typeface="Cambria Math"/>
                                </a:rPr>
                                <m:t>𝑘</m:t>
                              </m:r>
                            </m:sup>
                          </m:sSup>
                          <m:r>
                            <a:rPr lang="en-US" sz="2000" i="1">
                              <a:latin typeface="Cambria Math"/>
                            </a:rPr>
                            <m:t>𝑘</m:t>
                          </m:r>
                        </m:e>
                      </m:nary>
                    </m:oMath>
                  </m:oMathPara>
                </a14:m>
                <a:endParaRPr lang="en-US" sz="2000" dirty="0"/>
              </a:p>
            </p:txBody>
          </p:sp>
        </mc:Choice>
        <mc:Fallback>
          <p:sp>
            <p:nvSpPr>
              <p:cNvPr id="4" name="TextBox 3"/>
              <p:cNvSpPr txBox="1">
                <a:spLocks noRot="1" noChangeAspect="1" noMove="1" noResize="1" noEditPoints="1" noAdjustHandles="1" noChangeArrowheads="1" noChangeShapeType="1" noTextEdit="1"/>
              </p:cNvSpPr>
              <p:nvPr/>
            </p:nvSpPr>
            <p:spPr>
              <a:xfrm>
                <a:off x="2253673" y="2166566"/>
                <a:ext cx="1439818" cy="95763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2253674" y="3352800"/>
                <a:ext cx="1253741" cy="957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2</m:t>
                          </m:r>
                        </m:sup>
                        <m:e>
                          <m:f>
                            <m:fPr>
                              <m:ctrlPr>
                                <a:rPr lang="en-US" sz="2000" i="1">
                                  <a:latin typeface="Cambria Math" panose="02040503050406030204" pitchFamily="18" charset="0"/>
                                </a:rPr>
                              </m:ctrlPr>
                            </m:fPr>
                            <m:num>
                              <m:r>
                                <a:rPr lang="en-US" sz="2000" i="1">
                                  <a:latin typeface="Cambria Math"/>
                                </a:rPr>
                                <m:t>𝑘</m:t>
                              </m:r>
                            </m:num>
                            <m:den>
                              <m:r>
                                <a:rPr lang="en-US" sz="2000" i="1">
                                  <a:latin typeface="Cambria Math"/>
                                </a:rPr>
                                <m:t>𝑘</m:t>
                              </m:r>
                              <m:r>
                                <a:rPr lang="en-US" sz="2000" i="1">
                                  <a:latin typeface="Cambria Math"/>
                                </a:rPr>
                                <m:t>+1</m:t>
                              </m:r>
                            </m:den>
                          </m:f>
                        </m:e>
                      </m:nary>
                    </m:oMath>
                  </m:oMathPara>
                </a14:m>
                <a:endParaRPr lang="en-US" sz="2000" dirty="0"/>
              </a:p>
            </p:txBody>
          </p:sp>
        </mc:Choice>
        <mc:Fallback>
          <p:sp>
            <p:nvSpPr>
              <p:cNvPr id="5" name="Rectangle 4"/>
              <p:cNvSpPr>
                <a:spLocks noRot="1" noChangeAspect="1" noMove="1" noResize="1" noEditPoints="1" noAdjustHandles="1" noChangeArrowheads="1" noChangeShapeType="1" noTextEdit="1"/>
              </p:cNvSpPr>
              <p:nvPr/>
            </p:nvSpPr>
            <p:spPr>
              <a:xfrm>
                <a:off x="2253674" y="3352800"/>
                <a:ext cx="1253741" cy="95763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2253674" y="4495800"/>
                <a:ext cx="1253741" cy="9620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=4</m:t>
                          </m:r>
                        </m:sub>
                        <m:sup>
                          <m:r>
                            <a:rPr lang="en-US" sz="2000" i="1">
                              <a:latin typeface="Cambria Math"/>
                            </a:rPr>
                            <m:t>5</m:t>
                          </m:r>
                        </m:sup>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a:rPr>
                                    <m:t>𝑘</m:t>
                                  </m:r>
                                </m:e>
                                <m:sup>
                                  <m:r>
                                    <a:rPr lang="en-US" sz="2000" i="1">
                                      <a:latin typeface="Cambria Math"/>
                                    </a:rPr>
                                    <m:t>2</m:t>
                                  </m:r>
                                </m:sup>
                              </m:sSup>
                            </m:num>
                            <m:den>
                              <m:r>
                                <a:rPr lang="en-US" sz="2000" i="1">
                                  <a:latin typeface="Cambria Math"/>
                                </a:rPr>
                                <m:t>𝑘</m:t>
                              </m:r>
                              <m:r>
                                <a:rPr lang="en-US" sz="2000" i="1">
                                  <a:latin typeface="Cambria Math"/>
                                </a:rPr>
                                <m:t>−1</m:t>
                              </m:r>
                            </m:den>
                          </m:f>
                        </m:e>
                      </m:nary>
                    </m:oMath>
                  </m:oMathPara>
                </a14:m>
                <a:endParaRPr lang="en-US" sz="2000" dirty="0"/>
              </a:p>
            </p:txBody>
          </p:sp>
        </mc:Choice>
        <mc:Fallback>
          <p:sp>
            <p:nvSpPr>
              <p:cNvPr id="6" name="Rectangle 5"/>
              <p:cNvSpPr>
                <a:spLocks noRot="1" noChangeAspect="1" noMove="1" noResize="1" noEditPoints="1" noAdjustHandles="1" noChangeArrowheads="1" noChangeShapeType="1" noTextEdit="1"/>
              </p:cNvSpPr>
              <p:nvPr/>
            </p:nvSpPr>
            <p:spPr>
              <a:xfrm>
                <a:off x="2253674" y="4495800"/>
                <a:ext cx="1253741" cy="96205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058380" y="1347774"/>
                <a:ext cx="245118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=1+2+3+4+5</m:t>
                      </m:r>
                    </m:oMath>
                  </m:oMathPara>
                </a14:m>
                <a:endParaRPr lang="en-US" sz="2000" dirty="0"/>
              </a:p>
            </p:txBody>
          </p:sp>
        </mc:Choice>
        <mc:Fallback>
          <p:sp>
            <p:nvSpPr>
              <p:cNvPr id="7" name="TextBox 6"/>
              <p:cNvSpPr txBox="1">
                <a:spLocks noRot="1" noChangeAspect="1" noMove="1" noResize="1" noEditPoints="1" noAdjustHandles="1" noChangeArrowheads="1" noChangeShapeType="1" noTextEdit="1"/>
              </p:cNvSpPr>
              <p:nvPr/>
            </p:nvSpPr>
            <p:spPr>
              <a:xfrm>
                <a:off x="3058380" y="1347774"/>
                <a:ext cx="2451184"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5509565" y="1332385"/>
                <a:ext cx="911083" cy="4475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m:t>
                      </m:r>
                      <m:borderBox>
                        <m:borderBoxPr>
                          <m:ctrlPr>
                            <a:rPr lang="en-US" sz="2000" i="1">
                              <a:latin typeface="Cambria Math" panose="02040503050406030204" pitchFamily="18" charset="0"/>
                            </a:rPr>
                          </m:ctrlPr>
                        </m:borderBoxPr>
                        <m:e>
                          <m:r>
                            <a:rPr lang="en-US" sz="2000" i="1">
                              <a:latin typeface="Cambria Math"/>
                            </a:rPr>
                            <m:t>15</m:t>
                          </m:r>
                        </m:e>
                      </m:borderBox>
                    </m:oMath>
                  </m:oMathPara>
                </a14:m>
                <a:endParaRPr lang="en-US" sz="2000" dirty="0"/>
              </a:p>
            </p:txBody>
          </p:sp>
        </mc:Choice>
        <mc:Fallback>
          <p:sp>
            <p:nvSpPr>
              <p:cNvPr id="8" name="TextBox 7"/>
              <p:cNvSpPr txBox="1">
                <a:spLocks noRot="1" noChangeAspect="1" noMove="1" noResize="1" noEditPoints="1" noAdjustHandles="1" noChangeArrowheads="1" noChangeShapeType="1" noTextEdit="1"/>
              </p:cNvSpPr>
              <p:nvPr/>
            </p:nvSpPr>
            <p:spPr>
              <a:xfrm>
                <a:off x="5509565" y="1332385"/>
                <a:ext cx="911083" cy="44755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693492" y="2445328"/>
                <a:ext cx="418762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a:rPr>
                                <m:t>−1</m:t>
                              </m:r>
                            </m:e>
                          </m:d>
                        </m:e>
                        <m:sup>
                          <m:r>
                            <a:rPr lang="en-US" sz="2000" i="1">
                              <a:latin typeface="Cambria Math"/>
                            </a:rPr>
                            <m:t>1</m:t>
                          </m:r>
                        </m:sup>
                      </m:sSup>
                      <m:d>
                        <m:dPr>
                          <m:ctrlPr>
                            <a:rPr lang="en-US" sz="2000" i="1">
                              <a:latin typeface="Cambria Math" panose="02040503050406030204" pitchFamily="18" charset="0"/>
                            </a:rPr>
                          </m:ctrlPr>
                        </m:dPr>
                        <m:e>
                          <m:r>
                            <a:rPr lang="en-US" sz="2000" i="1">
                              <a:latin typeface="Cambria Math"/>
                            </a:rPr>
                            <m:t>1</m:t>
                          </m:r>
                        </m:e>
                      </m:d>
                      <m:r>
                        <a:rPr lang="en-US" sz="2000" i="1">
                          <a:latin typeface="Cambria Math"/>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a:rPr>
                                <m:t>−1</m:t>
                              </m:r>
                            </m:e>
                          </m:d>
                        </m:e>
                        <m:sup>
                          <m:r>
                            <a:rPr lang="en-US" sz="2000" i="1">
                              <a:latin typeface="Cambria Math"/>
                            </a:rPr>
                            <m:t>2</m:t>
                          </m:r>
                        </m:sup>
                      </m:sSup>
                      <m:d>
                        <m:dPr>
                          <m:ctrlPr>
                            <a:rPr lang="en-US" sz="2000" i="1">
                              <a:latin typeface="Cambria Math" panose="02040503050406030204" pitchFamily="18" charset="0"/>
                            </a:rPr>
                          </m:ctrlPr>
                        </m:dPr>
                        <m:e>
                          <m:r>
                            <a:rPr lang="en-US" sz="2000" i="1">
                              <a:latin typeface="Cambria Math"/>
                            </a:rPr>
                            <m:t>2</m:t>
                          </m:r>
                        </m:e>
                      </m:d>
                      <m:r>
                        <a:rPr lang="en-US" sz="2000" i="1">
                          <a:latin typeface="Cambria Math"/>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a:rPr>
                                <m:t>−1</m:t>
                              </m:r>
                            </m:e>
                          </m:d>
                        </m:e>
                        <m:sup>
                          <m:r>
                            <a:rPr lang="en-US" sz="2000" i="1">
                              <a:latin typeface="Cambria Math"/>
                            </a:rPr>
                            <m:t>3</m:t>
                          </m:r>
                        </m:sup>
                      </m:sSup>
                      <m:d>
                        <m:dPr>
                          <m:ctrlPr>
                            <a:rPr lang="en-US" sz="2000" i="1">
                              <a:latin typeface="Cambria Math" panose="02040503050406030204" pitchFamily="18" charset="0"/>
                            </a:rPr>
                          </m:ctrlPr>
                        </m:dPr>
                        <m:e>
                          <m:r>
                            <a:rPr lang="en-US" sz="2000" i="1">
                              <a:latin typeface="Cambria Math"/>
                            </a:rPr>
                            <m:t>3</m:t>
                          </m:r>
                        </m:e>
                      </m:d>
                    </m:oMath>
                  </m:oMathPara>
                </a14:m>
                <a:endParaRPr lang="en-US" sz="2000" dirty="0"/>
              </a:p>
            </p:txBody>
          </p:sp>
        </mc:Choice>
        <mc:Fallback>
          <p:sp>
            <p:nvSpPr>
              <p:cNvPr id="9" name="TextBox 8"/>
              <p:cNvSpPr txBox="1">
                <a:spLocks noRot="1" noChangeAspect="1" noMove="1" noResize="1" noEditPoints="1" noAdjustHandles="1" noChangeArrowheads="1" noChangeShapeType="1" noTextEdit="1"/>
              </p:cNvSpPr>
              <p:nvPr/>
            </p:nvSpPr>
            <p:spPr>
              <a:xfrm>
                <a:off x="3693492" y="2445328"/>
                <a:ext cx="4187621"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7881112" y="2434076"/>
                <a:ext cx="2528706" cy="4392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=−1+2−3=</m:t>
                      </m:r>
                      <m:borderBox>
                        <m:borderBoxPr>
                          <m:ctrlPr>
                            <a:rPr lang="en-US" sz="2000" i="1">
                              <a:latin typeface="Cambria Math" panose="02040503050406030204" pitchFamily="18" charset="0"/>
                            </a:rPr>
                          </m:ctrlPr>
                        </m:borderBoxPr>
                        <m:e>
                          <m:r>
                            <a:rPr lang="en-US" sz="2000" i="1">
                              <a:latin typeface="Cambria Math"/>
                            </a:rPr>
                            <m:t>−2</m:t>
                          </m:r>
                        </m:e>
                      </m:borderBox>
                    </m:oMath>
                  </m:oMathPara>
                </a14:m>
                <a:endParaRPr lang="en-US" sz="2000" dirty="0"/>
              </a:p>
            </p:txBody>
          </p:sp>
        </mc:Choice>
        <mc:Fallback>
          <p:sp>
            <p:nvSpPr>
              <p:cNvPr id="10" name="TextBox 9"/>
              <p:cNvSpPr txBox="1">
                <a:spLocks noRot="1" noChangeAspect="1" noMove="1" noResize="1" noEditPoints="1" noAdjustHandles="1" noChangeArrowheads="1" noChangeShapeType="1" noTextEdit="1"/>
              </p:cNvSpPr>
              <p:nvPr/>
            </p:nvSpPr>
            <p:spPr>
              <a:xfrm>
                <a:off x="7881112" y="2434076"/>
                <a:ext cx="2528706" cy="43928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3507414" y="3493768"/>
                <a:ext cx="2002150" cy="6756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1+1</m:t>
                          </m:r>
                        </m:den>
                      </m:f>
                      <m:r>
                        <a:rPr lang="en-US" sz="2000" i="1">
                          <a:latin typeface="Cambria Math"/>
                        </a:rPr>
                        <m:t>+</m:t>
                      </m:r>
                      <m:f>
                        <m:fPr>
                          <m:ctrlPr>
                            <a:rPr lang="en-US" sz="2000" i="1">
                              <a:latin typeface="Cambria Math" panose="02040503050406030204" pitchFamily="18" charset="0"/>
                            </a:rPr>
                          </m:ctrlPr>
                        </m:fPr>
                        <m:num>
                          <m:r>
                            <a:rPr lang="en-US" sz="2000" i="1">
                              <a:latin typeface="Cambria Math" panose="02040503050406030204" pitchFamily="18" charset="0"/>
                            </a:rPr>
                            <m:t>2</m:t>
                          </m:r>
                        </m:num>
                        <m:den>
                          <m:r>
                            <a:rPr lang="en-US" sz="2000" i="1">
                              <a:latin typeface="Cambria Math"/>
                            </a:rPr>
                            <m:t>2+1</m:t>
                          </m:r>
                        </m:den>
                      </m:f>
                    </m:oMath>
                  </m:oMathPara>
                </a14:m>
                <a:endParaRPr lang="en-US" sz="2000" dirty="0"/>
              </a:p>
            </p:txBody>
          </p:sp>
        </mc:Choice>
        <mc:Fallback>
          <p:sp>
            <p:nvSpPr>
              <p:cNvPr id="11" name="TextBox 10"/>
              <p:cNvSpPr txBox="1">
                <a:spLocks noRot="1" noChangeAspect="1" noMove="1" noResize="1" noEditPoints="1" noAdjustHandles="1" noChangeArrowheads="1" noChangeShapeType="1" noTextEdit="1"/>
              </p:cNvSpPr>
              <p:nvPr/>
            </p:nvSpPr>
            <p:spPr>
              <a:xfrm>
                <a:off x="3507414" y="3493768"/>
                <a:ext cx="2002150" cy="67569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5509565" y="3433304"/>
                <a:ext cx="1694951" cy="8050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2</m:t>
                          </m:r>
                        </m:den>
                      </m:f>
                      <m:r>
                        <a:rPr lang="en-US" sz="2000" i="1">
                          <a:latin typeface="Cambria Math"/>
                        </a:rPr>
                        <m:t>+</m:t>
                      </m:r>
                      <m:f>
                        <m:fPr>
                          <m:ctrlPr>
                            <a:rPr lang="en-US" sz="2000" i="1">
                              <a:latin typeface="Cambria Math" panose="02040503050406030204" pitchFamily="18" charset="0"/>
                            </a:rPr>
                          </m:ctrlPr>
                        </m:fPr>
                        <m:num>
                          <m:r>
                            <a:rPr lang="en-US" sz="2000" i="1">
                              <a:latin typeface="Cambria Math" panose="02040503050406030204" pitchFamily="18" charset="0"/>
                            </a:rPr>
                            <m:t>2</m:t>
                          </m:r>
                        </m:num>
                        <m:den>
                          <m:r>
                            <a:rPr lang="en-US" sz="2000" i="1">
                              <a:latin typeface="Cambria Math"/>
                            </a:rPr>
                            <m:t>3</m:t>
                          </m:r>
                        </m:den>
                      </m:f>
                      <m:r>
                        <a:rPr lang="en-US" sz="2000" i="1">
                          <a:latin typeface="Cambria Math"/>
                        </a:rPr>
                        <m:t>=</m:t>
                      </m:r>
                      <m:borderBox>
                        <m:borderBoxPr>
                          <m:ctrlPr>
                            <a:rPr lang="en-US" sz="2000" i="1">
                              <a:latin typeface="Cambria Math" panose="02040503050406030204" pitchFamily="18" charset="0"/>
                            </a:rPr>
                          </m:ctrlPr>
                        </m:borderBoxPr>
                        <m:e>
                          <m:f>
                            <m:fPr>
                              <m:ctrlPr>
                                <a:rPr lang="en-US" sz="2000" i="1">
                                  <a:latin typeface="Cambria Math" panose="02040503050406030204" pitchFamily="18" charset="0"/>
                                </a:rPr>
                              </m:ctrlPr>
                            </m:fPr>
                            <m:num>
                              <m:r>
                                <a:rPr lang="en-US" sz="2000" i="1">
                                  <a:latin typeface="Cambria Math" panose="02040503050406030204" pitchFamily="18" charset="0"/>
                                </a:rPr>
                                <m:t>7</m:t>
                              </m:r>
                            </m:num>
                            <m:den>
                              <m:r>
                                <a:rPr lang="en-US" sz="2000" i="1">
                                  <a:latin typeface="Cambria Math"/>
                                </a:rPr>
                                <m:t>6</m:t>
                              </m:r>
                            </m:den>
                          </m:f>
                        </m:e>
                      </m:borderBox>
                    </m:oMath>
                  </m:oMathPara>
                </a14:m>
                <a:endParaRPr lang="en-US" sz="2000" dirty="0"/>
              </a:p>
            </p:txBody>
          </p:sp>
        </mc:Choice>
        <mc:Fallback>
          <p:sp>
            <p:nvSpPr>
              <p:cNvPr id="12" name="TextBox 11"/>
              <p:cNvSpPr txBox="1">
                <a:spLocks noRot="1" noChangeAspect="1" noMove="1" noResize="1" noEditPoints="1" noAdjustHandles="1" noChangeArrowheads="1" noChangeShapeType="1" noTextEdit="1"/>
              </p:cNvSpPr>
              <p:nvPr/>
            </p:nvSpPr>
            <p:spPr>
              <a:xfrm>
                <a:off x="5509565" y="3433304"/>
                <a:ext cx="1694951" cy="80502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3507414" y="4621892"/>
                <a:ext cx="2002150" cy="7098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a:rPr>
                                <m:t>4</m:t>
                              </m:r>
                            </m:e>
                            <m:sup>
                              <m:r>
                                <a:rPr lang="en-US" sz="2000" i="1">
                                  <a:latin typeface="Cambria Math"/>
                                </a:rPr>
                                <m:t>2</m:t>
                              </m:r>
                            </m:sup>
                          </m:sSup>
                        </m:num>
                        <m:den>
                          <m:r>
                            <a:rPr lang="en-US" sz="2000" i="1">
                              <a:latin typeface="Cambria Math"/>
                            </a:rPr>
                            <m:t>4−1</m:t>
                          </m:r>
                        </m:den>
                      </m:f>
                      <m:r>
                        <a:rPr lang="en-US" sz="2000" i="1">
                          <a:latin typeface="Cambria Math"/>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a:rPr>
                                <m:t>5</m:t>
                              </m:r>
                            </m:e>
                            <m:sup>
                              <m:r>
                                <a:rPr lang="en-US" sz="2000" i="1">
                                  <a:latin typeface="Cambria Math"/>
                                </a:rPr>
                                <m:t>2</m:t>
                              </m:r>
                            </m:sup>
                          </m:sSup>
                        </m:num>
                        <m:den>
                          <m:r>
                            <a:rPr lang="en-US" sz="2000" i="1">
                              <a:latin typeface="Cambria Math"/>
                            </a:rPr>
                            <m:t>5−1</m:t>
                          </m:r>
                        </m:den>
                      </m:f>
                    </m:oMath>
                  </m:oMathPara>
                </a14:m>
                <a:endParaRPr lang="en-US" sz="2000" dirty="0"/>
              </a:p>
            </p:txBody>
          </p:sp>
        </mc:Choice>
        <mc:Fallback>
          <p:sp>
            <p:nvSpPr>
              <p:cNvPr id="13" name="TextBox 12"/>
              <p:cNvSpPr txBox="1">
                <a:spLocks noRot="1" noChangeAspect="1" noMove="1" noResize="1" noEditPoints="1" noAdjustHandles="1" noChangeArrowheads="1" noChangeShapeType="1" noTextEdit="1"/>
              </p:cNvSpPr>
              <p:nvPr/>
            </p:nvSpPr>
            <p:spPr>
              <a:xfrm>
                <a:off x="3507414" y="4621892"/>
                <a:ext cx="2002150" cy="70987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5509564" y="4581656"/>
                <a:ext cx="2265620" cy="804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m:t>
                      </m:r>
                      <m:f>
                        <m:fPr>
                          <m:ctrlPr>
                            <a:rPr lang="en-US" sz="2000" i="1">
                              <a:latin typeface="Cambria Math" panose="02040503050406030204" pitchFamily="18" charset="0"/>
                            </a:rPr>
                          </m:ctrlPr>
                        </m:fPr>
                        <m:num>
                          <m:r>
                            <a:rPr lang="en-US" sz="2000" i="1">
                              <a:latin typeface="Cambria Math"/>
                            </a:rPr>
                            <m:t>16</m:t>
                          </m:r>
                        </m:num>
                        <m:den>
                          <m:r>
                            <a:rPr lang="en-US" sz="2000" i="1">
                              <a:latin typeface="Cambria Math"/>
                            </a:rPr>
                            <m:t>3</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25</m:t>
                          </m:r>
                        </m:num>
                        <m:den>
                          <m:r>
                            <a:rPr lang="en-US" sz="2000" i="1">
                              <a:latin typeface="Cambria Math"/>
                            </a:rPr>
                            <m:t>4</m:t>
                          </m:r>
                        </m:den>
                      </m:f>
                      <m:r>
                        <a:rPr lang="en-US" sz="2000" i="1">
                          <a:latin typeface="Cambria Math"/>
                        </a:rPr>
                        <m:t>=</m:t>
                      </m:r>
                      <m:borderBox>
                        <m:borderBoxPr>
                          <m:ctrlPr>
                            <a:rPr lang="en-US" sz="2000" i="1">
                              <a:latin typeface="Cambria Math" panose="02040503050406030204" pitchFamily="18" charset="0"/>
                            </a:rPr>
                          </m:ctrlPr>
                        </m:borderBoxPr>
                        <m:e>
                          <m:f>
                            <m:fPr>
                              <m:ctrlPr>
                                <a:rPr lang="en-US" sz="2000" i="1">
                                  <a:latin typeface="Cambria Math" panose="02040503050406030204" pitchFamily="18" charset="0"/>
                                </a:rPr>
                              </m:ctrlPr>
                            </m:fPr>
                            <m:num>
                              <m:r>
                                <a:rPr lang="en-US" sz="2000" i="1">
                                  <a:latin typeface="Cambria Math"/>
                                </a:rPr>
                                <m:t>139</m:t>
                              </m:r>
                            </m:num>
                            <m:den>
                              <m:r>
                                <a:rPr lang="en-US" sz="2000" i="1">
                                  <a:latin typeface="Cambria Math"/>
                                </a:rPr>
                                <m:t>12</m:t>
                              </m:r>
                            </m:den>
                          </m:f>
                        </m:e>
                      </m:borderBox>
                    </m:oMath>
                  </m:oMathPara>
                </a14:m>
                <a:endParaRPr lang="en-US" sz="2000" dirty="0"/>
              </a:p>
            </p:txBody>
          </p:sp>
        </mc:Choice>
        <mc:Fallback>
          <p:sp>
            <p:nvSpPr>
              <p:cNvPr id="14" name="TextBox 13"/>
              <p:cNvSpPr txBox="1">
                <a:spLocks noRot="1" noChangeAspect="1" noMove="1" noResize="1" noEditPoints="1" noAdjustHandles="1" noChangeArrowheads="1" noChangeShapeType="1" noTextEdit="1"/>
              </p:cNvSpPr>
              <p:nvPr/>
            </p:nvSpPr>
            <p:spPr>
              <a:xfrm>
                <a:off x="5509564" y="4581656"/>
                <a:ext cx="2265620" cy="804964"/>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53690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1"/>
            <a:ext cx="8686800" cy="5324535"/>
          </a:xfrm>
          <a:prstGeom prst="rect">
            <a:avLst/>
          </a:prstGeom>
          <a:noFill/>
        </p:spPr>
        <p:txBody>
          <a:bodyPr wrap="square" rtlCol="0">
            <a:spAutoFit/>
          </a:bodyPr>
          <a:lstStyle/>
          <a:p>
            <a:pPr>
              <a:spcAft>
                <a:spcPts val="600"/>
              </a:spcAft>
            </a:pPr>
            <a:r>
              <a:rPr lang="en-US" sz="2000" b="1" dirty="0">
                <a:solidFill>
                  <a:srgbClr val="0070C0"/>
                </a:solidFill>
              </a:rPr>
              <a:t>Finite Sums</a:t>
            </a:r>
          </a:p>
          <a:p>
            <a:pPr marL="342900" indent="-342900">
              <a:spcAft>
                <a:spcPts val="600"/>
              </a:spcAft>
              <a:buFont typeface="Arial" pitchFamily="34" charset="0"/>
              <a:buChar char="•"/>
            </a:pPr>
            <a:r>
              <a:rPr lang="en-US" sz="2000" dirty="0"/>
              <a:t>We now turn our attention to techniques for evaluating such sums, typically involving many more terms.</a:t>
            </a:r>
          </a:p>
          <a:p>
            <a:pPr marL="342900" indent="-342900">
              <a:spcAft>
                <a:spcPts val="600"/>
              </a:spcAft>
              <a:buFont typeface="Arial" pitchFamily="34" charset="0"/>
              <a:buChar char="•"/>
            </a:pPr>
            <a:endParaRPr lang="en-US" sz="2000" dirty="0"/>
          </a:p>
          <a:p>
            <a:pPr marL="342900" indent="-342900">
              <a:spcAft>
                <a:spcPts val="600"/>
              </a:spcAft>
              <a:buFont typeface="Arial" pitchFamily="34" charset="0"/>
              <a:buChar char="•"/>
            </a:pPr>
            <a:endParaRPr lang="en-US" sz="2000" dirty="0"/>
          </a:p>
          <a:p>
            <a:pPr marL="342900" indent="-342900">
              <a:spcAft>
                <a:spcPts val="600"/>
              </a:spcAft>
              <a:buFont typeface="Arial" pitchFamily="34" charset="0"/>
              <a:buChar char="•"/>
            </a:pPr>
            <a:endParaRPr lang="en-US" sz="2000" dirty="0"/>
          </a:p>
          <a:p>
            <a:pPr marL="342900" indent="-342900">
              <a:spcAft>
                <a:spcPts val="600"/>
              </a:spcAft>
              <a:buFont typeface="Arial" pitchFamily="34" charset="0"/>
              <a:buChar char="•"/>
            </a:pPr>
            <a:endParaRPr lang="en-US" sz="2000" dirty="0"/>
          </a:p>
          <a:p>
            <a:pPr marL="342900" indent="-342900">
              <a:spcAft>
                <a:spcPts val="600"/>
              </a:spcAft>
              <a:buFont typeface="Arial" pitchFamily="34" charset="0"/>
              <a:buChar char="•"/>
            </a:pPr>
            <a:endParaRPr lang="en-US" sz="2000" dirty="0"/>
          </a:p>
          <a:p>
            <a:pPr marL="342900" indent="-342900">
              <a:spcAft>
                <a:spcPts val="600"/>
              </a:spcAft>
              <a:buFont typeface="Arial" pitchFamily="34" charset="0"/>
              <a:buChar char="•"/>
            </a:pPr>
            <a:endParaRPr lang="en-US" sz="2000" dirty="0"/>
          </a:p>
          <a:p>
            <a:pPr marL="342900" indent="-342900">
              <a:spcAft>
                <a:spcPts val="600"/>
              </a:spcAft>
              <a:buFont typeface="Arial" pitchFamily="34" charset="0"/>
              <a:buChar char="•"/>
            </a:pPr>
            <a:endParaRPr lang="en-US" sz="2000" dirty="0"/>
          </a:p>
          <a:p>
            <a:pPr marL="342900" indent="-342900">
              <a:spcAft>
                <a:spcPts val="600"/>
              </a:spcAft>
              <a:buFont typeface="Arial" pitchFamily="34" charset="0"/>
              <a:buChar char="•"/>
            </a:pPr>
            <a:endParaRPr lang="en-US" sz="2000" dirty="0"/>
          </a:p>
          <a:p>
            <a:pPr marL="342900" indent="-342900">
              <a:spcAft>
                <a:spcPts val="600"/>
              </a:spcAft>
              <a:buFont typeface="Arial" pitchFamily="34" charset="0"/>
              <a:buChar char="•"/>
            </a:pPr>
            <a:r>
              <a:rPr lang="en-US" sz="2000" dirty="0"/>
              <a:t>The sum/difference rules are nothing more than rearrangements of terms.</a:t>
            </a:r>
          </a:p>
          <a:p>
            <a:pPr marL="342900" indent="-342900">
              <a:spcAft>
                <a:spcPts val="600"/>
              </a:spcAft>
              <a:buFont typeface="Arial" pitchFamily="34" charset="0"/>
              <a:buChar char="•"/>
            </a:pPr>
            <a:r>
              <a:rPr lang="en-US" sz="2000" dirty="0"/>
              <a:t>The constant multiple rule is a glorified GCF.</a:t>
            </a:r>
          </a:p>
          <a:p>
            <a:pPr marL="342900" indent="-342900">
              <a:spcAft>
                <a:spcPts val="600"/>
              </a:spcAft>
              <a:buFont typeface="Arial" pitchFamily="34" charset="0"/>
              <a:buChar char="•"/>
            </a:pPr>
            <a:r>
              <a:rPr lang="en-US" sz="2000" dirty="0"/>
              <a:t>And the constant value rule is simply the definition of multiplication.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50738"/>
            <a:ext cx="6858000" cy="286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2057401"/>
            <a:ext cx="6019800" cy="48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6100" y="2546509"/>
            <a:ext cx="6019800" cy="56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6100" y="3110866"/>
            <a:ext cx="6019800" cy="52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6100" y="3637598"/>
            <a:ext cx="6019800" cy="60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2984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10" end="10"/>
                                            </p:txEl>
                                          </p:spTgt>
                                        </p:tgtEl>
                                        <p:attrNameLst>
                                          <p:attrName>style.visibility</p:attrName>
                                        </p:attrNameLst>
                                      </p:cBhvr>
                                      <p:to>
                                        <p:strVal val="visible"/>
                                      </p:to>
                                    </p:set>
                                    <p:animEffect transition="in" filter="fade">
                                      <p:cBhvr>
                                        <p:cTn id="20" dur="500"/>
                                        <p:tgtEl>
                                          <p:spTgt spid="2">
                                            <p:txEl>
                                              <p:pRg st="10" end="1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1" end="11"/>
                                            </p:txEl>
                                          </p:spTgt>
                                        </p:tgtEl>
                                        <p:attrNameLst>
                                          <p:attrName>style.visibility</p:attrName>
                                        </p:attrNameLst>
                                      </p:cBhvr>
                                      <p:to>
                                        <p:strVal val="visible"/>
                                      </p:to>
                                    </p:set>
                                    <p:animEffect transition="in" filter="fade">
                                      <p:cBhvr>
                                        <p:cTn id="30" dur="500"/>
                                        <p:tgtEl>
                                          <p:spTgt spid="2">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fade">
                                      <p:cBhvr>
                                        <p:cTn id="40"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1"/>
                <a:ext cx="8686800" cy="3786871"/>
              </a:xfrm>
              <a:prstGeom prst="rect">
                <a:avLst/>
              </a:prstGeom>
              <a:noFill/>
            </p:spPr>
            <p:txBody>
              <a:bodyPr wrap="square" rtlCol="0">
                <a:spAutoFit/>
              </a:bodyPr>
              <a:lstStyle/>
              <a:p>
                <a:pPr>
                  <a:spcAft>
                    <a:spcPts val="600"/>
                  </a:spcAft>
                </a:pPr>
                <a:r>
                  <a:rPr lang="en-US" sz="2000" b="1" dirty="0">
                    <a:solidFill>
                      <a:srgbClr val="FF0000"/>
                    </a:solidFill>
                  </a:rPr>
                  <a:t>EXAMPLE</a:t>
                </a:r>
                <a:r>
                  <a:rPr lang="en-US" sz="2000" b="1" dirty="0">
                    <a:solidFill>
                      <a:srgbClr val="0070C0"/>
                    </a:solidFill>
                  </a:rPr>
                  <a:t>  </a:t>
                </a:r>
                <a:r>
                  <a:rPr lang="en-US" sz="2000" dirty="0"/>
                  <a:t>Demonstrate the preceding algebra rules on the following sums.</a:t>
                </a:r>
              </a:p>
              <a:p>
                <a:pPr marL="457200" indent="-457200">
                  <a:spcAft>
                    <a:spcPts val="600"/>
                  </a:spcAft>
                  <a:buFont typeface="+mj-lt"/>
                  <a:buAutoNum type="alphaLcParenR"/>
                </a:pPr>
                <a:r>
                  <a:rPr lang="en-US" sz="2000" dirty="0"/>
                  <a:t> </a:t>
                </a:r>
                <a14:m>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3</m:t>
                        </m:r>
                      </m:sup>
                      <m:e>
                        <m:d>
                          <m:dPr>
                            <m:ctrlPr>
                              <a:rPr lang="en-US" sz="2000" i="1">
                                <a:latin typeface="Cambria Math" panose="02040503050406030204" pitchFamily="18" charset="0"/>
                              </a:rPr>
                            </m:ctrlPr>
                          </m:dPr>
                          <m:e>
                            <m:r>
                              <a:rPr lang="en-US" sz="2000" i="1">
                                <a:latin typeface="Cambria Math"/>
                              </a:rPr>
                              <m:t>𝑘</m:t>
                            </m:r>
                            <m:r>
                              <a:rPr lang="en-US" sz="2000" i="1">
                                <a:latin typeface="Cambria Math"/>
                              </a:rPr>
                              <m:t>+4</m:t>
                            </m:r>
                          </m:e>
                        </m:d>
                      </m:e>
                    </m:nary>
                  </m:oMath>
                </a14:m>
                <a:endParaRPr lang="en-US" sz="2000" dirty="0"/>
              </a:p>
              <a:p>
                <a:pPr marL="457200" indent="-457200">
                  <a:spcAft>
                    <a:spcPts val="600"/>
                  </a:spcAft>
                  <a:buFont typeface="+mj-lt"/>
                  <a:buAutoNum type="alphaLcParenR"/>
                </a:pPr>
                <a:r>
                  <a:rPr lang="en-US" sz="2000" dirty="0"/>
                  <a:t> </a:t>
                </a:r>
                <a14:m>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e>
                    </m:nary>
                  </m:oMath>
                </a14:m>
                <a:endParaRPr lang="en-US" sz="2000" dirty="0"/>
              </a:p>
              <a:p>
                <a:pPr>
                  <a:spcAft>
                    <a:spcPts val="600"/>
                  </a:spcAft>
                </a:pPr>
                <a:endParaRPr lang="en-US" sz="2000" dirty="0"/>
              </a:p>
              <a:p>
                <a:pPr>
                  <a:spcAft>
                    <a:spcPts val="600"/>
                  </a:spcAft>
                </a:pPr>
                <a:endParaRPr lang="en-US" sz="2000" dirty="0"/>
              </a:p>
              <a:p>
                <a:pPr marL="457200" indent="-457200">
                  <a:spcAft>
                    <a:spcPts val="600"/>
                  </a:spcAft>
                  <a:buFont typeface="+mj-lt"/>
                  <a:buAutoNum type="alphaLcParenR"/>
                </a:pPr>
                <a:r>
                  <a:rPr lang="en-US" sz="2000" dirty="0"/>
                  <a:t> </a:t>
                </a:r>
                <a14:m>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3</m:t>
                        </m:r>
                      </m:sup>
                      <m:e>
                        <m:d>
                          <m:dPr>
                            <m:ctrlPr>
                              <a:rPr lang="en-US" sz="2000" i="1">
                                <a:latin typeface="Cambria Math" panose="02040503050406030204" pitchFamily="18" charset="0"/>
                              </a:rPr>
                            </m:ctrlPr>
                          </m:dPr>
                          <m:e>
                            <m:r>
                              <a:rPr lang="en-US" sz="2000" i="1">
                                <a:latin typeface="Cambria Math"/>
                              </a:rPr>
                              <m:t>𝑘</m:t>
                            </m:r>
                            <m:r>
                              <a:rPr lang="en-US" sz="2000" i="1">
                                <a:latin typeface="Cambria Math"/>
                              </a:rPr>
                              <m:t>+4</m:t>
                            </m:r>
                          </m:e>
                        </m:d>
                      </m:e>
                    </m:nary>
                    <m:r>
                      <a:rPr lang="en-US" sz="2000" i="1">
                        <a:latin typeface="Cambria Math"/>
                      </a:rPr>
                      <m:t>=</m:t>
                    </m:r>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3</m:t>
                        </m:r>
                      </m:sup>
                      <m:e>
                        <m:r>
                          <a:rPr lang="en-US" sz="2000" i="1">
                            <a:latin typeface="Cambria Math"/>
                          </a:rPr>
                          <m:t>𝑘</m:t>
                        </m:r>
                      </m:e>
                    </m:nary>
                    <m:r>
                      <a:rPr lang="en-US" sz="2000" i="1">
                        <a:latin typeface="Cambria Math"/>
                      </a:rPr>
                      <m:t>+</m:t>
                    </m:r>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3</m:t>
                        </m:r>
                      </m:sup>
                      <m:e>
                        <m:r>
                          <a:rPr lang="en-US" sz="2000" i="1">
                            <a:latin typeface="Cambria Math"/>
                          </a:rPr>
                          <m:t>4</m:t>
                        </m:r>
                      </m:e>
                    </m:nary>
                  </m:oMath>
                </a14:m>
                <a:endParaRPr lang="en-US" sz="2000" dirty="0"/>
              </a:p>
              <a:p>
                <a:pPr>
                  <a:spcAft>
                    <a:spcPts val="600"/>
                  </a:spcAft>
                  <a:tabLst>
                    <a:tab pos="1939925" algn="l"/>
                  </a:tabLst>
                </a:pPr>
                <a:r>
                  <a:rPr lang="en-US" sz="2000" dirty="0"/>
                  <a:t>	</a:t>
                </a:r>
                <a14:m>
                  <m:oMath xmlns:m="http://schemas.openxmlformats.org/officeDocument/2006/math">
                    <m:r>
                      <a:rPr lang="en-US" sz="2000" i="1">
                        <a:latin typeface="Cambria Math"/>
                      </a:rPr>
                      <m:t>=</m:t>
                    </m:r>
                    <m:d>
                      <m:dPr>
                        <m:ctrlPr>
                          <a:rPr lang="en-US" sz="2000" i="1">
                            <a:latin typeface="Cambria Math" panose="02040503050406030204" pitchFamily="18" charset="0"/>
                          </a:rPr>
                        </m:ctrlPr>
                      </m:dPr>
                      <m:e>
                        <m:r>
                          <a:rPr lang="en-US" sz="2000" i="1">
                            <a:latin typeface="Cambria Math"/>
                          </a:rPr>
                          <m:t>1+2+3</m:t>
                        </m:r>
                      </m:e>
                    </m:d>
                    <m:r>
                      <a:rPr lang="en-US" sz="2000" i="1">
                        <a:latin typeface="Cambria Math"/>
                      </a:rPr>
                      <m:t>+</m:t>
                    </m:r>
                    <m:d>
                      <m:dPr>
                        <m:ctrlPr>
                          <a:rPr lang="en-US" sz="2000" i="1">
                            <a:latin typeface="Cambria Math" panose="02040503050406030204" pitchFamily="18" charset="0"/>
                          </a:rPr>
                        </m:ctrlPr>
                      </m:dPr>
                      <m:e>
                        <m:r>
                          <a:rPr lang="en-US" sz="2000" i="1">
                            <a:latin typeface="Cambria Math"/>
                          </a:rPr>
                          <m:t>3⋅4</m:t>
                        </m:r>
                      </m:e>
                    </m:d>
                    <m:r>
                      <a:rPr lang="en-US" sz="2000">
                        <a:latin typeface="Cambria Math"/>
                      </a:rPr>
                      <m:t>=</m:t>
                    </m:r>
                    <m:borderBox>
                      <m:borderBoxPr>
                        <m:ctrlPr>
                          <a:rPr lang="en-US" sz="2000" i="1">
                            <a:latin typeface="Cambria Math" panose="02040503050406030204" pitchFamily="18" charset="0"/>
                          </a:rPr>
                        </m:ctrlPr>
                      </m:borderBoxPr>
                      <m:e>
                        <m:r>
                          <a:rPr lang="en-US" sz="2000" i="1">
                            <a:latin typeface="Cambria Math"/>
                          </a:rPr>
                          <m:t>18</m:t>
                        </m:r>
                      </m:e>
                    </m:borderBox>
                  </m:oMath>
                </a14:m>
                <a:endParaRPr lang="en-US" sz="2000" dirty="0"/>
              </a:p>
              <a:p>
                <a:pPr>
                  <a:spcAft>
                    <a:spcPts val="600"/>
                  </a:spcAft>
                  <a:tabLst>
                    <a:tab pos="1939925" algn="l"/>
                  </a:tabLst>
                </a:pPr>
                <a:endParaRPr lang="en-US" sz="2000" dirty="0"/>
              </a:p>
              <a:p>
                <a:pPr marL="457200" indent="-457200">
                  <a:spcAft>
                    <a:spcPts val="600"/>
                  </a:spcAft>
                  <a:buFont typeface="+mj-lt"/>
                  <a:buAutoNum type="alphaLcParenR" startAt="2"/>
                </a:pPr>
                <a:r>
                  <a:rPr lang="en-US" sz="2000" dirty="0"/>
                  <a:t> </a:t>
                </a:r>
                <a14:m>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e>
                    </m:nary>
                    <m:r>
                      <a:rPr lang="en-US" sz="2000" i="1">
                        <a:latin typeface="Cambria Math"/>
                      </a:rPr>
                      <m:t>=</m:t>
                    </m:r>
                    <m:r>
                      <a:rPr lang="en-US" sz="2000" i="1">
                        <a:latin typeface="Cambria Math"/>
                      </a:rPr>
                      <m:t>𝑛</m:t>
                    </m:r>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r>
                      <a:rPr lang="en-US" sz="2000" i="1">
                        <a:latin typeface="Cambria Math"/>
                      </a:rPr>
                      <m:t>=</m:t>
                    </m:r>
                    <m:borderBox>
                      <m:borderBoxPr>
                        <m:ctrlPr>
                          <a:rPr lang="en-US" sz="2000" i="1">
                            <a:latin typeface="Cambria Math" panose="02040503050406030204" pitchFamily="18" charset="0"/>
                          </a:rPr>
                        </m:ctrlPr>
                      </m:borderBoxPr>
                      <m:e>
                        <m:r>
                          <a:rPr lang="en-US" sz="2000" i="1">
                            <a:latin typeface="Cambria Math"/>
                          </a:rPr>
                          <m:t>1</m:t>
                        </m:r>
                      </m:e>
                    </m:borderBox>
                  </m:oMath>
                </a14:m>
                <a:endParaRPr lang="en-US" sz="2000" dirty="0"/>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3786871"/>
              </a:xfrm>
              <a:prstGeom prst="rect">
                <a:avLst/>
              </a:prstGeom>
              <a:blipFill>
                <a:blip r:embed="rId3"/>
                <a:stretch>
                  <a:fillRect l="-772" t="-2576" b="-17230"/>
                </a:stretch>
              </a:blipFill>
            </p:spPr>
            <p:txBody>
              <a:bodyPr/>
              <a:lstStyle/>
              <a:p>
                <a:r>
                  <a:rPr lang="en-US">
                    <a:noFill/>
                  </a:rPr>
                  <a:t> </a:t>
                </a:r>
              </a:p>
            </p:txBody>
          </p:sp>
        </mc:Fallback>
      </mc:AlternateContent>
    </p:spTree>
    <p:extLst>
      <p:ext uri="{BB962C8B-B14F-4D97-AF65-F5344CB8AC3E}">
        <p14:creationId xmlns:p14="http://schemas.microsoft.com/office/powerpoint/2010/main" val="3781904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1"/>
                <a:ext cx="8686800" cy="5487913"/>
              </a:xfrm>
              <a:prstGeom prst="rect">
                <a:avLst/>
              </a:prstGeom>
              <a:noFill/>
            </p:spPr>
            <p:txBody>
              <a:bodyPr wrap="square" rtlCol="0">
                <a:spAutoFit/>
              </a:bodyPr>
              <a:lstStyle/>
              <a:p>
                <a:pPr>
                  <a:spcAft>
                    <a:spcPts val="600"/>
                  </a:spcAft>
                </a:pPr>
                <a:r>
                  <a:rPr lang="en-US" sz="2000" b="1" dirty="0">
                    <a:solidFill>
                      <a:srgbClr val="0070C0"/>
                    </a:solidFill>
                  </a:rPr>
                  <a:t>Finite Sums</a:t>
                </a:r>
              </a:p>
              <a:p>
                <a:pPr marL="342900" indent="-342900">
                  <a:spcAft>
                    <a:spcPts val="600"/>
                  </a:spcAft>
                  <a:buFont typeface="Arial" pitchFamily="34" charset="0"/>
                  <a:buChar char="•"/>
                </a:pPr>
                <a:r>
                  <a:rPr lang="en-US" sz="2000" dirty="0"/>
                  <a:t>We still face the problem of evaluating such sums when the number of terms is large.  For example, what is </a:t>
                </a:r>
                <a14:m>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100</m:t>
                        </m:r>
                      </m:sup>
                      <m:e>
                        <m:r>
                          <a:rPr lang="en-US" sz="2000" i="1">
                            <a:latin typeface="Cambria Math"/>
                          </a:rPr>
                          <m:t>𝑘</m:t>
                        </m:r>
                      </m:e>
                    </m:nary>
                  </m:oMath>
                </a14:m>
                <a:r>
                  <a:rPr lang="en-US" sz="2000" dirty="0"/>
                  <a:t> (the sum of the first 100 whole numbers)?</a:t>
                </a:r>
              </a:p>
              <a:p>
                <a:pPr marL="342900" indent="-342900">
                  <a:spcAft>
                    <a:spcPts val="600"/>
                  </a:spcAft>
                  <a:buFont typeface="Arial" pitchFamily="34" charset="0"/>
                  <a:buChar char="•"/>
                </a:pPr>
                <a:r>
                  <a:rPr lang="en-US" sz="2000" dirty="0"/>
                  <a:t>The following formulas allow us to perform these calculations very simply:</a:t>
                </a:r>
              </a:p>
              <a:p>
                <a:pPr marL="342900" indent="-342900">
                  <a:spcAft>
                    <a:spcPts val="600"/>
                  </a:spcAft>
                  <a:buFont typeface="Arial" pitchFamily="34" charset="0"/>
                  <a:buChar char="•"/>
                </a:pPr>
                <a:endParaRPr lang="en-US" sz="2000" dirty="0"/>
              </a:p>
              <a:p>
                <a:pPr marL="342900" indent="-342900">
                  <a:spcAft>
                    <a:spcPts val="600"/>
                  </a:spcAft>
                  <a:buFont typeface="Arial" pitchFamily="34" charset="0"/>
                  <a:buChar char="•"/>
                </a:pPr>
                <a:endParaRPr lang="en-US" sz="2000" dirty="0"/>
              </a:p>
              <a:p>
                <a:pPr marL="342900" indent="-342900">
                  <a:spcAft>
                    <a:spcPts val="600"/>
                  </a:spcAft>
                  <a:buFont typeface="Arial" pitchFamily="34" charset="0"/>
                  <a:buChar char="•"/>
                </a:pPr>
                <a:endParaRPr lang="en-US" sz="2000" dirty="0"/>
              </a:p>
              <a:p>
                <a:pPr marL="342900" indent="-342900">
                  <a:spcAft>
                    <a:spcPts val="600"/>
                  </a:spcAft>
                  <a:buFont typeface="Arial" pitchFamily="34" charset="0"/>
                  <a:buChar char="•"/>
                </a:pPr>
                <a:endParaRPr lang="en-US" sz="2000" dirty="0"/>
              </a:p>
              <a:p>
                <a:pPr marL="342900" indent="-342900">
                  <a:spcAft>
                    <a:spcPts val="600"/>
                  </a:spcAft>
                  <a:buFont typeface="Arial" pitchFamily="34" charset="0"/>
                  <a:buChar char="•"/>
                </a:pPr>
                <a:endParaRPr lang="en-US" sz="2000" dirty="0"/>
              </a:p>
              <a:p>
                <a:pPr marL="342900" indent="-342900">
                  <a:spcAft>
                    <a:spcPts val="600"/>
                  </a:spcAft>
                  <a:buFont typeface="Arial" pitchFamily="34" charset="0"/>
                  <a:buChar char="•"/>
                </a:pPr>
                <a:endParaRPr lang="en-US" sz="2000" dirty="0"/>
              </a:p>
              <a:p>
                <a:pPr marL="342900" indent="-342900">
                  <a:spcAft>
                    <a:spcPts val="600"/>
                  </a:spcAft>
                  <a:buFont typeface="Arial" pitchFamily="34" charset="0"/>
                  <a:buChar char="•"/>
                </a:pPr>
                <a:endParaRPr lang="en-US" sz="2000" dirty="0"/>
              </a:p>
              <a:p>
                <a:pPr marL="342900" indent="-342900">
                  <a:spcAft>
                    <a:spcPts val="600"/>
                  </a:spcAft>
                  <a:buFont typeface="Arial" pitchFamily="34" charset="0"/>
                  <a:buChar char="•"/>
                </a:pPr>
                <a:endParaRPr lang="en-US" sz="2000" dirty="0"/>
              </a:p>
              <a:p>
                <a:pPr marL="342900" indent="-342900">
                  <a:spcAft>
                    <a:spcPts val="600"/>
                  </a:spcAft>
                  <a:buFont typeface="Arial" pitchFamily="34" charset="0"/>
                  <a:buChar char="•"/>
                </a:pPr>
                <a:r>
                  <a:rPr lang="en-US" sz="2000" dirty="0"/>
                  <a:t>So that</a:t>
                </a:r>
              </a:p>
              <a:p>
                <a:pPr>
                  <a:spcAft>
                    <a:spcPts val="600"/>
                  </a:spcAft>
                </a:pPr>
                <a:r>
                  <a:rPr lang="en-US" sz="2000" dirty="0"/>
                  <a:t>	</a:t>
                </a:r>
                <a14:m>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100</m:t>
                        </m:r>
                      </m:sup>
                      <m:e>
                        <m:r>
                          <a:rPr lang="en-US" sz="2000" i="1">
                            <a:latin typeface="Cambria Math"/>
                          </a:rPr>
                          <m:t>𝑘</m:t>
                        </m:r>
                      </m:e>
                    </m:nary>
                    <m:r>
                      <a:rPr lang="en-US" sz="2000" i="1">
                        <a:latin typeface="Cambria Math"/>
                      </a:rPr>
                      <m:t>=</m:t>
                    </m:r>
                    <m:f>
                      <m:fPr>
                        <m:ctrlPr>
                          <a:rPr lang="en-US" sz="2000" i="1">
                            <a:latin typeface="Cambria Math" panose="02040503050406030204" pitchFamily="18" charset="0"/>
                          </a:rPr>
                        </m:ctrlPr>
                      </m:fPr>
                      <m:num>
                        <m:r>
                          <a:rPr lang="en-US" sz="2000" i="1">
                            <a:latin typeface="Cambria Math"/>
                          </a:rPr>
                          <m:t>100</m:t>
                        </m:r>
                        <m:d>
                          <m:dPr>
                            <m:ctrlPr>
                              <a:rPr lang="en-US" sz="2000" i="1">
                                <a:latin typeface="Cambria Math" panose="02040503050406030204" pitchFamily="18" charset="0"/>
                              </a:rPr>
                            </m:ctrlPr>
                          </m:dPr>
                          <m:e>
                            <m:r>
                              <a:rPr lang="en-US" sz="2000" i="1">
                                <a:latin typeface="Cambria Math"/>
                              </a:rPr>
                              <m:t>101</m:t>
                            </m:r>
                          </m:e>
                        </m:d>
                      </m:num>
                      <m:den>
                        <m:r>
                          <a:rPr lang="en-US" sz="2000" i="1">
                            <a:latin typeface="Cambria Math"/>
                          </a:rPr>
                          <m:t>2</m:t>
                        </m:r>
                      </m:den>
                    </m:f>
                    <m:r>
                      <a:rPr lang="en-US" sz="2000" i="1">
                        <a:latin typeface="Cambria Math"/>
                      </a:rPr>
                      <m:t>=5050</m:t>
                    </m:r>
                  </m:oMath>
                </a14:m>
                <a:r>
                  <a:rPr lang="en-US" sz="2000" dirty="0"/>
                  <a:t>.</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5487913"/>
              </a:xfrm>
              <a:prstGeom prst="rect">
                <a:avLst/>
              </a:prstGeom>
              <a:blipFill>
                <a:blip r:embed="rId3"/>
                <a:stretch>
                  <a:fillRect l="-772" t="-667" r="-1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3" name="Table 2"/>
              <p:cNvGraphicFramePr>
                <a:graphicFrameLocks noGrp="1"/>
              </p:cNvGraphicFramePr>
              <p:nvPr/>
            </p:nvGraphicFramePr>
            <p:xfrm>
              <a:off x="2862770" y="1981200"/>
              <a:ext cx="6433630" cy="2520888"/>
            </p:xfrm>
            <a:graphic>
              <a:graphicData uri="http://schemas.openxmlformats.org/drawingml/2006/table">
                <a:tbl>
                  <a:tblPr firstRow="1" bandRow="1">
                    <a:tableStyleId>{5940675A-B579-460E-94D1-54222C63F5DA}</a:tableStyleId>
                  </a:tblPr>
                  <a:tblGrid>
                    <a:gridCol w="338563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a:t>Sum of the first </a:t>
                          </a:r>
                          <a14:m>
                            <m:oMath xmlns:m="http://schemas.openxmlformats.org/officeDocument/2006/math">
                              <m:r>
                                <a:rPr lang="en-US" b="0" i="1" smtClean="0">
                                  <a:latin typeface="Cambria Math"/>
                                </a:rPr>
                                <m:t>𝑛</m:t>
                              </m:r>
                            </m:oMath>
                          </a14:m>
                          <a:r>
                            <a:rPr lang="en-US" dirty="0"/>
                            <a:t> whole numbers:</a:t>
                          </a:r>
                        </a:p>
                      </a:txBody>
                      <a:tcPr anchor="ctr"/>
                    </a:tc>
                    <a:tc>
                      <a:txBody>
                        <a:bodyPr/>
                        <a:lstStyle/>
                        <a:p>
                          <a:pPr/>
                          <a14:m>
                            <m:oMathPara xmlns:m="http://schemas.openxmlformats.org/officeDocument/2006/math">
                              <m:oMathParaPr>
                                <m:jc m:val="centerGroup"/>
                              </m:oMathParaPr>
                              <m:oMath xmlns:m="http://schemas.openxmlformats.org/officeDocument/2006/math">
                                <m:nary>
                                  <m:naryPr>
                                    <m:chr m:val="∑"/>
                                    <m:ctrlPr>
                                      <a:rPr lang="en-US" b="0" i="1" smtClean="0">
                                        <a:latin typeface="Cambria Math" panose="02040503050406030204" pitchFamily="18" charset="0"/>
                                      </a:rPr>
                                    </m:ctrlPr>
                                  </m:naryPr>
                                  <m:sub>
                                    <m:r>
                                      <a:rPr lang="en-US" b="0" i="1" smtClean="0">
                                        <a:latin typeface="Cambria Math"/>
                                      </a:rPr>
                                      <m:t>𝑘</m:t>
                                    </m:r>
                                    <m:r>
                                      <a:rPr lang="en-US" b="0" i="1" smtClean="0">
                                        <a:latin typeface="Cambria Math"/>
                                      </a:rPr>
                                      <m:t>=1</m:t>
                                    </m:r>
                                  </m:sub>
                                  <m:sup>
                                    <m:r>
                                      <a:rPr lang="en-US" b="0" i="1" smtClean="0">
                                        <a:latin typeface="Cambria Math"/>
                                      </a:rPr>
                                      <m:t>𝑛</m:t>
                                    </m:r>
                                  </m:sup>
                                  <m:e>
                                    <m:r>
                                      <a:rPr lang="en-US" b="0" i="1" smtClean="0">
                                        <a:latin typeface="Cambria Math"/>
                                      </a:rPr>
                                      <m:t>𝑘</m:t>
                                    </m:r>
                                  </m:e>
                                </m:nary>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𝑛</m:t>
                                    </m:r>
                                    <m:d>
                                      <m:dPr>
                                        <m:ctrlPr>
                                          <a:rPr lang="en-US" b="0" i="1" smtClean="0">
                                            <a:latin typeface="Cambria Math" panose="02040503050406030204" pitchFamily="18" charset="0"/>
                                          </a:rPr>
                                        </m:ctrlPr>
                                      </m:dPr>
                                      <m:e>
                                        <m:r>
                                          <a:rPr lang="en-US" b="0" i="1" smtClean="0">
                                            <a:latin typeface="Cambria Math"/>
                                          </a:rPr>
                                          <m:t>𝑛</m:t>
                                        </m:r>
                                        <m:r>
                                          <a:rPr lang="en-US" b="0" i="1" smtClean="0">
                                            <a:latin typeface="Cambria Math"/>
                                          </a:rPr>
                                          <m:t>+1</m:t>
                                        </m:r>
                                      </m:e>
                                    </m:d>
                                  </m:num>
                                  <m:den>
                                    <m:r>
                                      <a:rPr lang="en-US" b="0" i="1" smtClean="0">
                                        <a:latin typeface="Cambria Math"/>
                                      </a:rPr>
                                      <m:t>2</m:t>
                                    </m:r>
                                  </m:den>
                                </m:f>
                              </m:oMath>
                            </m:oMathPara>
                          </a14:m>
                          <a:endParaRPr lang="en-US" dirty="0"/>
                        </a:p>
                      </a:txBody>
                      <a:tcPr anchor="ctr"/>
                    </a:tc>
                    <a:extLst>
                      <a:ext uri="{0D108BD9-81ED-4DB2-BD59-A6C34878D82A}">
                        <a16:rowId xmlns:a16="http://schemas.microsoft.com/office/drawing/2014/main" val="10000"/>
                      </a:ext>
                    </a:extLst>
                  </a:tr>
                  <a:tr h="370840">
                    <a:tc>
                      <a:txBody>
                        <a:bodyPr/>
                        <a:lstStyle/>
                        <a:p>
                          <a:r>
                            <a:rPr lang="en-US" dirty="0"/>
                            <a:t>Sum of the first </a:t>
                          </a:r>
                          <a14:m>
                            <m:oMath xmlns:m="http://schemas.openxmlformats.org/officeDocument/2006/math">
                              <m:r>
                                <a:rPr lang="en-US" b="0" i="1" smtClean="0">
                                  <a:latin typeface="Cambria Math"/>
                                </a:rPr>
                                <m:t>𝑛</m:t>
                              </m:r>
                            </m:oMath>
                          </a14:m>
                          <a:r>
                            <a:rPr lang="en-US" dirty="0"/>
                            <a:t> squares:</a:t>
                          </a:r>
                        </a:p>
                      </a:txBody>
                      <a:tcPr anchor="ctr"/>
                    </a:tc>
                    <a:tc>
                      <a:txBody>
                        <a:bodyPr/>
                        <a:lstStyle/>
                        <a:p>
                          <a:pPr/>
                          <a14:m>
                            <m:oMathPara xmlns:m="http://schemas.openxmlformats.org/officeDocument/2006/math">
                              <m:oMathParaPr>
                                <m:jc m:val="centerGroup"/>
                              </m:oMathParaPr>
                              <m:oMath xmlns:m="http://schemas.openxmlformats.org/officeDocument/2006/math">
                                <m:nary>
                                  <m:naryPr>
                                    <m:chr m:val="∑"/>
                                    <m:ctrlPr>
                                      <a:rPr lang="en-US" b="0" i="1" smtClean="0">
                                        <a:latin typeface="Cambria Math" panose="02040503050406030204" pitchFamily="18" charset="0"/>
                                      </a:rPr>
                                    </m:ctrlPr>
                                  </m:naryPr>
                                  <m:sub>
                                    <m:r>
                                      <a:rPr lang="en-US" b="0" i="1" smtClean="0">
                                        <a:latin typeface="Cambria Math"/>
                                      </a:rPr>
                                      <m:t>𝑘</m:t>
                                    </m:r>
                                    <m:r>
                                      <a:rPr lang="en-US" b="0" i="1" smtClean="0">
                                        <a:latin typeface="Cambria Math"/>
                                      </a:rPr>
                                      <m:t>=1</m:t>
                                    </m:r>
                                  </m:sub>
                                  <m:sup>
                                    <m:r>
                                      <a:rPr lang="en-US" b="0" i="1" smtClean="0">
                                        <a:latin typeface="Cambria Math"/>
                                      </a:rPr>
                                      <m:t>𝑛</m:t>
                                    </m:r>
                                  </m:sup>
                                  <m:e>
                                    <m:sSup>
                                      <m:sSupPr>
                                        <m:ctrlPr>
                                          <a:rPr lang="en-US" b="0" i="1" smtClean="0">
                                            <a:latin typeface="Cambria Math" panose="02040503050406030204" pitchFamily="18" charset="0"/>
                                          </a:rPr>
                                        </m:ctrlPr>
                                      </m:sSupPr>
                                      <m:e>
                                        <m:r>
                                          <a:rPr lang="en-US" b="0" i="1" smtClean="0">
                                            <a:latin typeface="Cambria Math"/>
                                          </a:rPr>
                                          <m:t>𝑘</m:t>
                                        </m:r>
                                      </m:e>
                                      <m:sup>
                                        <m:r>
                                          <a:rPr lang="en-US" b="0" i="1" smtClean="0">
                                            <a:latin typeface="Cambria Math"/>
                                          </a:rPr>
                                          <m:t>2</m:t>
                                        </m:r>
                                      </m:sup>
                                    </m:sSup>
                                  </m:e>
                                </m:nary>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𝑛</m:t>
                                    </m:r>
                                    <m:d>
                                      <m:dPr>
                                        <m:ctrlPr>
                                          <a:rPr lang="en-US" b="0" i="1" smtClean="0">
                                            <a:latin typeface="Cambria Math" panose="02040503050406030204" pitchFamily="18" charset="0"/>
                                          </a:rPr>
                                        </m:ctrlPr>
                                      </m:dPr>
                                      <m:e>
                                        <m:r>
                                          <a:rPr lang="en-US" b="0" i="1" smtClean="0">
                                            <a:latin typeface="Cambria Math"/>
                                          </a:rPr>
                                          <m:t>𝑛</m:t>
                                        </m:r>
                                        <m:r>
                                          <a:rPr lang="en-US" b="0" i="1" smtClean="0">
                                            <a:latin typeface="Cambria Math"/>
                                          </a:rPr>
                                          <m:t>+1</m:t>
                                        </m:r>
                                      </m:e>
                                    </m:d>
                                    <m:d>
                                      <m:dPr>
                                        <m:ctrlPr>
                                          <a:rPr lang="en-US" b="0" i="1" smtClean="0">
                                            <a:latin typeface="Cambria Math" panose="02040503050406030204" pitchFamily="18" charset="0"/>
                                          </a:rPr>
                                        </m:ctrlPr>
                                      </m:dPr>
                                      <m:e>
                                        <m:r>
                                          <a:rPr lang="en-US" b="0" i="1" smtClean="0">
                                            <a:latin typeface="Cambria Math"/>
                                          </a:rPr>
                                          <m:t>2</m:t>
                                        </m:r>
                                        <m:r>
                                          <a:rPr lang="en-US" b="0" i="1" smtClean="0">
                                            <a:latin typeface="Cambria Math"/>
                                          </a:rPr>
                                          <m:t>𝑛</m:t>
                                        </m:r>
                                        <m:r>
                                          <a:rPr lang="en-US" b="0" i="1" smtClean="0">
                                            <a:latin typeface="Cambria Math"/>
                                          </a:rPr>
                                          <m:t>+1</m:t>
                                        </m:r>
                                      </m:e>
                                    </m:d>
                                  </m:num>
                                  <m:den>
                                    <m:r>
                                      <a:rPr lang="en-US" b="0" i="1" smtClean="0">
                                        <a:latin typeface="Cambria Math"/>
                                      </a:rPr>
                                      <m:t>6</m:t>
                                    </m:r>
                                  </m:den>
                                </m:f>
                              </m:oMath>
                            </m:oMathPara>
                          </a14:m>
                          <a:endParaRPr lang="en-US" dirty="0"/>
                        </a:p>
                      </a:txBody>
                      <a:tcPr anchor="ctr"/>
                    </a:tc>
                    <a:extLst>
                      <a:ext uri="{0D108BD9-81ED-4DB2-BD59-A6C34878D82A}">
                        <a16:rowId xmlns:a16="http://schemas.microsoft.com/office/drawing/2014/main" val="10001"/>
                      </a:ext>
                    </a:extLst>
                  </a:tr>
                  <a:tr h="370840">
                    <a:tc>
                      <a:txBody>
                        <a:bodyPr/>
                        <a:lstStyle/>
                        <a:p>
                          <a:r>
                            <a:rPr lang="en-US" dirty="0"/>
                            <a:t>Sum of the first </a:t>
                          </a:r>
                          <a14:m>
                            <m:oMath xmlns:m="http://schemas.openxmlformats.org/officeDocument/2006/math">
                              <m:r>
                                <a:rPr lang="en-US" b="0" i="1" smtClean="0">
                                  <a:latin typeface="Cambria Math"/>
                                </a:rPr>
                                <m:t>𝑛</m:t>
                              </m:r>
                            </m:oMath>
                          </a14:m>
                          <a:r>
                            <a:rPr lang="en-US" dirty="0"/>
                            <a:t> cubes:</a:t>
                          </a:r>
                        </a:p>
                      </a:txBody>
                      <a:tcPr anchor="ctr"/>
                    </a:tc>
                    <a:tc>
                      <a:txBody>
                        <a:bodyPr/>
                        <a:lstStyle/>
                        <a:p>
                          <a:pPr/>
                          <a14:m>
                            <m:oMathPara xmlns:m="http://schemas.openxmlformats.org/officeDocument/2006/math">
                              <m:oMathParaPr>
                                <m:jc m:val="centerGroup"/>
                              </m:oMathParaPr>
                              <m:oMath xmlns:m="http://schemas.openxmlformats.org/officeDocument/2006/math">
                                <m:nary>
                                  <m:naryPr>
                                    <m:chr m:val="∑"/>
                                    <m:ctrlPr>
                                      <a:rPr lang="en-US" b="0" i="1" smtClean="0">
                                        <a:latin typeface="Cambria Math" panose="02040503050406030204" pitchFamily="18" charset="0"/>
                                      </a:rPr>
                                    </m:ctrlPr>
                                  </m:naryPr>
                                  <m:sub>
                                    <m:r>
                                      <a:rPr lang="en-US" b="0" i="1" smtClean="0">
                                        <a:latin typeface="Cambria Math"/>
                                      </a:rPr>
                                      <m:t>𝑘</m:t>
                                    </m:r>
                                    <m:r>
                                      <a:rPr lang="en-US" b="0" i="1" smtClean="0">
                                        <a:latin typeface="Cambria Math"/>
                                      </a:rPr>
                                      <m:t>=1</m:t>
                                    </m:r>
                                  </m:sub>
                                  <m:sup>
                                    <m:r>
                                      <a:rPr lang="en-US" b="0" i="1" smtClean="0">
                                        <a:latin typeface="Cambria Math"/>
                                      </a:rPr>
                                      <m:t>𝑛</m:t>
                                    </m:r>
                                  </m:sup>
                                  <m:e>
                                    <m:sSup>
                                      <m:sSupPr>
                                        <m:ctrlPr>
                                          <a:rPr lang="en-US" b="0" i="1" smtClean="0">
                                            <a:latin typeface="Cambria Math" panose="02040503050406030204" pitchFamily="18" charset="0"/>
                                          </a:rPr>
                                        </m:ctrlPr>
                                      </m:sSupPr>
                                      <m:e>
                                        <m:r>
                                          <a:rPr lang="en-US" b="0" i="1" smtClean="0">
                                            <a:latin typeface="Cambria Math"/>
                                          </a:rPr>
                                          <m:t>𝑘</m:t>
                                        </m:r>
                                      </m:e>
                                      <m:sup>
                                        <m:r>
                                          <a:rPr lang="en-US" b="0" i="1" smtClean="0">
                                            <a:latin typeface="Cambria Math"/>
                                          </a:rPr>
                                          <m:t>3</m:t>
                                        </m:r>
                                      </m:sup>
                                    </m:sSup>
                                  </m:e>
                                </m:nary>
                                <m:r>
                                  <a:rPr lang="en-US" b="0" i="1" smtClean="0">
                                    <a:latin typeface="Cambria Math"/>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𝑛</m:t>
                                            </m:r>
                                            <m:d>
                                              <m:dPr>
                                                <m:ctrlPr>
                                                  <a:rPr lang="en-US" b="0" i="1" smtClean="0">
                                                    <a:latin typeface="Cambria Math" panose="02040503050406030204" pitchFamily="18" charset="0"/>
                                                  </a:rPr>
                                                </m:ctrlPr>
                                              </m:dPr>
                                              <m:e>
                                                <m:r>
                                                  <a:rPr lang="en-US" b="0" i="1" smtClean="0">
                                                    <a:latin typeface="Cambria Math"/>
                                                  </a:rPr>
                                                  <m:t>𝑛</m:t>
                                                </m:r>
                                                <m:r>
                                                  <a:rPr lang="en-US" b="0" i="1" smtClean="0">
                                                    <a:latin typeface="Cambria Math"/>
                                                  </a:rPr>
                                                  <m:t>+1</m:t>
                                                </m:r>
                                              </m:e>
                                            </m:d>
                                          </m:num>
                                          <m:den>
                                            <m:r>
                                              <a:rPr lang="en-US" b="0" i="1" smtClean="0">
                                                <a:latin typeface="Cambria Math"/>
                                              </a:rPr>
                                              <m:t>2</m:t>
                                            </m:r>
                                          </m:den>
                                        </m:f>
                                      </m:e>
                                    </m:d>
                                  </m:e>
                                  <m:sup>
                                    <m:r>
                                      <a:rPr lang="en-US" b="0" i="1" smtClean="0">
                                        <a:latin typeface="Cambria Math"/>
                                      </a:rPr>
                                      <m:t>2</m:t>
                                    </m:r>
                                  </m:sup>
                                </m:sSup>
                              </m:oMath>
                            </m:oMathPara>
                          </a14:m>
                          <a:endParaRPr lang="en-US" dirty="0"/>
                        </a:p>
                      </a:txBody>
                      <a:tcPr anchor="ctr"/>
                    </a:tc>
                    <a:extLst>
                      <a:ext uri="{0D108BD9-81ED-4DB2-BD59-A6C34878D82A}">
                        <a16:rowId xmlns:a16="http://schemas.microsoft.com/office/drawing/2014/main" val="10002"/>
                      </a:ext>
                    </a:extLst>
                  </a:tr>
                </a:tbl>
              </a:graphicData>
            </a:graphic>
          </p:graphicFrame>
        </mc:Choice>
        <mc:Fallback>
          <p:graphicFrame>
            <p:nvGraphicFramePr>
              <p:cNvPr id="3" name="Table 2"/>
              <p:cNvGraphicFramePr>
                <a:graphicFrameLocks noGrp="1"/>
              </p:cNvGraphicFramePr>
              <p:nvPr/>
            </p:nvGraphicFramePr>
            <p:xfrm>
              <a:off x="2862770" y="1981200"/>
              <a:ext cx="6433630" cy="2520888"/>
            </p:xfrm>
            <a:graphic>
              <a:graphicData uri="http://schemas.openxmlformats.org/drawingml/2006/table">
                <a:tbl>
                  <a:tblPr firstRow="1" bandRow="1">
                    <a:tableStyleId>{5940675A-B579-460E-94D1-54222C63F5DA}</a:tableStyleId>
                  </a:tblPr>
                  <a:tblGrid>
                    <a:gridCol w="338563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840296">
                    <a:tc>
                      <a:txBody>
                        <a:bodyPr/>
                        <a:lstStyle/>
                        <a:p>
                          <a:endParaRPr lang="en-US"/>
                        </a:p>
                      </a:txBody>
                      <a:tcPr anchor="ctr">
                        <a:blipFill>
                          <a:blip r:embed="rId4"/>
                          <a:stretch>
                            <a:fillRect l="-180" t="-1449" r="-90468" b="-201449"/>
                          </a:stretch>
                        </a:blipFill>
                      </a:tcPr>
                    </a:tc>
                    <a:tc>
                      <a:txBody>
                        <a:bodyPr/>
                        <a:lstStyle/>
                        <a:p>
                          <a:endParaRPr lang="en-US"/>
                        </a:p>
                      </a:txBody>
                      <a:tcPr anchor="ctr">
                        <a:blipFill>
                          <a:blip r:embed="rId4"/>
                          <a:stretch>
                            <a:fillRect l="-111400" t="-1449" r="-600" b="-201449"/>
                          </a:stretch>
                        </a:blipFill>
                      </a:tcPr>
                    </a:tc>
                    <a:extLst>
                      <a:ext uri="{0D108BD9-81ED-4DB2-BD59-A6C34878D82A}">
                        <a16:rowId xmlns:a16="http://schemas.microsoft.com/office/drawing/2014/main" val="10000"/>
                      </a:ext>
                    </a:extLst>
                  </a:tr>
                  <a:tr h="840296">
                    <a:tc>
                      <a:txBody>
                        <a:bodyPr/>
                        <a:lstStyle/>
                        <a:p>
                          <a:endParaRPr lang="en-US"/>
                        </a:p>
                      </a:txBody>
                      <a:tcPr anchor="ctr">
                        <a:blipFill>
                          <a:blip r:embed="rId4"/>
                          <a:stretch>
                            <a:fillRect l="-180" t="-101449" r="-90468" b="-101449"/>
                          </a:stretch>
                        </a:blipFill>
                      </a:tcPr>
                    </a:tc>
                    <a:tc>
                      <a:txBody>
                        <a:bodyPr/>
                        <a:lstStyle/>
                        <a:p>
                          <a:endParaRPr lang="en-US"/>
                        </a:p>
                      </a:txBody>
                      <a:tcPr anchor="ctr">
                        <a:blipFill>
                          <a:blip r:embed="rId4"/>
                          <a:stretch>
                            <a:fillRect l="-111400" t="-101449" r="-600" b="-101449"/>
                          </a:stretch>
                        </a:blipFill>
                      </a:tcPr>
                    </a:tc>
                    <a:extLst>
                      <a:ext uri="{0D108BD9-81ED-4DB2-BD59-A6C34878D82A}">
                        <a16:rowId xmlns:a16="http://schemas.microsoft.com/office/drawing/2014/main" val="10001"/>
                      </a:ext>
                    </a:extLst>
                  </a:tr>
                  <a:tr h="840296">
                    <a:tc>
                      <a:txBody>
                        <a:bodyPr/>
                        <a:lstStyle/>
                        <a:p>
                          <a:endParaRPr lang="en-US"/>
                        </a:p>
                      </a:txBody>
                      <a:tcPr anchor="ctr">
                        <a:blipFill>
                          <a:blip r:embed="rId4"/>
                          <a:stretch>
                            <a:fillRect l="-180" t="-201449" r="-90468" b="-1449"/>
                          </a:stretch>
                        </a:blipFill>
                      </a:tcPr>
                    </a:tc>
                    <a:tc>
                      <a:txBody>
                        <a:bodyPr/>
                        <a:lstStyle/>
                        <a:p>
                          <a:endParaRPr lang="en-US"/>
                        </a:p>
                      </a:txBody>
                      <a:tcPr anchor="ctr">
                        <a:blipFill>
                          <a:blip r:embed="rId4"/>
                          <a:stretch>
                            <a:fillRect l="-111400" t="-201449" r="-600" b="-1449"/>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3733510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animEffect transition="in" filter="fade">
                                      <p:cBhvr>
                                        <p:cTn id="15" dur="500"/>
                                        <p:tgtEl>
                                          <p:spTgt spid="2">
                                            <p:txEl>
                                              <p:pRg st="11" end="1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2" end="12"/>
                                            </p:txEl>
                                          </p:spTgt>
                                        </p:tgtEl>
                                        <p:attrNameLst>
                                          <p:attrName>style.visibility</p:attrName>
                                        </p:attrNameLst>
                                      </p:cBhvr>
                                      <p:to>
                                        <p:strVal val="visible"/>
                                      </p:to>
                                    </p:set>
                                    <p:animEffect transition="in" filter="fade">
                                      <p:cBhvr>
                                        <p:cTn id="18"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1"/>
                <a:ext cx="8686800" cy="5551007"/>
              </a:xfrm>
              <a:prstGeom prst="rect">
                <a:avLst/>
              </a:prstGeom>
              <a:noFill/>
            </p:spPr>
            <p:txBody>
              <a:bodyPr wrap="square" rtlCol="0">
                <a:spAutoFit/>
              </a:bodyPr>
              <a:lstStyle/>
              <a:p>
                <a:pPr>
                  <a:spcAft>
                    <a:spcPts val="600"/>
                  </a:spcAft>
                </a:pPr>
                <a:r>
                  <a:rPr lang="en-US" sz="2000" b="1" dirty="0">
                    <a:solidFill>
                      <a:srgbClr val="FF0000"/>
                    </a:solidFill>
                  </a:rPr>
                  <a:t>EXAMPLE</a:t>
                </a:r>
                <a:r>
                  <a:rPr lang="en-US" sz="2000" b="1" dirty="0">
                    <a:solidFill>
                      <a:srgbClr val="0070C0"/>
                    </a:solidFill>
                  </a:rPr>
                  <a:t>  </a:t>
                </a:r>
                <a:r>
                  <a:rPr lang="en-US" sz="2000" dirty="0"/>
                  <a:t>Approximate the area in the first quadrant under </a:t>
                </a:r>
                <a:br>
                  <a:rPr lang="en-US" sz="2000" dirty="0"/>
                </a:br>
                <a:r>
                  <a:rPr lang="en-US" sz="2000" dirty="0"/>
                  <a:t>the curve </a:t>
                </a:r>
                <a14:m>
                  <m:oMath xmlns:m="http://schemas.openxmlformats.org/officeDocument/2006/math">
                    <m:r>
                      <a:rPr lang="en-US" sz="2000" i="1">
                        <a:latin typeface="Cambria Math"/>
                      </a:rPr>
                      <m:t>𝑦</m:t>
                    </m:r>
                    <m:r>
                      <a:rPr lang="en-US" sz="2000" i="1">
                        <a:latin typeface="Cambria Math"/>
                      </a:rPr>
                      <m:t>=1−</m:t>
                    </m:r>
                    <m:sSup>
                      <m:sSupPr>
                        <m:ctrlPr>
                          <a:rPr lang="en-US" sz="2000" i="1">
                            <a:latin typeface="Cambria Math" panose="02040503050406030204" pitchFamily="18" charset="0"/>
                          </a:rPr>
                        </m:ctrlPr>
                      </m:sSupPr>
                      <m:e>
                        <m:r>
                          <a:rPr lang="en-US" sz="2000" i="1">
                            <a:latin typeface="Cambria Math"/>
                          </a:rPr>
                          <m:t>𝑥</m:t>
                        </m:r>
                      </m:e>
                      <m:sup>
                        <m:r>
                          <a:rPr lang="en-US" sz="2000" i="1">
                            <a:latin typeface="Cambria Math"/>
                          </a:rPr>
                          <m:t>2</m:t>
                        </m:r>
                      </m:sup>
                    </m:sSup>
                  </m:oMath>
                </a14:m>
                <a:r>
                  <a:rPr lang="en-US" sz="2000" dirty="0"/>
                  <a:t> using </a:t>
                </a:r>
                <a14:m>
                  <m:oMath xmlns:m="http://schemas.openxmlformats.org/officeDocument/2006/math">
                    <m:r>
                      <a:rPr lang="en-US" sz="2000" i="1">
                        <a:latin typeface="Cambria Math"/>
                      </a:rPr>
                      <m:t>𝑛</m:t>
                    </m:r>
                  </m:oMath>
                </a14:m>
                <a:r>
                  <a:rPr lang="en-US" sz="2000" dirty="0"/>
                  <a:t> rectangles of equal width </a:t>
                </a:r>
                <a:br>
                  <a:rPr lang="en-US" sz="2000" dirty="0"/>
                </a:br>
                <a:r>
                  <a:rPr lang="en-US" sz="2000" dirty="0"/>
                  <a:t>whose heights are given by right-endpoint values (see figure).</a:t>
                </a:r>
              </a:p>
              <a:p>
                <a:pPr>
                  <a:spcAft>
                    <a:spcPts val="600"/>
                  </a:spcAft>
                </a:pPr>
                <a:endParaRPr lang="en-US" sz="2000" dirty="0"/>
              </a:p>
              <a:p>
                <a:pPr marL="342900" indent="-342900">
                  <a:spcAft>
                    <a:spcPts val="600"/>
                  </a:spcAft>
                  <a:buFont typeface="Arial" pitchFamily="34" charset="0"/>
                  <a:buChar char="•"/>
                </a:pPr>
                <a:r>
                  <a:rPr lang="en-US" sz="2000" dirty="0"/>
                  <a:t>For </a:t>
                </a:r>
                <a14:m>
                  <m:oMath xmlns:m="http://schemas.openxmlformats.org/officeDocument/2006/math">
                    <m:r>
                      <a:rPr lang="en-US" sz="2000" i="1">
                        <a:latin typeface="Cambria Math"/>
                      </a:rPr>
                      <m:t>𝑛</m:t>
                    </m:r>
                  </m:oMath>
                </a14:m>
                <a:r>
                  <a:rPr lang="en-US" sz="2000" dirty="0"/>
                  <a:t> rectangles, the interval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a:rPr>
                          <m:t>0, 1</m:t>
                        </m:r>
                      </m:e>
                    </m:d>
                  </m:oMath>
                </a14:m>
                <a:r>
                  <a:rPr lang="en-US" sz="2000" dirty="0"/>
                  <a:t> must be </a:t>
                </a:r>
                <a:br>
                  <a:rPr lang="en-US" sz="2000" dirty="0"/>
                </a:br>
                <a:r>
                  <a:rPr lang="en-US" sz="2000" dirty="0"/>
                  <a:t>divided into </a:t>
                </a:r>
                <a14:m>
                  <m:oMath xmlns:m="http://schemas.openxmlformats.org/officeDocument/2006/math">
                    <m:r>
                      <a:rPr lang="en-US" sz="2000" i="1">
                        <a:latin typeface="Cambria Math"/>
                      </a:rPr>
                      <m:t>𝑛</m:t>
                    </m:r>
                  </m:oMath>
                </a14:m>
                <a:r>
                  <a:rPr lang="en-US" sz="2000" dirty="0"/>
                  <a:t> subintervals, as follows:</a:t>
                </a:r>
              </a:p>
              <a:p>
                <a:pPr>
                  <a:spcAft>
                    <a:spcPts val="600"/>
                  </a:spcAft>
                </a:pPr>
                <a:r>
                  <a:rPr lang="en-US" sz="2000" dirty="0"/>
                  <a:t>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a:rPr>
                          <m:t>0,</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e>
                    </m:d>
                    <m:r>
                      <a:rPr lang="en-US" sz="2000" i="1">
                        <a:latin typeface="Cambria Math"/>
                      </a:rPr>
                      <m:t>, </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2</m:t>
                            </m:r>
                          </m:num>
                          <m:den>
                            <m:r>
                              <a:rPr lang="en-US" sz="2000" i="1">
                                <a:latin typeface="Cambria Math"/>
                              </a:rPr>
                              <m:t>𝑛</m:t>
                            </m:r>
                          </m:den>
                        </m:f>
                      </m:e>
                    </m:d>
                    <m:r>
                      <a:rPr lang="en-US" sz="2000" i="1">
                        <a:latin typeface="Cambria Math"/>
                      </a:rPr>
                      <m:t>, </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2</m:t>
                            </m:r>
                          </m:num>
                          <m:den>
                            <m:r>
                              <a:rPr lang="en-US" sz="2000" i="1">
                                <a:latin typeface="Cambria Math"/>
                              </a:rPr>
                              <m:t>𝑛</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3</m:t>
                            </m:r>
                          </m:num>
                          <m:den>
                            <m:r>
                              <a:rPr lang="en-US" sz="2000" i="1">
                                <a:latin typeface="Cambria Math"/>
                              </a:rPr>
                              <m:t>𝑛</m:t>
                            </m:r>
                          </m:den>
                        </m:f>
                      </m:e>
                    </m:d>
                    <m:r>
                      <a:rPr lang="en-US" sz="2000" i="1">
                        <a:latin typeface="Cambria Math"/>
                      </a:rPr>
                      <m:t>, …, </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𝑛</m:t>
                            </m:r>
                            <m:r>
                              <a:rPr lang="en-US" sz="2000" i="1">
                                <a:latin typeface="Cambria Math"/>
                              </a:rPr>
                              <m:t>−1</m:t>
                            </m:r>
                          </m:num>
                          <m:den>
                            <m:r>
                              <a:rPr lang="en-US" sz="2000" i="1">
                                <a:latin typeface="Cambria Math"/>
                              </a:rPr>
                              <m:t>𝑛</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𝑛</m:t>
                            </m:r>
                          </m:num>
                          <m:den>
                            <m:r>
                              <a:rPr lang="en-US" sz="2000" i="1">
                                <a:latin typeface="Cambria Math"/>
                              </a:rPr>
                              <m:t>𝑛</m:t>
                            </m:r>
                          </m:den>
                        </m:f>
                      </m:e>
                    </m:d>
                  </m:oMath>
                </a14:m>
                <a:r>
                  <a:rPr lang="en-US" sz="2000" dirty="0"/>
                  <a:t>.</a:t>
                </a:r>
              </a:p>
              <a:p>
                <a:pPr marL="342900" indent="-342900">
                  <a:spcAft>
                    <a:spcPts val="600"/>
                  </a:spcAft>
                  <a:buFont typeface="Arial" pitchFamily="34" charset="0"/>
                  <a:buChar char="•"/>
                </a:pPr>
                <a:r>
                  <a:rPr lang="en-US" sz="2000" dirty="0"/>
                  <a:t>Each subinterval will thus have width </a:t>
                </a:r>
                <a14:m>
                  <m:oMath xmlns:m="http://schemas.openxmlformats.org/officeDocument/2006/math">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oMath>
                </a14:m>
                <a:r>
                  <a:rPr lang="en-US" sz="2000" dirty="0"/>
                  <a:t>, and the corresponding rectangles will have heights </a:t>
                </a:r>
                <a14:m>
                  <m:oMath xmlns:m="http://schemas.openxmlformats.org/officeDocument/2006/math">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e>
                    </m:d>
                    <m:r>
                      <a:rPr lang="en-US" sz="2000" i="1">
                        <a:latin typeface="Cambria Math"/>
                      </a:rPr>
                      <m:t>, </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2</m:t>
                            </m:r>
                          </m:num>
                          <m:den>
                            <m:r>
                              <a:rPr lang="en-US" sz="2000" i="1">
                                <a:latin typeface="Cambria Math"/>
                              </a:rPr>
                              <m:t>𝑛</m:t>
                            </m:r>
                          </m:den>
                        </m:f>
                      </m:e>
                    </m:d>
                    <m:r>
                      <a:rPr lang="en-US" sz="2000" i="1">
                        <a:latin typeface="Cambria Math"/>
                      </a:rPr>
                      <m:t>, </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3</m:t>
                            </m:r>
                          </m:num>
                          <m:den>
                            <m:r>
                              <a:rPr lang="en-US" sz="2000" i="1">
                                <a:latin typeface="Cambria Math"/>
                              </a:rPr>
                              <m:t>𝑛</m:t>
                            </m:r>
                          </m:den>
                        </m:f>
                      </m:e>
                    </m:d>
                    <m:r>
                      <a:rPr lang="en-US" sz="2000" i="1">
                        <a:latin typeface="Cambria Math"/>
                      </a:rPr>
                      <m:t>,⋯, </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𝑛</m:t>
                            </m:r>
                          </m:num>
                          <m:den>
                            <m:r>
                              <a:rPr lang="en-US" sz="2000" i="1">
                                <a:latin typeface="Cambria Math"/>
                              </a:rPr>
                              <m:t>𝑛</m:t>
                            </m:r>
                          </m:den>
                        </m:f>
                      </m:e>
                    </m:d>
                  </m:oMath>
                </a14:m>
                <a:r>
                  <a:rPr lang="en-US" sz="2000" dirty="0"/>
                  <a:t>.</a:t>
                </a:r>
              </a:p>
              <a:p>
                <a:pPr marL="342900" indent="-342900">
                  <a:spcAft>
                    <a:spcPts val="600"/>
                  </a:spcAft>
                  <a:buFont typeface="Arial" pitchFamily="34" charset="0"/>
                  <a:buChar char="•"/>
                </a:pPr>
                <a:r>
                  <a:rPr lang="en-US" sz="2000" dirty="0"/>
                  <a:t>We can represent the sum of the areas of these approximating rectangles by</a:t>
                </a:r>
              </a:p>
              <a:p>
                <a:pPr>
                  <a:spcAft>
                    <a:spcPts val="600"/>
                  </a:spcAft>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e>
                    </m:d>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2</m:t>
                            </m:r>
                          </m:num>
                          <m:den>
                            <m:r>
                              <a:rPr lang="en-US" sz="2000" i="1">
                                <a:latin typeface="Cambria Math"/>
                              </a:rPr>
                              <m:t>𝑛</m:t>
                            </m:r>
                          </m:den>
                        </m:f>
                      </m:e>
                    </m:d>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𝑛</m:t>
                            </m:r>
                          </m:num>
                          <m:den>
                            <m:r>
                              <a:rPr lang="en-US" sz="2000" i="1">
                                <a:latin typeface="Cambria Math"/>
                              </a:rPr>
                              <m:t>𝑛</m:t>
                            </m:r>
                          </m:den>
                        </m:f>
                      </m:e>
                    </m:d>
                    <m:r>
                      <a:rPr lang="en-US" sz="2000" i="1">
                        <a:latin typeface="Cambria Math"/>
                      </a:rPr>
                      <m:t>=</m:t>
                    </m:r>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𝑘</m:t>
                                    </m:r>
                                  </m:num>
                                  <m:den>
                                    <m:r>
                                      <a:rPr lang="en-US" sz="2000" i="1">
                                        <a:latin typeface="Cambria Math"/>
                                      </a:rPr>
                                      <m:t>𝑛</m:t>
                                    </m:r>
                                  </m:den>
                                </m:f>
                              </m:e>
                            </m:d>
                          </m:e>
                        </m:d>
                      </m:e>
                    </m:nary>
                  </m:oMath>
                </a14:m>
                <a:endParaRPr lang="en-US" sz="2000" dirty="0"/>
              </a:p>
              <a:p>
                <a:pPr marL="342900" indent="-342900">
                  <a:spcAft>
                    <a:spcPts val="600"/>
                  </a:spcAft>
                  <a:buFont typeface="Arial" pitchFamily="34" charset="0"/>
                  <a:buChar char="•"/>
                </a:pPr>
                <a:r>
                  <a:rPr lang="en-US" sz="2000" dirty="0"/>
                  <a:t>Since </a:t>
                </a:r>
                <a14:m>
                  <m:oMath xmlns:m="http://schemas.openxmlformats.org/officeDocument/2006/math">
                    <m:r>
                      <a:rPr lang="en-US" sz="2000" i="1">
                        <a:latin typeface="Cambria Math"/>
                      </a:rPr>
                      <m:t>𝑓</m:t>
                    </m:r>
                    <m:d>
                      <m:dPr>
                        <m:ctrlPr>
                          <a:rPr lang="en-US" sz="2000" i="1">
                            <a:latin typeface="Cambria Math" panose="02040503050406030204" pitchFamily="18" charset="0"/>
                          </a:rPr>
                        </m:ctrlPr>
                      </m:dPr>
                      <m:e>
                        <m:r>
                          <a:rPr lang="en-US" sz="2000" i="1">
                            <a:latin typeface="Cambria Math"/>
                          </a:rPr>
                          <m:t>𝑥</m:t>
                        </m:r>
                      </m:e>
                    </m:d>
                    <m:r>
                      <a:rPr lang="en-US" sz="2000" i="1">
                        <a:latin typeface="Cambria Math"/>
                      </a:rPr>
                      <m:t>=1−</m:t>
                    </m:r>
                    <m:sSup>
                      <m:sSupPr>
                        <m:ctrlPr>
                          <a:rPr lang="en-US" sz="2000" i="1">
                            <a:latin typeface="Cambria Math" panose="02040503050406030204" pitchFamily="18" charset="0"/>
                          </a:rPr>
                        </m:ctrlPr>
                      </m:sSupPr>
                      <m:e>
                        <m:r>
                          <a:rPr lang="en-US" sz="2000" i="1">
                            <a:latin typeface="Cambria Math"/>
                          </a:rPr>
                          <m:t>𝑥</m:t>
                        </m:r>
                      </m:e>
                      <m:sup>
                        <m:r>
                          <a:rPr lang="en-US" sz="2000" i="1">
                            <a:latin typeface="Cambria Math"/>
                          </a:rPr>
                          <m:t>2</m:t>
                        </m:r>
                      </m:sup>
                    </m:sSup>
                  </m:oMath>
                </a14:m>
                <a:r>
                  <a:rPr lang="en-US" sz="2000" dirty="0"/>
                  <a:t>, we further have</a:t>
                </a:r>
              </a:p>
              <a:p>
                <a:pPr>
                  <a:spcAft>
                    <a:spcPts val="600"/>
                  </a:spcAft>
                </a:pPr>
                <a:r>
                  <a:rPr lang="en-US" sz="2000" dirty="0"/>
                  <a:t>	</a:t>
                </a:r>
                <a14:m>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𝑘</m:t>
                                    </m:r>
                                  </m:num>
                                  <m:den>
                                    <m:r>
                                      <a:rPr lang="en-US" sz="2000" i="1">
                                        <a:latin typeface="Cambria Math"/>
                                      </a:rPr>
                                      <m:t>𝑛</m:t>
                                    </m:r>
                                  </m:den>
                                </m:f>
                              </m:e>
                            </m:d>
                          </m:e>
                        </m:d>
                      </m:e>
                    </m:nary>
                    <m:r>
                      <a:rPr lang="en-US" sz="2000" i="1">
                        <a:latin typeface="Cambria Math"/>
                      </a:rPr>
                      <m:t>=</m:t>
                    </m:r>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r>
                              <a:rPr lang="en-US" sz="2000" i="1">
                                <a:latin typeface="Cambria Math"/>
                              </a:rPr>
                              <m:t>⋅</m:t>
                            </m:r>
                            <m:d>
                              <m:dPr>
                                <m:ctrlPr>
                                  <a:rPr lang="en-US" sz="2000" i="1">
                                    <a:latin typeface="Cambria Math" panose="02040503050406030204" pitchFamily="18" charset="0"/>
                                  </a:rPr>
                                </m:ctrlPr>
                              </m:dPr>
                              <m:e>
                                <m:r>
                                  <a:rPr lang="en-US" sz="2000" i="1">
                                    <a:latin typeface="Cambria Math"/>
                                  </a:rPr>
                                  <m:t>1−</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𝑘</m:t>
                                            </m:r>
                                          </m:num>
                                          <m:den>
                                            <m:r>
                                              <a:rPr lang="en-US" sz="2000" i="1">
                                                <a:latin typeface="Cambria Math"/>
                                              </a:rPr>
                                              <m:t>𝑛</m:t>
                                            </m:r>
                                          </m:den>
                                        </m:f>
                                      </m:e>
                                    </m:d>
                                  </m:e>
                                  <m:sup>
                                    <m:r>
                                      <a:rPr lang="en-US" sz="2000" i="1">
                                        <a:latin typeface="Cambria Math"/>
                                      </a:rPr>
                                      <m:t>2</m:t>
                                    </m:r>
                                  </m:sup>
                                </m:sSup>
                              </m:e>
                            </m:d>
                          </m:e>
                        </m:d>
                      </m:e>
                    </m:nary>
                    <m:r>
                      <a:rPr lang="en-US" sz="2000" i="1">
                        <a:latin typeface="Cambria Math"/>
                      </a:rPr>
                      <m:t>=</m:t>
                    </m:r>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r>
                              <a:rPr lang="en-US" sz="2000" i="1">
                                <a:latin typeface="Cambria Math"/>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a:rPr>
                                      <m:t>𝑘</m:t>
                                    </m:r>
                                  </m:e>
                                  <m:sup>
                                    <m:r>
                                      <a:rPr lang="en-US" sz="2000" i="1">
                                        <a:latin typeface="Cambria Math"/>
                                      </a:rPr>
                                      <m:t>2</m:t>
                                    </m:r>
                                  </m:sup>
                                </m:sSup>
                              </m:num>
                              <m:den>
                                <m:sSup>
                                  <m:sSupPr>
                                    <m:ctrlPr>
                                      <a:rPr lang="en-US" sz="2000" i="1">
                                        <a:latin typeface="Cambria Math" panose="02040503050406030204" pitchFamily="18" charset="0"/>
                                      </a:rPr>
                                    </m:ctrlPr>
                                  </m:sSupPr>
                                  <m:e>
                                    <m:r>
                                      <a:rPr lang="en-US" sz="2000" i="1">
                                        <a:latin typeface="Cambria Math"/>
                                      </a:rPr>
                                      <m:t>𝑛</m:t>
                                    </m:r>
                                  </m:e>
                                  <m:sup>
                                    <m:r>
                                      <a:rPr lang="en-US" sz="2000" i="1">
                                        <a:latin typeface="Cambria Math"/>
                                      </a:rPr>
                                      <m:t>3</m:t>
                                    </m:r>
                                  </m:sup>
                                </m:sSup>
                              </m:den>
                            </m:f>
                          </m:e>
                        </m:d>
                      </m:e>
                    </m:nary>
                  </m:oMath>
                </a14:m>
                <a:endParaRPr lang="en-US" sz="2000" dirty="0"/>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5551007"/>
              </a:xfrm>
              <a:prstGeom prst="rect">
                <a:avLst/>
              </a:prstGeom>
              <a:blipFill>
                <a:blip r:embed="rId3"/>
                <a:stretch>
                  <a:fillRect l="-772" t="-659"/>
                </a:stretch>
              </a:blipFill>
            </p:spPr>
            <p:txBody>
              <a:bodyPr/>
              <a:lstStyle/>
              <a:p>
                <a:r>
                  <a:rPr lang="en-US">
                    <a:noFill/>
                  </a:rPr>
                  <a:t> </a:t>
                </a:r>
              </a:p>
            </p:txBody>
          </p:sp>
        </mc:Fallback>
      </mc:AlternateContent>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381000"/>
            <a:ext cx="2286000" cy="226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4512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1"/>
                <a:ext cx="8686800" cy="5679183"/>
              </a:xfrm>
              <a:prstGeom prst="rect">
                <a:avLst/>
              </a:prstGeom>
              <a:noFill/>
            </p:spPr>
            <p:txBody>
              <a:bodyPr wrap="square" rtlCol="0">
                <a:spAutoFit/>
              </a:bodyPr>
              <a:lstStyle/>
              <a:p>
                <a:pPr>
                  <a:spcAft>
                    <a:spcPts val="600"/>
                  </a:spcAft>
                </a:pPr>
                <a:r>
                  <a:rPr lang="en-US" sz="2000" b="1" dirty="0">
                    <a:solidFill>
                      <a:srgbClr val="FF0000"/>
                    </a:solidFill>
                  </a:rPr>
                  <a:t>EXAMPLE</a:t>
                </a:r>
                <a:r>
                  <a:rPr lang="en-US" sz="2000" b="1" dirty="0">
                    <a:solidFill>
                      <a:srgbClr val="0070C0"/>
                    </a:solidFill>
                  </a:rPr>
                  <a:t>  </a:t>
                </a:r>
                <a:r>
                  <a:rPr lang="en-US" sz="2000" dirty="0"/>
                  <a:t>Approximate the area in the first quadrant under </a:t>
                </a:r>
                <a:br>
                  <a:rPr lang="en-US" sz="2000" dirty="0"/>
                </a:br>
                <a:r>
                  <a:rPr lang="en-US" sz="2000" dirty="0"/>
                  <a:t>the curve </a:t>
                </a:r>
                <a14:m>
                  <m:oMath xmlns:m="http://schemas.openxmlformats.org/officeDocument/2006/math">
                    <m:r>
                      <a:rPr lang="en-US" sz="2000" i="1">
                        <a:latin typeface="Cambria Math"/>
                      </a:rPr>
                      <m:t>𝑦</m:t>
                    </m:r>
                    <m:r>
                      <a:rPr lang="en-US" sz="2000" i="1">
                        <a:latin typeface="Cambria Math"/>
                      </a:rPr>
                      <m:t>=1−</m:t>
                    </m:r>
                    <m:sSup>
                      <m:sSupPr>
                        <m:ctrlPr>
                          <a:rPr lang="en-US" sz="2000" i="1">
                            <a:latin typeface="Cambria Math" panose="02040503050406030204" pitchFamily="18" charset="0"/>
                          </a:rPr>
                        </m:ctrlPr>
                      </m:sSupPr>
                      <m:e>
                        <m:r>
                          <a:rPr lang="en-US" sz="2000" i="1">
                            <a:latin typeface="Cambria Math"/>
                          </a:rPr>
                          <m:t>𝑥</m:t>
                        </m:r>
                      </m:e>
                      <m:sup>
                        <m:r>
                          <a:rPr lang="en-US" sz="2000" i="1">
                            <a:latin typeface="Cambria Math"/>
                          </a:rPr>
                          <m:t>2</m:t>
                        </m:r>
                      </m:sup>
                    </m:sSup>
                  </m:oMath>
                </a14:m>
                <a:r>
                  <a:rPr lang="en-US" sz="2000" dirty="0"/>
                  <a:t> using </a:t>
                </a:r>
                <a14:m>
                  <m:oMath xmlns:m="http://schemas.openxmlformats.org/officeDocument/2006/math">
                    <m:r>
                      <a:rPr lang="en-US" sz="2000" i="1">
                        <a:latin typeface="Cambria Math"/>
                      </a:rPr>
                      <m:t>𝑛</m:t>
                    </m:r>
                  </m:oMath>
                </a14:m>
                <a:r>
                  <a:rPr lang="en-US" sz="2000" dirty="0"/>
                  <a:t> rectangles of equal width </a:t>
                </a:r>
                <a:br>
                  <a:rPr lang="en-US" sz="2000" dirty="0"/>
                </a:br>
                <a:r>
                  <a:rPr lang="en-US" sz="2000" dirty="0"/>
                  <a:t>whose heights are given by right-endpoint values (see figure).</a:t>
                </a:r>
              </a:p>
              <a:p>
                <a:pPr>
                  <a:spcAft>
                    <a:spcPts val="600"/>
                  </a:spcAft>
                </a:pPr>
                <a:endParaRPr lang="en-US" sz="2000" dirty="0"/>
              </a:p>
              <a:p>
                <a:pPr marL="342900" indent="-342900">
                  <a:spcAft>
                    <a:spcPts val="600"/>
                  </a:spcAft>
                  <a:buFont typeface="Arial" pitchFamily="34" charset="0"/>
                  <a:buChar char="•"/>
                </a:pPr>
                <a:r>
                  <a:rPr lang="en-US" sz="2000" dirty="0"/>
                  <a:t>We now use our algebra rules for sums to evaluate</a:t>
                </a:r>
              </a:p>
              <a:p>
                <a:pPr>
                  <a:spcAft>
                    <a:spcPts val="600"/>
                  </a:spcAft>
                </a:pPr>
                <a:r>
                  <a:rPr lang="en-US" sz="2000" dirty="0"/>
                  <a:t>	</a:t>
                </a:r>
                <a14:m>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r>
                              <a:rPr lang="en-US" sz="2000" i="1">
                                <a:latin typeface="Cambria Math"/>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a:rPr>
                                      <m:t>𝑘</m:t>
                                    </m:r>
                                  </m:e>
                                  <m:sup>
                                    <m:r>
                                      <a:rPr lang="en-US" sz="2000" i="1">
                                        <a:latin typeface="Cambria Math"/>
                                      </a:rPr>
                                      <m:t>2</m:t>
                                    </m:r>
                                  </m:sup>
                                </m:sSup>
                              </m:num>
                              <m:den>
                                <m:sSup>
                                  <m:sSupPr>
                                    <m:ctrlPr>
                                      <a:rPr lang="en-US" sz="2000" i="1">
                                        <a:latin typeface="Cambria Math" panose="02040503050406030204" pitchFamily="18" charset="0"/>
                                      </a:rPr>
                                    </m:ctrlPr>
                                  </m:sSupPr>
                                  <m:e>
                                    <m:r>
                                      <a:rPr lang="en-US" sz="2000" i="1">
                                        <a:latin typeface="Cambria Math"/>
                                      </a:rPr>
                                      <m:t>𝑛</m:t>
                                    </m:r>
                                  </m:e>
                                  <m:sup>
                                    <m:r>
                                      <a:rPr lang="en-US" sz="2000" i="1">
                                        <a:latin typeface="Cambria Math"/>
                                      </a:rPr>
                                      <m:t>3</m:t>
                                    </m:r>
                                  </m:sup>
                                </m:sSup>
                              </m:den>
                            </m:f>
                          </m:e>
                        </m:d>
                      </m:e>
                    </m:nary>
                    <m:r>
                      <a:rPr lang="en-US" sz="2000" i="1">
                        <a:latin typeface="Cambria Math"/>
                      </a:rPr>
                      <m:t>=</m:t>
                    </m:r>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e>
                    </m:nary>
                    <m:r>
                      <a:rPr lang="en-US" sz="2000" i="1">
                        <a:latin typeface="Cambria Math"/>
                      </a:rPr>
                      <m:t>−</m:t>
                    </m:r>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a:rPr>
                                  <m:t>𝑘</m:t>
                                </m:r>
                              </m:e>
                              <m:sup>
                                <m:r>
                                  <a:rPr lang="en-US" sz="2000" i="1">
                                    <a:latin typeface="Cambria Math"/>
                                  </a:rPr>
                                  <m:t>2</m:t>
                                </m:r>
                              </m:sup>
                            </m:sSup>
                          </m:num>
                          <m:den>
                            <m:sSup>
                              <m:sSupPr>
                                <m:ctrlPr>
                                  <a:rPr lang="en-US" sz="2000" i="1">
                                    <a:latin typeface="Cambria Math" panose="02040503050406030204" pitchFamily="18" charset="0"/>
                                  </a:rPr>
                                </m:ctrlPr>
                              </m:sSupPr>
                              <m:e>
                                <m:r>
                                  <a:rPr lang="en-US" sz="2000" i="1">
                                    <a:latin typeface="Cambria Math"/>
                                  </a:rPr>
                                  <m:t>𝑛</m:t>
                                </m:r>
                              </m:e>
                              <m:sup>
                                <m:r>
                                  <a:rPr lang="en-US" sz="2000" i="1">
                                    <a:latin typeface="Cambria Math"/>
                                  </a:rPr>
                                  <m:t>3</m:t>
                                </m:r>
                              </m:sup>
                            </m:sSup>
                          </m:den>
                        </m:f>
                      </m:e>
                    </m:nary>
                  </m:oMath>
                </a14:m>
                <a:endParaRPr lang="en-US" sz="2000" dirty="0"/>
              </a:p>
              <a:p>
                <a:pPr>
                  <a:spcAft>
                    <a:spcPts val="600"/>
                  </a:spcAft>
                  <a:tabLst>
                    <a:tab pos="2401888" algn="l"/>
                  </a:tabLst>
                </a:pPr>
                <a:r>
                  <a:rPr lang="en-US" sz="2000" dirty="0"/>
                  <a:t>	</a:t>
                </a:r>
                <a14:m>
                  <m:oMath xmlns:m="http://schemas.openxmlformats.org/officeDocument/2006/math">
                    <m:r>
                      <a:rPr lang="en-US" sz="2000" i="1">
                        <a:latin typeface="Cambria Math"/>
                      </a:rPr>
                      <m:t>=</m:t>
                    </m:r>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e>
                    </m:nary>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sSup>
                          <m:sSupPr>
                            <m:ctrlPr>
                              <a:rPr lang="en-US" sz="2000" i="1">
                                <a:latin typeface="Cambria Math" panose="02040503050406030204" pitchFamily="18" charset="0"/>
                              </a:rPr>
                            </m:ctrlPr>
                          </m:sSupPr>
                          <m:e>
                            <m:r>
                              <a:rPr lang="en-US" sz="2000" i="1">
                                <a:latin typeface="Cambria Math"/>
                              </a:rPr>
                              <m:t>𝑛</m:t>
                            </m:r>
                          </m:e>
                          <m:sup>
                            <m:r>
                              <a:rPr lang="en-US" sz="2000" i="1">
                                <a:latin typeface="Cambria Math"/>
                              </a:rPr>
                              <m:t>3</m:t>
                            </m:r>
                          </m:sup>
                        </m:sSup>
                      </m:den>
                    </m:f>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sSup>
                          <m:sSupPr>
                            <m:ctrlPr>
                              <a:rPr lang="en-US" sz="2000" i="1">
                                <a:latin typeface="Cambria Math" panose="02040503050406030204" pitchFamily="18" charset="0"/>
                              </a:rPr>
                            </m:ctrlPr>
                          </m:sSupPr>
                          <m:e>
                            <m:r>
                              <a:rPr lang="en-US" sz="2000" i="1">
                                <a:latin typeface="Cambria Math"/>
                              </a:rPr>
                              <m:t>𝑘</m:t>
                            </m:r>
                          </m:e>
                          <m:sup>
                            <m:r>
                              <a:rPr lang="en-US" sz="2000" i="1">
                                <a:latin typeface="Cambria Math"/>
                              </a:rPr>
                              <m:t>2</m:t>
                            </m:r>
                          </m:sup>
                        </m:sSup>
                      </m:e>
                    </m:nary>
                  </m:oMath>
                </a14:m>
                <a:endParaRPr lang="en-US" sz="2000" dirty="0"/>
              </a:p>
              <a:p>
                <a:pPr>
                  <a:spcAft>
                    <a:spcPts val="600"/>
                  </a:spcAft>
                  <a:tabLst>
                    <a:tab pos="2401888" algn="l"/>
                  </a:tabLst>
                </a:pPr>
                <a:r>
                  <a:rPr lang="en-US" sz="2000" dirty="0"/>
                  <a:t>	</a:t>
                </a:r>
                <a14:m>
                  <m:oMath xmlns:m="http://schemas.openxmlformats.org/officeDocument/2006/math">
                    <m:r>
                      <a:rPr lang="en-US" sz="2000" i="1">
                        <a:latin typeface="Cambria Math"/>
                      </a:rPr>
                      <m:t>=</m:t>
                    </m:r>
                    <m:d>
                      <m:dPr>
                        <m:ctrlPr>
                          <a:rPr lang="en-US" sz="2000" i="1">
                            <a:latin typeface="Cambria Math" panose="02040503050406030204" pitchFamily="18" charset="0"/>
                          </a:rPr>
                        </m:ctrlPr>
                      </m:dPr>
                      <m:e>
                        <m:r>
                          <a:rPr lang="en-US" sz="2000" i="1">
                            <a:latin typeface="Cambria Math"/>
                          </a:rPr>
                          <m:t>𝑛</m:t>
                        </m:r>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e>
                    </m:d>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sSup>
                          <m:sSupPr>
                            <m:ctrlPr>
                              <a:rPr lang="en-US" sz="2000" i="1">
                                <a:latin typeface="Cambria Math" panose="02040503050406030204" pitchFamily="18" charset="0"/>
                              </a:rPr>
                            </m:ctrlPr>
                          </m:sSupPr>
                          <m:e>
                            <m:r>
                              <a:rPr lang="en-US" sz="2000" i="1">
                                <a:latin typeface="Cambria Math"/>
                              </a:rPr>
                              <m:t>𝑛</m:t>
                            </m:r>
                          </m:e>
                          <m:sup>
                            <m:r>
                              <a:rPr lang="en-US" sz="2000" i="1">
                                <a:latin typeface="Cambria Math"/>
                              </a:rPr>
                              <m:t>3</m:t>
                            </m:r>
                          </m:sup>
                        </m:sSup>
                      </m:den>
                    </m:f>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𝑛</m:t>
                            </m:r>
                            <m:d>
                              <m:dPr>
                                <m:ctrlPr>
                                  <a:rPr lang="en-US" sz="2000" i="1">
                                    <a:latin typeface="Cambria Math" panose="02040503050406030204" pitchFamily="18" charset="0"/>
                                  </a:rPr>
                                </m:ctrlPr>
                              </m:dPr>
                              <m:e>
                                <m:r>
                                  <a:rPr lang="en-US" sz="2000" i="1">
                                    <a:latin typeface="Cambria Math"/>
                                  </a:rPr>
                                  <m:t>𝑛</m:t>
                                </m:r>
                                <m:r>
                                  <a:rPr lang="en-US" sz="2000" i="1">
                                    <a:latin typeface="Cambria Math"/>
                                  </a:rPr>
                                  <m:t>+1</m:t>
                                </m:r>
                              </m:e>
                            </m:d>
                            <m:d>
                              <m:dPr>
                                <m:ctrlPr>
                                  <a:rPr lang="en-US" sz="2000" i="1">
                                    <a:latin typeface="Cambria Math" panose="02040503050406030204" pitchFamily="18" charset="0"/>
                                  </a:rPr>
                                </m:ctrlPr>
                              </m:dPr>
                              <m:e>
                                <m:r>
                                  <a:rPr lang="en-US" sz="2000" i="1">
                                    <a:latin typeface="Cambria Math"/>
                                  </a:rPr>
                                  <m:t>2</m:t>
                                </m:r>
                                <m:r>
                                  <a:rPr lang="en-US" sz="2000" i="1">
                                    <a:latin typeface="Cambria Math"/>
                                  </a:rPr>
                                  <m:t>𝑛</m:t>
                                </m:r>
                                <m:r>
                                  <a:rPr lang="en-US" sz="2000" i="1">
                                    <a:latin typeface="Cambria Math"/>
                                  </a:rPr>
                                  <m:t>+1</m:t>
                                </m:r>
                              </m:e>
                            </m:d>
                          </m:num>
                          <m:den>
                            <m:r>
                              <a:rPr lang="en-US" sz="2000" i="1">
                                <a:latin typeface="Cambria Math"/>
                              </a:rPr>
                              <m:t>6</m:t>
                            </m:r>
                          </m:den>
                        </m:f>
                      </m:e>
                    </m:d>
                  </m:oMath>
                </a14:m>
                <a:endParaRPr lang="en-US" sz="2000" dirty="0"/>
              </a:p>
              <a:p>
                <a:pPr>
                  <a:spcAft>
                    <a:spcPts val="600"/>
                  </a:spcAft>
                  <a:tabLst>
                    <a:tab pos="2401888" algn="l"/>
                  </a:tabLst>
                </a:pPr>
                <a:r>
                  <a:rPr lang="en-US" sz="2000" dirty="0"/>
                  <a:t>	</a:t>
                </a:r>
                <a14:m>
                  <m:oMath xmlns:m="http://schemas.openxmlformats.org/officeDocument/2006/math">
                    <m:r>
                      <a:rPr lang="en-US" sz="2000" i="1">
                        <a:latin typeface="Cambria Math"/>
                      </a:rPr>
                      <m:t>=1−</m:t>
                    </m:r>
                    <m:f>
                      <m:fPr>
                        <m:ctrlPr>
                          <a:rPr lang="en-US" sz="2000" i="1">
                            <a:latin typeface="Cambria Math" panose="02040503050406030204" pitchFamily="18" charset="0"/>
                          </a:rPr>
                        </m:ctrlPr>
                      </m:fPr>
                      <m:num>
                        <m:r>
                          <a:rPr lang="en-US" sz="2000" i="1">
                            <a:latin typeface="Cambria Math"/>
                          </a:rPr>
                          <m:t>1</m:t>
                        </m:r>
                      </m:num>
                      <m:den>
                        <m:sSup>
                          <m:sSupPr>
                            <m:ctrlPr>
                              <a:rPr lang="en-US" sz="2000" i="1">
                                <a:latin typeface="Cambria Math" panose="02040503050406030204" pitchFamily="18" charset="0"/>
                              </a:rPr>
                            </m:ctrlPr>
                          </m:sSupPr>
                          <m:e>
                            <m:r>
                              <a:rPr lang="en-US" sz="2000" i="1">
                                <a:latin typeface="Cambria Math"/>
                              </a:rPr>
                              <m:t>𝑛</m:t>
                            </m:r>
                          </m:e>
                          <m:sup>
                            <m:r>
                              <a:rPr lang="en-US" sz="2000" i="1">
                                <a:latin typeface="Cambria Math"/>
                              </a:rPr>
                              <m:t>3</m:t>
                            </m:r>
                          </m:sup>
                        </m:sSup>
                      </m:den>
                    </m:f>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2</m:t>
                            </m:r>
                            <m:sSup>
                              <m:sSupPr>
                                <m:ctrlPr>
                                  <a:rPr lang="en-US" sz="2000" i="1">
                                    <a:latin typeface="Cambria Math" panose="02040503050406030204" pitchFamily="18" charset="0"/>
                                  </a:rPr>
                                </m:ctrlPr>
                              </m:sSupPr>
                              <m:e>
                                <m:r>
                                  <a:rPr lang="en-US" sz="2000" i="1">
                                    <a:latin typeface="Cambria Math"/>
                                  </a:rPr>
                                  <m:t>𝑛</m:t>
                                </m:r>
                              </m:e>
                              <m:sup>
                                <m:r>
                                  <a:rPr lang="en-US" sz="2000" i="1">
                                    <a:latin typeface="Cambria Math"/>
                                  </a:rPr>
                                  <m:t>3</m:t>
                                </m:r>
                              </m:sup>
                            </m:sSup>
                            <m:r>
                              <a:rPr lang="en-US" sz="2000" i="1">
                                <a:latin typeface="Cambria Math"/>
                              </a:rPr>
                              <m:t>+3</m:t>
                            </m:r>
                            <m:sSup>
                              <m:sSupPr>
                                <m:ctrlPr>
                                  <a:rPr lang="en-US" sz="2000" i="1">
                                    <a:latin typeface="Cambria Math" panose="02040503050406030204" pitchFamily="18" charset="0"/>
                                  </a:rPr>
                                </m:ctrlPr>
                              </m:sSupPr>
                              <m:e>
                                <m:r>
                                  <a:rPr lang="en-US" sz="2000" i="1">
                                    <a:latin typeface="Cambria Math"/>
                                  </a:rPr>
                                  <m:t>𝑛</m:t>
                                </m:r>
                              </m:e>
                              <m:sup>
                                <m:r>
                                  <a:rPr lang="en-US" sz="2000" i="1">
                                    <a:latin typeface="Cambria Math"/>
                                  </a:rPr>
                                  <m:t>2</m:t>
                                </m:r>
                              </m:sup>
                            </m:sSup>
                            <m:r>
                              <a:rPr lang="en-US" sz="2000" i="1">
                                <a:latin typeface="Cambria Math"/>
                              </a:rPr>
                              <m:t>+</m:t>
                            </m:r>
                            <m:r>
                              <a:rPr lang="en-US" sz="2000" i="1">
                                <a:latin typeface="Cambria Math"/>
                              </a:rPr>
                              <m:t>𝑛</m:t>
                            </m:r>
                          </m:num>
                          <m:den>
                            <m:r>
                              <a:rPr lang="en-US" sz="2000" i="1">
                                <a:latin typeface="Cambria Math"/>
                              </a:rPr>
                              <m:t>6</m:t>
                            </m:r>
                          </m:den>
                        </m:f>
                      </m:e>
                    </m:d>
                  </m:oMath>
                </a14:m>
                <a:endParaRPr lang="en-US" sz="2000" dirty="0"/>
              </a:p>
              <a:p>
                <a:pPr>
                  <a:spcAft>
                    <a:spcPts val="600"/>
                  </a:spcAft>
                  <a:tabLst>
                    <a:tab pos="2401888" algn="l"/>
                  </a:tabLst>
                </a:pPr>
                <a:r>
                  <a:rPr lang="en-US" sz="2000" dirty="0"/>
                  <a:t>	</a:t>
                </a:r>
                <a14:m>
                  <m:oMath xmlns:m="http://schemas.openxmlformats.org/officeDocument/2006/math">
                    <m:r>
                      <a:rPr lang="en-US" sz="2000" i="1">
                        <a:latin typeface="Cambria Math"/>
                      </a:rPr>
                      <m:t>=1−</m:t>
                    </m:r>
                    <m:f>
                      <m:fPr>
                        <m:ctrlPr>
                          <a:rPr lang="en-US" sz="2000" i="1">
                            <a:latin typeface="Cambria Math" panose="02040503050406030204" pitchFamily="18" charset="0"/>
                          </a:rPr>
                        </m:ctrlPr>
                      </m:fPr>
                      <m:num>
                        <m:r>
                          <a:rPr lang="en-US" sz="2000" i="1">
                            <a:latin typeface="Cambria Math"/>
                          </a:rPr>
                          <m:t>1</m:t>
                        </m:r>
                      </m:num>
                      <m:den>
                        <m:sSup>
                          <m:sSupPr>
                            <m:ctrlPr>
                              <a:rPr lang="en-US" sz="2000" i="1">
                                <a:latin typeface="Cambria Math" panose="02040503050406030204" pitchFamily="18" charset="0"/>
                              </a:rPr>
                            </m:ctrlPr>
                          </m:sSupPr>
                          <m:e>
                            <m:r>
                              <a:rPr lang="en-US" sz="2000" i="1">
                                <a:latin typeface="Cambria Math"/>
                              </a:rPr>
                              <m:t>𝑛</m:t>
                            </m:r>
                          </m:e>
                          <m:sup>
                            <m:r>
                              <a:rPr lang="en-US" sz="2000" i="1">
                                <a:latin typeface="Cambria Math"/>
                              </a:rPr>
                              <m:t>3</m:t>
                            </m:r>
                          </m:sup>
                        </m:sSup>
                      </m:den>
                    </m:f>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a:rPr>
                                  <m:t>𝑛</m:t>
                                </m:r>
                              </m:e>
                              <m:sup>
                                <m:r>
                                  <a:rPr lang="en-US" sz="2000" i="1">
                                    <a:latin typeface="Cambria Math"/>
                                  </a:rPr>
                                  <m:t>3</m:t>
                                </m:r>
                              </m:sup>
                            </m:sSup>
                          </m:num>
                          <m:den>
                            <m:r>
                              <a:rPr lang="en-US" sz="2000" i="1">
                                <a:latin typeface="Cambria Math"/>
                              </a:rPr>
                              <m:t>3</m:t>
                            </m:r>
                          </m:den>
                        </m:f>
                        <m:r>
                          <a:rPr lang="en-US" sz="2000" i="1">
                            <a:latin typeface="Cambria Math"/>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a:rPr>
                                  <m:t>𝑛</m:t>
                                </m:r>
                              </m:e>
                              <m:sup>
                                <m:r>
                                  <a:rPr lang="en-US" sz="2000" i="1">
                                    <a:latin typeface="Cambria Math"/>
                                  </a:rPr>
                                  <m:t>2</m:t>
                                </m:r>
                              </m:sup>
                            </m:sSup>
                          </m:num>
                          <m:den>
                            <m:r>
                              <a:rPr lang="en-US" sz="2000" i="1">
                                <a:latin typeface="Cambria Math"/>
                              </a:rPr>
                              <m:t>2</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𝑛</m:t>
                            </m:r>
                          </m:num>
                          <m:den>
                            <m:r>
                              <a:rPr lang="en-US" sz="2000" i="1">
                                <a:latin typeface="Cambria Math"/>
                              </a:rPr>
                              <m:t>6</m:t>
                            </m:r>
                          </m:den>
                        </m:f>
                      </m:e>
                    </m:d>
                  </m:oMath>
                </a14:m>
                <a:endParaRPr lang="en-US" sz="2000" dirty="0"/>
              </a:p>
              <a:p>
                <a:pPr>
                  <a:spcAft>
                    <a:spcPts val="600"/>
                  </a:spcAft>
                  <a:tabLst>
                    <a:tab pos="2401888" algn="l"/>
                  </a:tabLst>
                </a:pPr>
                <a:r>
                  <a:rPr lang="en-US" sz="2000" dirty="0"/>
                  <a:t>	</a:t>
                </a:r>
                <a14:m>
                  <m:oMath xmlns:m="http://schemas.openxmlformats.org/officeDocument/2006/math">
                    <m:r>
                      <a:rPr lang="en-US" sz="2000" i="1">
                        <a:latin typeface="Cambria Math"/>
                      </a:rPr>
                      <m:t>=1−</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3</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2</m:t>
                        </m:r>
                        <m:r>
                          <a:rPr lang="en-US" sz="2000" i="1">
                            <a:latin typeface="Cambria Math"/>
                          </a:rPr>
                          <m:t>𝑛</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6</m:t>
                        </m:r>
                        <m:sSup>
                          <m:sSupPr>
                            <m:ctrlPr>
                              <a:rPr lang="en-US" sz="2000" i="1">
                                <a:latin typeface="Cambria Math" panose="02040503050406030204" pitchFamily="18" charset="0"/>
                              </a:rPr>
                            </m:ctrlPr>
                          </m:sSupPr>
                          <m:e>
                            <m:r>
                              <a:rPr lang="en-US" sz="2000" i="1">
                                <a:latin typeface="Cambria Math"/>
                              </a:rPr>
                              <m:t>𝑛</m:t>
                            </m:r>
                          </m:e>
                          <m:sup>
                            <m:r>
                              <a:rPr lang="en-US" sz="2000" i="1">
                                <a:latin typeface="Cambria Math"/>
                              </a:rPr>
                              <m:t>2</m:t>
                            </m:r>
                          </m:sup>
                        </m:sSup>
                      </m:den>
                    </m:f>
                  </m:oMath>
                </a14:m>
                <a:endParaRPr lang="en-US" sz="2000" dirty="0"/>
              </a:p>
              <a:p>
                <a:pPr>
                  <a:spcAft>
                    <a:spcPts val="600"/>
                  </a:spcAft>
                  <a:tabLst>
                    <a:tab pos="2401888" algn="l"/>
                  </a:tabLst>
                </a:pPr>
                <a:r>
                  <a:rPr lang="en-US" sz="2000" dirty="0"/>
                  <a:t>	</a:t>
                </a:r>
                <a14:m>
                  <m:oMath xmlns:m="http://schemas.openxmlformats.org/officeDocument/2006/math">
                    <m:r>
                      <a:rPr lang="en-US" sz="2000" i="1">
                        <a:latin typeface="Cambria Math"/>
                      </a:rPr>
                      <m:t>=</m:t>
                    </m:r>
                    <m:borderBox>
                      <m:borderBoxPr>
                        <m:ctrlPr>
                          <a:rPr lang="en-US" sz="2000" i="1">
                            <a:latin typeface="Cambria Math" panose="02040503050406030204" pitchFamily="18" charset="0"/>
                          </a:rPr>
                        </m:ctrlPr>
                      </m:borderBoxPr>
                      <m:e>
                        <m:f>
                          <m:fPr>
                            <m:ctrlPr>
                              <a:rPr lang="en-US" sz="2000" i="1">
                                <a:latin typeface="Cambria Math" panose="02040503050406030204" pitchFamily="18" charset="0"/>
                              </a:rPr>
                            </m:ctrlPr>
                          </m:fPr>
                          <m:num>
                            <m:r>
                              <a:rPr lang="en-US" sz="2000" i="1">
                                <a:latin typeface="Cambria Math"/>
                              </a:rPr>
                              <m:t>2</m:t>
                            </m:r>
                          </m:num>
                          <m:den>
                            <m:r>
                              <a:rPr lang="en-US" sz="2000" i="1">
                                <a:latin typeface="Cambria Math"/>
                              </a:rPr>
                              <m:t>3</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2</m:t>
                            </m:r>
                            <m:r>
                              <a:rPr lang="en-US" sz="2000" i="1">
                                <a:latin typeface="Cambria Math"/>
                              </a:rPr>
                              <m:t>𝑛</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6</m:t>
                            </m:r>
                            <m:sSup>
                              <m:sSupPr>
                                <m:ctrlPr>
                                  <a:rPr lang="en-US" sz="2000" i="1">
                                    <a:latin typeface="Cambria Math" panose="02040503050406030204" pitchFamily="18" charset="0"/>
                                  </a:rPr>
                                </m:ctrlPr>
                              </m:sSupPr>
                              <m:e>
                                <m:r>
                                  <a:rPr lang="en-US" sz="2000" i="1">
                                    <a:latin typeface="Cambria Math"/>
                                  </a:rPr>
                                  <m:t>𝑛</m:t>
                                </m:r>
                              </m:e>
                              <m:sup>
                                <m:r>
                                  <a:rPr lang="en-US" sz="2000" i="1">
                                    <a:latin typeface="Cambria Math"/>
                                  </a:rPr>
                                  <m:t>2</m:t>
                                </m:r>
                              </m:sup>
                            </m:sSup>
                          </m:den>
                        </m:f>
                      </m:e>
                    </m:borderBox>
                  </m:oMath>
                </a14:m>
                <a:endParaRPr lang="en-US" sz="2000" dirty="0"/>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5679183"/>
              </a:xfrm>
              <a:prstGeom prst="rect">
                <a:avLst/>
              </a:prstGeom>
              <a:blipFill>
                <a:blip r:embed="rId3"/>
                <a:stretch>
                  <a:fillRect l="-772" t="-644"/>
                </a:stretch>
              </a:blipFill>
            </p:spPr>
            <p:txBody>
              <a:bodyPr/>
              <a:lstStyle/>
              <a:p>
                <a:r>
                  <a:rPr lang="en-US">
                    <a:noFill/>
                  </a:rPr>
                  <a:t> </a:t>
                </a:r>
              </a:p>
            </p:txBody>
          </p:sp>
        </mc:Fallback>
      </mc:AlternateContent>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381000"/>
            <a:ext cx="2286000" cy="226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158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1"/>
                <a:ext cx="8686800" cy="5686813"/>
              </a:xfrm>
              <a:prstGeom prst="rect">
                <a:avLst/>
              </a:prstGeom>
              <a:noFill/>
            </p:spPr>
            <p:txBody>
              <a:bodyPr wrap="square" rtlCol="0">
                <a:spAutoFit/>
              </a:bodyPr>
              <a:lstStyle/>
              <a:p>
                <a:pPr>
                  <a:spcAft>
                    <a:spcPts val="600"/>
                  </a:spcAft>
                </a:pPr>
                <a:r>
                  <a:rPr lang="en-US" sz="2000" b="1" dirty="0">
                    <a:solidFill>
                      <a:srgbClr val="0070C0"/>
                    </a:solidFill>
                  </a:rPr>
                  <a:t>Limits of Finite Sums</a:t>
                </a:r>
              </a:p>
              <a:p>
                <a:pPr marL="342900" indent="-342900">
                  <a:spcAft>
                    <a:spcPts val="600"/>
                  </a:spcAft>
                  <a:buFont typeface="Arial" pitchFamily="34" charset="0"/>
                  <a:buChar char="•"/>
                </a:pPr>
                <a:r>
                  <a:rPr lang="en-US" sz="2000" dirty="0"/>
                  <a:t>We can use this result, </a:t>
                </a:r>
                <a14:m>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𝑘</m:t>
                                    </m:r>
                                  </m:num>
                                  <m:den>
                                    <m:r>
                                      <a:rPr lang="en-US" sz="2000" i="1">
                                        <a:latin typeface="Cambria Math"/>
                                      </a:rPr>
                                      <m:t>𝑛</m:t>
                                    </m:r>
                                  </m:den>
                                </m:f>
                              </m:e>
                            </m:d>
                          </m:e>
                        </m:d>
                      </m:e>
                    </m:nary>
                    <m:r>
                      <a:rPr lang="en-US" sz="2000" i="1">
                        <a:latin typeface="Cambria Math"/>
                      </a:rPr>
                      <m:t>=</m:t>
                    </m:r>
                    <m:f>
                      <m:fPr>
                        <m:ctrlPr>
                          <a:rPr lang="en-US" sz="2000" i="1">
                            <a:latin typeface="Cambria Math" panose="02040503050406030204" pitchFamily="18" charset="0"/>
                          </a:rPr>
                        </m:ctrlPr>
                      </m:fPr>
                      <m:num>
                        <m:r>
                          <a:rPr lang="en-US" sz="2000" i="1">
                            <a:latin typeface="Cambria Math"/>
                          </a:rPr>
                          <m:t>2</m:t>
                        </m:r>
                      </m:num>
                      <m:den>
                        <m:r>
                          <a:rPr lang="en-US" sz="2000" i="1">
                            <a:latin typeface="Cambria Math"/>
                          </a:rPr>
                          <m:t>3</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2</m:t>
                        </m:r>
                        <m:r>
                          <a:rPr lang="en-US" sz="2000" i="1">
                            <a:latin typeface="Cambria Math"/>
                          </a:rPr>
                          <m:t>𝑛</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6</m:t>
                        </m:r>
                        <m:sSup>
                          <m:sSupPr>
                            <m:ctrlPr>
                              <a:rPr lang="en-US" sz="2000" i="1">
                                <a:latin typeface="Cambria Math" panose="02040503050406030204" pitchFamily="18" charset="0"/>
                              </a:rPr>
                            </m:ctrlPr>
                          </m:sSupPr>
                          <m:e>
                            <m:r>
                              <a:rPr lang="en-US" sz="2000" i="1">
                                <a:latin typeface="Cambria Math"/>
                              </a:rPr>
                              <m:t>𝑛</m:t>
                            </m:r>
                          </m:e>
                          <m:sup>
                            <m:r>
                              <a:rPr lang="en-US" sz="2000" i="1">
                                <a:latin typeface="Cambria Math"/>
                              </a:rPr>
                              <m:t>2</m:t>
                            </m:r>
                          </m:sup>
                        </m:sSup>
                      </m:den>
                    </m:f>
                  </m:oMath>
                </a14:m>
                <a:r>
                  <a:rPr lang="en-US" sz="2000" dirty="0"/>
                  <a:t> to verify the lower sum approximations given in Table 5.1 in the last section.</a:t>
                </a:r>
              </a:p>
              <a:p>
                <a:pPr marL="342900" indent="-342900">
                  <a:spcAft>
                    <a:spcPts val="600"/>
                  </a:spcAft>
                  <a:buFont typeface="Arial" pitchFamily="34" charset="0"/>
                  <a:buChar char="•"/>
                </a:pPr>
                <a:r>
                  <a:rPr lang="en-US" sz="2000" dirty="0"/>
                  <a:t>With </a:t>
                </a:r>
                <a14:m>
                  <m:oMath xmlns:m="http://schemas.openxmlformats.org/officeDocument/2006/math">
                    <m:r>
                      <a:rPr lang="en-US" sz="2000" i="1">
                        <a:latin typeface="Cambria Math"/>
                      </a:rPr>
                      <m:t>𝑛</m:t>
                    </m:r>
                    <m:r>
                      <a:rPr lang="en-US" sz="2000" i="1">
                        <a:latin typeface="Cambria Math"/>
                      </a:rPr>
                      <m:t>=4</m:t>
                    </m:r>
                  </m:oMath>
                </a14:m>
                <a:r>
                  <a:rPr lang="en-US" sz="2000" dirty="0"/>
                  <a:t> rectangles, we have</a:t>
                </a:r>
              </a:p>
              <a:p>
                <a:pPr>
                  <a:spcAft>
                    <a:spcPts val="600"/>
                  </a:spcAft>
                </a:pPr>
                <a:r>
                  <a:rPr lang="en-US" sz="2000" dirty="0"/>
                  <a:t>     </a:t>
                </a:r>
                <a14:m>
                  <m:oMath xmlns:m="http://schemas.openxmlformats.org/officeDocument/2006/math">
                    <m:r>
                      <m:rPr>
                        <m:sty m:val="p"/>
                      </m:rPr>
                      <a:rPr lang="en-US" sz="2000">
                        <a:latin typeface="Cambria Math"/>
                      </a:rPr>
                      <m:t>Area</m:t>
                    </m:r>
                    <m:r>
                      <a:rPr lang="en-US" sz="2000" i="1">
                        <a:latin typeface="Cambria Math"/>
                      </a:rPr>
                      <m:t>≈</m:t>
                    </m:r>
                    <m:f>
                      <m:fPr>
                        <m:ctrlPr>
                          <a:rPr lang="en-US" sz="2000" i="1">
                            <a:latin typeface="Cambria Math" panose="02040503050406030204" pitchFamily="18" charset="0"/>
                          </a:rPr>
                        </m:ctrlPr>
                      </m:fPr>
                      <m:num>
                        <m:r>
                          <a:rPr lang="en-US" sz="2000" i="1">
                            <a:latin typeface="Cambria Math"/>
                          </a:rPr>
                          <m:t>2</m:t>
                        </m:r>
                      </m:num>
                      <m:den>
                        <m:r>
                          <a:rPr lang="en-US" sz="2000" i="1">
                            <a:latin typeface="Cambria Math"/>
                          </a:rPr>
                          <m:t>3</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2</m:t>
                        </m:r>
                        <m:d>
                          <m:dPr>
                            <m:ctrlPr>
                              <a:rPr lang="en-US" sz="2000" i="1">
                                <a:latin typeface="Cambria Math" panose="02040503050406030204" pitchFamily="18" charset="0"/>
                              </a:rPr>
                            </m:ctrlPr>
                          </m:dPr>
                          <m:e>
                            <m:r>
                              <a:rPr lang="en-US" sz="2000" i="1">
                                <a:latin typeface="Cambria Math"/>
                              </a:rPr>
                              <m:t>4</m:t>
                            </m:r>
                          </m:e>
                        </m:d>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6</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a:rPr>
                                  <m:t>4</m:t>
                                </m:r>
                              </m:e>
                            </m:d>
                          </m:e>
                          <m:sup>
                            <m:r>
                              <a:rPr lang="en-US" sz="2000" i="1">
                                <a:latin typeface="Cambria Math"/>
                              </a:rPr>
                              <m:t>2</m:t>
                            </m:r>
                          </m:sup>
                        </m:sSup>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2</m:t>
                        </m:r>
                      </m:num>
                      <m:den>
                        <m:r>
                          <a:rPr lang="en-US" sz="2000" i="1">
                            <a:latin typeface="Cambria Math"/>
                          </a:rPr>
                          <m:t>3</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8</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96</m:t>
                        </m:r>
                      </m:den>
                    </m:f>
                    <m:r>
                      <a:rPr lang="en-US" sz="2000" i="1">
                        <a:latin typeface="Cambria Math"/>
                      </a:rPr>
                      <m:t>=0.53125</m:t>
                    </m:r>
                  </m:oMath>
                </a14:m>
                <a:endParaRPr lang="en-US" sz="2000" dirty="0"/>
              </a:p>
              <a:p>
                <a:pPr marL="342900" indent="-342900">
                  <a:spcAft>
                    <a:spcPts val="600"/>
                  </a:spcAft>
                  <a:buFont typeface="Arial" pitchFamily="34" charset="0"/>
                  <a:buChar char="•"/>
                </a:pPr>
                <a:r>
                  <a:rPr lang="en-US" sz="2000" dirty="0"/>
                  <a:t>With </a:t>
                </a:r>
                <a14:m>
                  <m:oMath xmlns:m="http://schemas.openxmlformats.org/officeDocument/2006/math">
                    <m:r>
                      <a:rPr lang="en-US" sz="2000" i="1">
                        <a:latin typeface="Cambria Math"/>
                      </a:rPr>
                      <m:t>𝑛</m:t>
                    </m:r>
                    <m:r>
                      <a:rPr lang="en-US" sz="2000" i="1">
                        <a:latin typeface="Cambria Math"/>
                      </a:rPr>
                      <m:t>=50</m:t>
                    </m:r>
                  </m:oMath>
                </a14:m>
                <a:r>
                  <a:rPr lang="en-US" sz="2000" dirty="0"/>
                  <a:t> rectangles, we have</a:t>
                </a:r>
              </a:p>
              <a:p>
                <a:pPr>
                  <a:spcAft>
                    <a:spcPts val="600"/>
                  </a:spcAft>
                </a:pPr>
                <a:r>
                  <a:rPr lang="en-US" sz="2000" dirty="0"/>
                  <a:t>     </a:t>
                </a:r>
                <a14:m>
                  <m:oMath xmlns:m="http://schemas.openxmlformats.org/officeDocument/2006/math">
                    <m:r>
                      <m:rPr>
                        <m:sty m:val="p"/>
                      </m:rPr>
                      <a:rPr lang="en-US" sz="2000">
                        <a:latin typeface="Cambria Math"/>
                      </a:rPr>
                      <m:t>Area</m:t>
                    </m:r>
                    <m:r>
                      <a:rPr lang="en-US" sz="2000" i="1">
                        <a:latin typeface="Cambria Math"/>
                      </a:rPr>
                      <m:t>≈</m:t>
                    </m:r>
                    <m:f>
                      <m:fPr>
                        <m:ctrlPr>
                          <a:rPr lang="en-US" sz="2000" i="1">
                            <a:latin typeface="Cambria Math" panose="02040503050406030204" pitchFamily="18" charset="0"/>
                          </a:rPr>
                        </m:ctrlPr>
                      </m:fPr>
                      <m:num>
                        <m:r>
                          <a:rPr lang="en-US" sz="2000" i="1">
                            <a:latin typeface="Cambria Math"/>
                          </a:rPr>
                          <m:t>2</m:t>
                        </m:r>
                      </m:num>
                      <m:den>
                        <m:r>
                          <a:rPr lang="en-US" sz="2000" i="1">
                            <a:latin typeface="Cambria Math"/>
                          </a:rPr>
                          <m:t>3</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100</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15,000</m:t>
                        </m:r>
                      </m:den>
                    </m:f>
                    <m:r>
                      <a:rPr lang="en-US" sz="2000" i="1">
                        <a:latin typeface="Cambria Math"/>
                      </a:rPr>
                      <m:t>=</m:t>
                    </m:r>
                    <m:r>
                      <a:rPr lang="en-US" sz="2000" i="1">
                        <a:latin typeface="Cambria Math"/>
                      </a:rPr>
                      <m:t>0.</m:t>
                    </m:r>
                    <m:r>
                      <a:rPr lang="en-US" sz="2000" i="1">
                        <a:latin typeface="Cambria Math"/>
                      </a:rPr>
                      <m:t>6566</m:t>
                    </m:r>
                  </m:oMath>
                </a14:m>
                <a:endParaRPr lang="en-US" sz="2000" dirty="0"/>
              </a:p>
              <a:p>
                <a:pPr marL="342900" indent="-342900">
                  <a:spcAft>
                    <a:spcPts val="600"/>
                  </a:spcAft>
                  <a:buFont typeface="Arial" pitchFamily="34" charset="0"/>
                  <a:buChar char="•"/>
                </a:pPr>
                <a:r>
                  <a:rPr lang="en-US" sz="2000" dirty="0"/>
                  <a:t>With </a:t>
                </a:r>
                <a14:m>
                  <m:oMath xmlns:m="http://schemas.openxmlformats.org/officeDocument/2006/math">
                    <m:r>
                      <a:rPr lang="en-US" sz="2000" i="1">
                        <a:latin typeface="Cambria Math"/>
                      </a:rPr>
                      <m:t>𝑛</m:t>
                    </m:r>
                    <m:r>
                      <a:rPr lang="en-US" sz="2000" i="1">
                        <a:latin typeface="Cambria Math"/>
                      </a:rPr>
                      <m:t>=1000</m:t>
                    </m:r>
                  </m:oMath>
                </a14:m>
                <a:r>
                  <a:rPr lang="en-US" sz="2000" dirty="0"/>
                  <a:t> rectangles, we have</a:t>
                </a:r>
              </a:p>
              <a:p>
                <a:pPr>
                  <a:spcAft>
                    <a:spcPts val="600"/>
                  </a:spcAft>
                </a:pPr>
                <a:r>
                  <a:rPr lang="en-US" sz="2000" dirty="0"/>
                  <a:t>     </a:t>
                </a:r>
                <a14:m>
                  <m:oMath xmlns:m="http://schemas.openxmlformats.org/officeDocument/2006/math">
                    <m:r>
                      <m:rPr>
                        <m:sty m:val="p"/>
                      </m:rPr>
                      <a:rPr lang="en-US" sz="2000">
                        <a:latin typeface="Cambria Math"/>
                      </a:rPr>
                      <m:t>Area</m:t>
                    </m:r>
                    <m:r>
                      <a:rPr lang="en-US" sz="2000" i="1">
                        <a:latin typeface="Cambria Math"/>
                      </a:rPr>
                      <m:t>≈</m:t>
                    </m:r>
                    <m:f>
                      <m:fPr>
                        <m:ctrlPr>
                          <a:rPr lang="en-US" sz="2000" i="1">
                            <a:latin typeface="Cambria Math" panose="02040503050406030204" pitchFamily="18" charset="0"/>
                          </a:rPr>
                        </m:ctrlPr>
                      </m:fPr>
                      <m:num>
                        <m:r>
                          <a:rPr lang="en-US" sz="2000" i="1">
                            <a:latin typeface="Cambria Math"/>
                          </a:rPr>
                          <m:t>2</m:t>
                        </m:r>
                      </m:num>
                      <m:den>
                        <m:r>
                          <a:rPr lang="en-US" sz="2000" i="1">
                            <a:latin typeface="Cambria Math"/>
                          </a:rPr>
                          <m:t>3</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2000</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6,000,000</m:t>
                        </m:r>
                      </m:den>
                    </m:f>
                    <m:r>
                      <a:rPr lang="en-US" sz="2000" i="1">
                        <a:latin typeface="Cambria Math"/>
                      </a:rPr>
                      <m:t>=0.6661665</m:t>
                    </m:r>
                  </m:oMath>
                </a14:m>
                <a:endParaRPr lang="en-US" sz="2000" dirty="0"/>
              </a:p>
              <a:p>
                <a:pPr marL="342900" indent="-342900">
                  <a:spcAft>
                    <a:spcPts val="600"/>
                  </a:spcAft>
                  <a:buFont typeface="Arial" pitchFamily="34" charset="0"/>
                  <a:buChar char="•"/>
                </a:pPr>
                <a:r>
                  <a:rPr lang="en-US" sz="2000" dirty="0"/>
                  <a:t>We previously guessed that these numbers look like they are approaching </a:t>
                </a:r>
                <a14:m>
                  <m:oMath xmlns:m="http://schemas.openxmlformats.org/officeDocument/2006/math">
                    <m:f>
                      <m:fPr>
                        <m:ctrlPr>
                          <a:rPr lang="en-US" sz="2000" i="1">
                            <a:latin typeface="Cambria Math" panose="02040503050406030204" pitchFamily="18" charset="0"/>
                          </a:rPr>
                        </m:ctrlPr>
                      </m:fPr>
                      <m:num>
                        <m:r>
                          <a:rPr lang="en-US" sz="2000" i="1">
                            <a:latin typeface="Cambria Math"/>
                          </a:rPr>
                          <m:t>2</m:t>
                        </m:r>
                      </m:num>
                      <m:den>
                        <m:r>
                          <a:rPr lang="en-US" sz="2000" i="1">
                            <a:latin typeface="Cambria Math"/>
                          </a:rPr>
                          <m:t>3</m:t>
                        </m:r>
                      </m:den>
                    </m:f>
                  </m:oMath>
                </a14:m>
                <a:r>
                  <a:rPr lang="en-US" sz="2000" dirty="0"/>
                  <a:t>, and we can now state that the limit of these finite approximations as the number of rectangles increases is</a:t>
                </a:r>
              </a:p>
              <a:p>
                <a:pPr>
                  <a:spcAft>
                    <a:spcPts val="600"/>
                  </a:spcAft>
                </a:pPr>
                <a:r>
                  <a:rPr lang="en-US" sz="2000" dirty="0"/>
                  <a:t>	</a:t>
                </a:r>
                <a14:m>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a:rPr>
                              <m:t>lim</m:t>
                            </m:r>
                          </m:e>
                          <m:lim>
                            <m:r>
                              <a:rPr lang="en-US" sz="2000" i="1">
                                <a:latin typeface="Cambria Math"/>
                              </a:rPr>
                              <m:t>𝑛</m:t>
                            </m:r>
                            <m:r>
                              <a:rPr lang="en-US" sz="2000" i="1">
                                <a:latin typeface="Cambria Math"/>
                              </a:rPr>
                              <m:t>→∞</m:t>
                            </m:r>
                          </m:lim>
                        </m:limLow>
                      </m:fName>
                      <m:e>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𝑛</m:t>
                                    </m:r>
                                  </m:den>
                                </m:f>
                                <m:r>
                                  <a:rPr lang="en-US" sz="2000" i="1">
                                    <a:latin typeface="Cambria Math"/>
                                  </a:rPr>
                                  <m:t>⋅</m:t>
                                </m:r>
                                <m:r>
                                  <a:rPr lang="en-US" sz="2000" i="1">
                                    <a:latin typeface="Cambria Math"/>
                                  </a:rPr>
                                  <m:t>𝑓</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𝑘</m:t>
                                        </m:r>
                                      </m:num>
                                      <m:den>
                                        <m:r>
                                          <a:rPr lang="en-US" sz="2000" i="1">
                                            <a:latin typeface="Cambria Math"/>
                                          </a:rPr>
                                          <m:t>𝑛</m:t>
                                        </m:r>
                                      </m:den>
                                    </m:f>
                                  </m:e>
                                </m:d>
                              </m:e>
                            </m:d>
                          </m:e>
                        </m:nary>
                      </m:e>
                    </m:func>
                    <m:r>
                      <a:rPr lang="en-US" sz="2000" i="1">
                        <a:latin typeface="Cambria Math"/>
                      </a:rPr>
                      <m:t>=</m:t>
                    </m:r>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a:rPr>
                              <m:t>lim</m:t>
                            </m:r>
                          </m:e>
                          <m:lim>
                            <m:r>
                              <a:rPr lang="en-US" sz="2000" i="1">
                                <a:latin typeface="Cambria Math"/>
                              </a:rPr>
                              <m:t>𝑛</m:t>
                            </m:r>
                            <m:r>
                              <a:rPr lang="en-US" sz="2000" i="1">
                                <a:latin typeface="Cambria Math"/>
                              </a:rPr>
                              <m:t>→∞</m:t>
                            </m:r>
                          </m:lim>
                        </m:limLow>
                      </m:fName>
                      <m:e>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a:rPr>
                                  <m:t>2</m:t>
                                </m:r>
                              </m:num>
                              <m:den>
                                <m:r>
                                  <a:rPr lang="en-US" sz="2000" i="1">
                                    <a:latin typeface="Cambria Math"/>
                                  </a:rPr>
                                  <m:t>3</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2</m:t>
                                </m:r>
                                <m:r>
                                  <a:rPr lang="en-US" sz="2000" i="1">
                                    <a:latin typeface="Cambria Math"/>
                                  </a:rPr>
                                  <m:t>𝑛</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6</m:t>
                                </m:r>
                                <m:sSup>
                                  <m:sSupPr>
                                    <m:ctrlPr>
                                      <a:rPr lang="en-US" sz="2000" i="1">
                                        <a:latin typeface="Cambria Math" panose="02040503050406030204" pitchFamily="18" charset="0"/>
                                      </a:rPr>
                                    </m:ctrlPr>
                                  </m:sSupPr>
                                  <m:e>
                                    <m:r>
                                      <a:rPr lang="en-US" sz="2000" i="1">
                                        <a:latin typeface="Cambria Math"/>
                                      </a:rPr>
                                      <m:t>𝑛</m:t>
                                    </m:r>
                                  </m:e>
                                  <m:sup>
                                    <m:r>
                                      <a:rPr lang="en-US" sz="2000" i="1">
                                        <a:latin typeface="Cambria Math"/>
                                      </a:rPr>
                                      <m:t>2</m:t>
                                    </m:r>
                                  </m:sup>
                                </m:sSup>
                              </m:den>
                            </m:f>
                          </m:e>
                        </m:d>
                      </m:e>
                    </m:func>
                    <m:r>
                      <a:rPr lang="en-US" sz="2000" i="1">
                        <a:latin typeface="Cambria Math"/>
                      </a:rPr>
                      <m:t>=</m:t>
                    </m:r>
                    <m:f>
                      <m:fPr>
                        <m:ctrlPr>
                          <a:rPr lang="en-US" sz="2000" i="1">
                            <a:latin typeface="Cambria Math" panose="02040503050406030204" pitchFamily="18" charset="0"/>
                          </a:rPr>
                        </m:ctrlPr>
                      </m:fPr>
                      <m:num>
                        <m:r>
                          <a:rPr lang="en-US" sz="2000" i="1">
                            <a:latin typeface="Cambria Math"/>
                          </a:rPr>
                          <m:t>2</m:t>
                        </m:r>
                      </m:num>
                      <m:den>
                        <m:r>
                          <a:rPr lang="en-US" sz="2000" i="1">
                            <a:latin typeface="Cambria Math"/>
                          </a:rPr>
                          <m:t>3</m:t>
                        </m:r>
                      </m:den>
                    </m:f>
                  </m:oMath>
                </a14:m>
                <a:r>
                  <a:rPr lang="en-US" sz="2000" dirty="0"/>
                  <a:t>.</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5686813"/>
              </a:xfrm>
              <a:prstGeom prst="rect">
                <a:avLst/>
              </a:prstGeom>
              <a:blipFill>
                <a:blip r:embed="rId3"/>
                <a:stretch>
                  <a:fillRect l="-772" t="-644" r="-421"/>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6880" y="1447800"/>
            <a:ext cx="260252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590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0"/>
                <a:ext cx="8686800" cy="5247590"/>
              </a:xfrm>
              <a:prstGeom prst="rect">
                <a:avLst/>
              </a:prstGeom>
              <a:noFill/>
            </p:spPr>
            <p:txBody>
              <a:bodyPr wrap="square" rtlCol="0">
                <a:spAutoFit/>
              </a:bodyPr>
              <a:lstStyle/>
              <a:p>
                <a:pPr>
                  <a:spcAft>
                    <a:spcPts val="600"/>
                  </a:spcAft>
                </a:pPr>
                <a:r>
                  <a:rPr lang="en-US" sz="2000" b="1" dirty="0">
                    <a:solidFill>
                      <a:srgbClr val="0070C0"/>
                    </a:solidFill>
                  </a:rPr>
                  <a:t>Riemann Sums</a:t>
                </a:r>
              </a:p>
              <a:p>
                <a:pPr marL="342900" indent="-342900">
                  <a:spcAft>
                    <a:spcPts val="600"/>
                  </a:spcAft>
                  <a:buFont typeface="Arial" pitchFamily="34" charset="0"/>
                  <a:buChar char="•"/>
                </a:pPr>
                <a:r>
                  <a:rPr lang="en-US" sz="2000" dirty="0"/>
                  <a:t>Let’s attempt to generalize the process we just used to find the area under the curve </a:t>
                </a:r>
                <a14:m>
                  <m:oMath xmlns:m="http://schemas.openxmlformats.org/officeDocument/2006/math">
                    <m:r>
                      <a:rPr lang="en-US" sz="2000" i="1">
                        <a:latin typeface="Cambria Math"/>
                      </a:rPr>
                      <m:t>𝑦</m:t>
                    </m:r>
                    <m:r>
                      <a:rPr lang="en-US" sz="2000" i="1">
                        <a:latin typeface="Cambria Math"/>
                      </a:rPr>
                      <m:t>=1−</m:t>
                    </m:r>
                    <m:sSup>
                      <m:sSupPr>
                        <m:ctrlPr>
                          <a:rPr lang="en-US" sz="2000" i="1">
                            <a:latin typeface="Cambria Math" panose="02040503050406030204" pitchFamily="18" charset="0"/>
                          </a:rPr>
                        </m:ctrlPr>
                      </m:sSupPr>
                      <m:e>
                        <m:r>
                          <a:rPr lang="en-US" sz="2000" i="1">
                            <a:latin typeface="Cambria Math"/>
                          </a:rPr>
                          <m:t>𝑥</m:t>
                        </m:r>
                      </m:e>
                      <m:sup>
                        <m:r>
                          <a:rPr lang="en-US" sz="2000" i="1">
                            <a:latin typeface="Cambria Math"/>
                          </a:rPr>
                          <m:t>2</m:t>
                        </m:r>
                      </m:sup>
                    </m:sSup>
                  </m:oMath>
                </a14:m>
                <a:r>
                  <a:rPr lang="en-US" sz="2000" dirty="0"/>
                  <a:t>.</a:t>
                </a:r>
              </a:p>
              <a:p>
                <a:pPr marL="800100" lvl="1" indent="-342900">
                  <a:spcAft>
                    <a:spcPts val="600"/>
                  </a:spcAft>
                  <a:buFont typeface="Arial" pitchFamily="34" charset="0"/>
                  <a:buChar char="•"/>
                </a:pPr>
                <a:r>
                  <a:rPr lang="en-US" sz="2000" dirty="0"/>
                  <a:t>We first subdivide an </a:t>
                </a:r>
                <a14:m>
                  <m:oMath xmlns:m="http://schemas.openxmlformats.org/officeDocument/2006/math">
                    <m:r>
                      <a:rPr lang="en-US" sz="2000" i="1">
                        <a:latin typeface="Cambria Math"/>
                      </a:rPr>
                      <m:t>𝑥</m:t>
                    </m:r>
                  </m:oMath>
                </a14:m>
                <a:r>
                  <a:rPr lang="en-US" sz="2000" dirty="0"/>
                  <a:t>-interval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a:rPr>
                          <m:t>𝑎</m:t>
                        </m:r>
                        <m:r>
                          <a:rPr lang="en-US" sz="2000" i="1">
                            <a:latin typeface="Cambria Math"/>
                          </a:rPr>
                          <m:t>,</m:t>
                        </m:r>
                        <m:r>
                          <a:rPr lang="en-US" sz="2000" i="1">
                            <a:latin typeface="Cambria Math"/>
                          </a:rPr>
                          <m:t>𝑏</m:t>
                        </m:r>
                      </m:e>
                    </m:d>
                  </m:oMath>
                </a14:m>
                <a:r>
                  <a:rPr lang="en-US" sz="2000" dirty="0"/>
                  <a:t> into </a:t>
                </a:r>
                <a14:m>
                  <m:oMath xmlns:m="http://schemas.openxmlformats.org/officeDocument/2006/math">
                    <m:r>
                      <a:rPr lang="en-US" sz="2000" i="1">
                        <a:latin typeface="Cambria Math"/>
                      </a:rPr>
                      <m:t>𝑛</m:t>
                    </m:r>
                  </m:oMath>
                </a14:m>
                <a:r>
                  <a:rPr lang="en-US" sz="2000" dirty="0"/>
                  <a:t> many subintervals, obtaining a “change in </a:t>
                </a:r>
                <a14:m>
                  <m:oMath xmlns:m="http://schemas.openxmlformats.org/officeDocument/2006/math">
                    <m:r>
                      <a:rPr lang="en-US" sz="2000" i="1">
                        <a:latin typeface="Cambria Math"/>
                      </a:rPr>
                      <m:t>𝑥</m:t>
                    </m:r>
                  </m:oMath>
                </a14:m>
                <a:r>
                  <a:rPr lang="en-US" sz="2000" dirty="0"/>
                  <a:t>” that will act as our rectangle widths.  Let’s denote this change in the variable </a:t>
                </a:r>
                <a14:m>
                  <m:oMath xmlns:m="http://schemas.openxmlformats.org/officeDocument/2006/math">
                    <m:r>
                      <a:rPr lang="en-US" sz="2000" i="1">
                        <a:latin typeface="Cambria Math"/>
                      </a:rPr>
                      <m:t>𝑥</m:t>
                    </m:r>
                  </m:oMath>
                </a14:m>
                <a:r>
                  <a:rPr lang="en-US" sz="2000" dirty="0"/>
                  <a:t> by </a:t>
                </a:r>
                <a14:m>
                  <m:oMath xmlns:m="http://schemas.openxmlformats.org/officeDocument/2006/math">
                    <m:r>
                      <a:rPr lang="en-US" sz="2000" i="1">
                        <a:latin typeface="Cambria Math"/>
                      </a:rPr>
                      <m:t>∆</m:t>
                    </m:r>
                    <m:r>
                      <a:rPr lang="en-US" sz="2000" i="1">
                        <a:latin typeface="Cambria Math"/>
                      </a:rPr>
                      <m:t>𝑥</m:t>
                    </m:r>
                  </m:oMath>
                </a14:m>
                <a:r>
                  <a:rPr lang="en-US" sz="2000" dirty="0"/>
                  <a:t>.</a:t>
                </a:r>
              </a:p>
              <a:p>
                <a:pPr marL="800100" lvl="1" indent="-342900">
                  <a:spcAft>
                    <a:spcPts val="600"/>
                  </a:spcAft>
                  <a:buFont typeface="Arial" pitchFamily="34" charset="0"/>
                  <a:buChar char="•"/>
                </a:pPr>
                <a:endParaRPr lang="en-US" sz="2000" dirty="0"/>
              </a:p>
              <a:p>
                <a:pPr marL="800100" lvl="1" indent="-342900">
                  <a:spcAft>
                    <a:spcPts val="600"/>
                  </a:spcAft>
                  <a:buFont typeface="Arial" pitchFamily="34" charset="0"/>
                  <a:buChar char="•"/>
                </a:pPr>
                <a:endParaRPr lang="en-US" sz="2000" dirty="0"/>
              </a:p>
              <a:p>
                <a:pPr marL="800100" lvl="1" indent="-342900">
                  <a:spcAft>
                    <a:spcPts val="600"/>
                  </a:spcAft>
                  <a:buFont typeface="Arial" pitchFamily="34" charset="0"/>
                  <a:buChar char="•"/>
                </a:pPr>
                <a:endParaRPr lang="en-US" sz="2000" dirty="0"/>
              </a:p>
              <a:p>
                <a:pPr marL="800100" lvl="1" indent="-342900">
                  <a:spcAft>
                    <a:spcPts val="600"/>
                  </a:spcAft>
                  <a:buFont typeface="Arial" pitchFamily="34" charset="0"/>
                  <a:buChar char="•"/>
                </a:pPr>
                <a:r>
                  <a:rPr lang="en-US" sz="2000" dirty="0"/>
                  <a:t>Such a subdivision is called a </a:t>
                </a:r>
                <a:r>
                  <a:rPr lang="en-US" sz="2000" b="1" dirty="0"/>
                  <a:t>partition</a:t>
                </a:r>
                <a:r>
                  <a:rPr lang="en-US" sz="2000" dirty="0"/>
                  <a:t> of the interval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a:rPr>
                          <m:t>𝑎</m:t>
                        </m:r>
                        <m:r>
                          <a:rPr lang="en-US" sz="2000" i="1">
                            <a:latin typeface="Cambria Math"/>
                          </a:rPr>
                          <m:t>,</m:t>
                        </m:r>
                        <m:r>
                          <a:rPr lang="en-US" sz="2000" i="1">
                            <a:latin typeface="Cambria Math"/>
                          </a:rPr>
                          <m:t>𝑏</m:t>
                        </m:r>
                      </m:e>
                    </m:d>
                  </m:oMath>
                </a14:m>
                <a:r>
                  <a:rPr lang="en-US" sz="2000" dirty="0"/>
                  <a:t>, and since the subintervals need not be of equal width, we will call the width of the </a:t>
                </a:r>
                <a14:m>
                  <m:oMath xmlns:m="http://schemas.openxmlformats.org/officeDocument/2006/math">
                    <m:r>
                      <a:rPr lang="en-US" sz="2000" i="1">
                        <a:latin typeface="Cambria Math"/>
                      </a:rPr>
                      <m:t>𝑘</m:t>
                    </m:r>
                  </m:oMath>
                </a14:m>
                <a:r>
                  <a:rPr lang="en-US" sz="2000" dirty="0" err="1"/>
                  <a:t>th</a:t>
                </a:r>
                <a:r>
                  <a:rPr lang="en-US" sz="2000" dirty="0"/>
                  <a:t> subinterval </a:t>
                </a:r>
                <a14:m>
                  <m:oMath xmlns:m="http://schemas.openxmlformats.org/officeDocument/2006/math">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a:rPr>
                          <m:t>𝑘</m:t>
                        </m:r>
                      </m:sub>
                    </m:sSub>
                  </m:oMath>
                </a14:m>
                <a:r>
                  <a:rPr lang="en-US" sz="2000" dirty="0"/>
                  <a:t>.</a:t>
                </a:r>
              </a:p>
              <a:p>
                <a:pPr marL="800100" lvl="1" indent="-342900">
                  <a:spcAft>
                    <a:spcPts val="600"/>
                  </a:spcAft>
                  <a:buFont typeface="Arial" pitchFamily="34" charset="0"/>
                  <a:buChar char="•"/>
                </a:pPr>
                <a:r>
                  <a:rPr lang="en-US" sz="2000" dirty="0"/>
                  <a:t>We then choose any </a:t>
                </a:r>
                <a14:m>
                  <m:oMath xmlns:m="http://schemas.openxmlformats.org/officeDocument/2006/math">
                    <m:r>
                      <a:rPr lang="en-US" sz="2000" i="1">
                        <a:latin typeface="Cambria Math"/>
                      </a:rPr>
                      <m:t>𝑥</m:t>
                    </m:r>
                  </m:oMath>
                </a14:m>
                <a:r>
                  <a:rPr lang="en-US" sz="2000" dirty="0"/>
                  <a:t>-value within each subinterval, let’s call our choice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𝑐</m:t>
                        </m:r>
                      </m:e>
                      <m:sub>
                        <m:r>
                          <a:rPr lang="en-US" sz="2000" i="1">
                            <a:latin typeface="Cambria Math"/>
                          </a:rPr>
                          <m:t>𝑘</m:t>
                        </m:r>
                      </m:sub>
                    </m:sSub>
                  </m:oMath>
                </a14:m>
                <a:r>
                  <a:rPr lang="en-US" sz="2000" dirty="0"/>
                  <a:t>, and evaluate the function at that </a:t>
                </a:r>
                <a14:m>
                  <m:oMath xmlns:m="http://schemas.openxmlformats.org/officeDocument/2006/math">
                    <m:r>
                      <a:rPr lang="en-US" sz="2000" i="1">
                        <a:latin typeface="Cambria Math"/>
                      </a:rPr>
                      <m:t>𝑥</m:t>
                    </m:r>
                  </m:oMath>
                </a14:m>
                <a:r>
                  <a:rPr lang="en-US" sz="2000" dirty="0"/>
                  <a:t>-value to obtain the height of each rectangle, </a:t>
                </a:r>
                <a14:m>
                  <m:oMath xmlns:m="http://schemas.openxmlformats.org/officeDocument/2006/math">
                    <m:r>
                      <a:rPr lang="en-US" sz="2000" i="1">
                        <a:latin typeface="Cambria Math"/>
                      </a:rPr>
                      <m:t>𝑓</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𝑐</m:t>
                            </m:r>
                          </m:e>
                          <m:sub>
                            <m:r>
                              <a:rPr lang="en-US" sz="2000" i="1">
                                <a:latin typeface="Cambria Math"/>
                              </a:rPr>
                              <m:t>𝑘</m:t>
                            </m:r>
                          </m:sub>
                        </m:sSub>
                      </m:e>
                    </m:d>
                  </m:oMath>
                </a14:m>
                <a:r>
                  <a:rPr lang="en-US" sz="2000" dirty="0"/>
                  <a:t>.</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0"/>
                <a:ext cx="8686800" cy="5247590"/>
              </a:xfrm>
              <a:prstGeom prst="rect">
                <a:avLst/>
              </a:prstGeom>
              <a:blipFill>
                <a:blip r:embed="rId3"/>
                <a:stretch>
                  <a:fillRect l="-772" t="-698" r="-281" b="-1163"/>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514600"/>
            <a:ext cx="7315200" cy="93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514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1"/>
                <a:ext cx="8686800" cy="6140335"/>
              </a:xfrm>
              <a:prstGeom prst="rect">
                <a:avLst/>
              </a:prstGeom>
              <a:noFill/>
            </p:spPr>
            <p:txBody>
              <a:bodyPr wrap="square" rtlCol="0">
                <a:spAutoFit/>
              </a:bodyPr>
              <a:lstStyle/>
              <a:p>
                <a:pPr>
                  <a:spcAft>
                    <a:spcPts val="600"/>
                  </a:spcAft>
                </a:pPr>
                <a:r>
                  <a:rPr lang="en-US" sz="2000" b="1" dirty="0">
                    <a:solidFill>
                      <a:srgbClr val="0070C0"/>
                    </a:solidFill>
                  </a:rPr>
                  <a:t>Riemann Sums</a:t>
                </a:r>
              </a:p>
              <a:p>
                <a:pPr marL="342900" indent="-342900">
                  <a:spcAft>
                    <a:spcPts val="600"/>
                  </a:spcAft>
                  <a:buFont typeface="Arial" pitchFamily="34" charset="0"/>
                  <a:buChar char="•"/>
                </a:pPr>
                <a:r>
                  <a:rPr lang="en-US" sz="2000" dirty="0"/>
                  <a:t>Summing the areas of the </a:t>
                </a:r>
                <a14:m>
                  <m:oMath xmlns:m="http://schemas.openxmlformats.org/officeDocument/2006/math">
                    <m:r>
                      <a:rPr lang="en-US" sz="2000" i="1">
                        <a:latin typeface="Cambria Math"/>
                      </a:rPr>
                      <m:t>𝑛</m:t>
                    </m:r>
                  </m:oMath>
                </a14:m>
                <a:r>
                  <a:rPr lang="en-US" sz="2000" dirty="0"/>
                  <a:t> rectangles gives what is known as a </a:t>
                </a:r>
                <a:r>
                  <a:rPr lang="en-US" sz="2000" b="1" dirty="0"/>
                  <a:t>Riemann sum</a:t>
                </a:r>
                <a:r>
                  <a:rPr lang="en-US" sz="2000" dirty="0"/>
                  <a:t>:</a:t>
                </a:r>
              </a:p>
              <a:p>
                <a:pPr>
                  <a:spcAft>
                    <a:spcPts val="600"/>
                  </a:spcAft>
                </a:pPr>
                <a14:m>
                  <m:oMathPara xmlns:m="http://schemas.openxmlformats.org/officeDocument/2006/math">
                    <m:oMathParaPr>
                      <m:jc m:val="centerGroup"/>
                    </m:oMathParaPr>
                    <m:oMath xmlns:m="http://schemas.openxmlformats.org/officeDocument/2006/math">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r>
                            <a:rPr lang="en-US" sz="2000" i="1">
                              <a:latin typeface="Cambria Math"/>
                            </a:rPr>
                            <m:t>𝑓</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𝑐</m:t>
                                  </m:r>
                                </m:e>
                                <m:sub>
                                  <m:r>
                                    <a:rPr lang="en-US" sz="2000" i="1">
                                      <a:latin typeface="Cambria Math"/>
                                    </a:rPr>
                                    <m:t>𝑘</m:t>
                                  </m:r>
                                </m:sub>
                              </m:sSub>
                            </m:e>
                          </m:d>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𝑥</m:t>
                              </m:r>
                            </m:e>
                            <m:sub>
                              <m:r>
                                <a:rPr lang="en-US" sz="2000" i="1">
                                  <a:latin typeface="Cambria Math"/>
                                </a:rPr>
                                <m:t>𝑘</m:t>
                              </m:r>
                            </m:sub>
                          </m:sSub>
                        </m:e>
                      </m:nary>
                    </m:oMath>
                  </m:oMathPara>
                </a14:m>
                <a:endParaRPr lang="en-US" sz="2000" dirty="0"/>
              </a:p>
              <a:p>
                <a:pPr marL="342900" indent="-342900">
                  <a:spcAft>
                    <a:spcPts val="600"/>
                  </a:spcAft>
                  <a:buFont typeface="Arial" panose="020B0604020202020204" pitchFamily="34" charset="0"/>
                  <a:buChar char="•"/>
                </a:pPr>
                <a:r>
                  <a:rPr lang="en-US" sz="2000" dirty="0"/>
                  <a:t>We then take the limit as the partition gets finer and finer, i.e., as the subintervals get smaller and smaller, and we call this the area under the curve.</a:t>
                </a:r>
              </a:p>
              <a:p>
                <a:pPr marL="342900" indent="-342900">
                  <a:spcAft>
                    <a:spcPts val="600"/>
                  </a:spcAft>
                  <a:buFont typeface="Arial" panose="020B0604020202020204" pitchFamily="34" charset="0"/>
                  <a:buChar char="•"/>
                </a:pPr>
                <a:r>
                  <a:rPr lang="en-US" sz="2000" dirty="0"/>
                  <a:t>To make the notation somewhat simpler, lets say we divide the interval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a:rPr>
                          <m:t>𝑎</m:t>
                        </m:r>
                        <m:r>
                          <a:rPr lang="en-US" sz="2000" i="1">
                            <a:latin typeface="Cambria Math"/>
                          </a:rPr>
                          <m:t>,</m:t>
                        </m:r>
                        <m:r>
                          <a:rPr lang="en-US" sz="2000" i="1">
                            <a:latin typeface="Cambria Math"/>
                          </a:rPr>
                          <m:t>𝑏</m:t>
                        </m:r>
                      </m:e>
                    </m:d>
                  </m:oMath>
                </a14:m>
                <a:r>
                  <a:rPr lang="en-US" sz="2000" dirty="0"/>
                  <a:t> into </a:t>
                </a:r>
                <a14:m>
                  <m:oMath xmlns:m="http://schemas.openxmlformats.org/officeDocument/2006/math">
                    <m:r>
                      <a:rPr lang="en-US" sz="2000" i="1">
                        <a:latin typeface="Cambria Math"/>
                      </a:rPr>
                      <m:t>𝑛</m:t>
                    </m:r>
                  </m:oMath>
                </a14:m>
                <a:r>
                  <a:rPr lang="en-US" sz="2000" dirty="0"/>
                  <a:t> subintervals of equal width, so that we have only one </a:t>
                </a:r>
                <a14:m>
                  <m:oMath xmlns:m="http://schemas.openxmlformats.org/officeDocument/2006/math">
                    <m:r>
                      <a:rPr lang="en-US" sz="2000" i="1">
                        <a:latin typeface="Cambria Math"/>
                      </a:rPr>
                      <m:t>∆</m:t>
                    </m:r>
                    <m:r>
                      <a:rPr lang="en-US" sz="2000" i="1">
                        <a:latin typeface="Cambria Math"/>
                      </a:rPr>
                      <m:t>𝑥</m:t>
                    </m:r>
                  </m:oMath>
                </a14:m>
                <a:r>
                  <a:rPr lang="en-US" sz="2000" dirty="0"/>
                  <a:t>, given by </a:t>
                </a:r>
                <a14:m>
                  <m:oMath xmlns:m="http://schemas.openxmlformats.org/officeDocument/2006/math">
                    <m:r>
                      <a:rPr lang="en-US" sz="2000" i="1">
                        <a:latin typeface="Cambria Math"/>
                      </a:rPr>
                      <m:t>∆</m:t>
                    </m:r>
                    <m:r>
                      <a:rPr lang="en-US" sz="2000" i="1">
                        <a:latin typeface="Cambria Math"/>
                      </a:rPr>
                      <m:t>𝑥</m:t>
                    </m:r>
                    <m:r>
                      <a:rPr lang="en-US" sz="2000" i="1">
                        <a:latin typeface="Cambria Math"/>
                      </a:rPr>
                      <m:t>=</m:t>
                    </m:r>
                    <m:f>
                      <m:fPr>
                        <m:ctrlPr>
                          <a:rPr lang="en-US" sz="2000" i="1">
                            <a:latin typeface="Cambria Math" panose="02040503050406030204" pitchFamily="18" charset="0"/>
                          </a:rPr>
                        </m:ctrlPr>
                      </m:fPr>
                      <m:num>
                        <m:r>
                          <a:rPr lang="en-US" sz="2000" i="1">
                            <a:latin typeface="Cambria Math"/>
                          </a:rPr>
                          <m:t>𝑏</m:t>
                        </m:r>
                        <m:r>
                          <a:rPr lang="en-US" sz="2000" i="1">
                            <a:latin typeface="Cambria Math"/>
                          </a:rPr>
                          <m:t>−</m:t>
                        </m:r>
                        <m:r>
                          <a:rPr lang="en-US" sz="2000" i="1">
                            <a:latin typeface="Cambria Math"/>
                          </a:rPr>
                          <m:t>𝑎</m:t>
                        </m:r>
                      </m:num>
                      <m:den>
                        <m:r>
                          <a:rPr lang="en-US" sz="2000" i="1">
                            <a:latin typeface="Cambria Math"/>
                          </a:rPr>
                          <m:t>𝑛</m:t>
                        </m:r>
                      </m:den>
                    </m:f>
                  </m:oMath>
                </a14:m>
                <a:r>
                  <a:rPr lang="en-US" sz="2000" dirty="0"/>
                  <a:t>.</a:t>
                </a:r>
              </a:p>
              <a:p>
                <a:pPr marL="342900" indent="-342900">
                  <a:spcAft>
                    <a:spcPts val="600"/>
                  </a:spcAft>
                  <a:buFont typeface="Arial" panose="020B0604020202020204" pitchFamily="34" charset="0"/>
                  <a:buChar char="•"/>
                </a:pPr>
                <a:r>
                  <a:rPr lang="en-US" sz="2000" dirty="0"/>
                  <a:t>In this case, making the subintervals smaller and smaller simply means increasing </a:t>
                </a:r>
                <a14:m>
                  <m:oMath xmlns:m="http://schemas.openxmlformats.org/officeDocument/2006/math">
                    <m:r>
                      <a:rPr lang="en-US" sz="2000" i="1">
                        <a:latin typeface="Cambria Math"/>
                      </a:rPr>
                      <m:t>𝑛</m:t>
                    </m:r>
                  </m:oMath>
                </a14:m>
                <a:r>
                  <a:rPr lang="en-US" sz="2000" dirty="0"/>
                  <a:t> (the number of rectangles), and we may write the area under the curve as</a:t>
                </a:r>
              </a:p>
              <a:p>
                <a:pPr>
                  <a:spcAft>
                    <a:spcPts val="600"/>
                  </a:spcAft>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a:rPr>
                                <m:t>lim</m:t>
                              </m:r>
                            </m:e>
                            <m:lim>
                              <m:r>
                                <a:rPr lang="en-US" sz="2000" i="1">
                                  <a:latin typeface="Cambria Math"/>
                                </a:rPr>
                                <m:t>𝑛</m:t>
                              </m:r>
                              <m:r>
                                <a:rPr lang="en-US" sz="2000" i="1">
                                  <a:latin typeface="Cambria Math"/>
                                </a:rPr>
                                <m:t>→∞</m:t>
                              </m:r>
                            </m:lim>
                          </m:limLow>
                        </m:fName>
                        <m:e>
                          <m:nary>
                            <m:naryPr>
                              <m:chr m:val="∑"/>
                              <m:ctrlPr>
                                <a:rPr lang="en-US" sz="2000" i="1">
                                  <a:latin typeface="Cambria Math" panose="02040503050406030204" pitchFamily="18" charset="0"/>
                                </a:rPr>
                              </m:ctrlPr>
                            </m:naryPr>
                            <m:sub>
                              <m:r>
                                <a:rPr lang="en-US" sz="2000" i="1">
                                  <a:latin typeface="Cambria Math"/>
                                </a:rPr>
                                <m:t>𝑘</m:t>
                              </m:r>
                              <m:r>
                                <a:rPr lang="en-US" sz="2000" i="1">
                                  <a:latin typeface="Cambria Math"/>
                                </a:rPr>
                                <m:t>=1</m:t>
                              </m:r>
                            </m:sub>
                            <m:sup>
                              <m:r>
                                <a:rPr lang="en-US" sz="2000" i="1">
                                  <a:latin typeface="Cambria Math"/>
                                </a:rPr>
                                <m:t>𝑛</m:t>
                              </m:r>
                            </m:sup>
                            <m:e>
                              <m:r>
                                <a:rPr lang="en-US" sz="2000" i="1">
                                  <a:latin typeface="Cambria Math"/>
                                </a:rPr>
                                <m:t>𝑓</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𝑐</m:t>
                                      </m:r>
                                    </m:e>
                                    <m:sub>
                                      <m:r>
                                        <a:rPr lang="en-US" sz="2000" i="1">
                                          <a:latin typeface="Cambria Math"/>
                                        </a:rPr>
                                        <m:t>𝑘</m:t>
                                      </m:r>
                                    </m:sub>
                                  </m:sSub>
                                </m:e>
                              </m:d>
                              <m:r>
                                <a:rPr lang="en-US" sz="2000" i="1">
                                  <a:latin typeface="Cambria Math"/>
                                </a:rPr>
                                <m:t>∆</m:t>
                              </m:r>
                              <m:r>
                                <a:rPr lang="en-US" sz="2000" i="1">
                                  <a:latin typeface="Cambria Math"/>
                                </a:rPr>
                                <m:t>𝑥</m:t>
                              </m:r>
                            </m:e>
                          </m:nary>
                        </m:e>
                      </m:func>
                    </m:oMath>
                  </m:oMathPara>
                </a14:m>
                <a:endParaRPr lang="en-US" sz="2000" dirty="0"/>
              </a:p>
              <a:p>
                <a:pPr marL="342900" indent="-342900">
                  <a:spcAft>
                    <a:spcPts val="600"/>
                  </a:spcAft>
                  <a:buFont typeface="Arial" panose="020B0604020202020204" pitchFamily="34" charset="0"/>
                  <a:buChar char="•"/>
                </a:pPr>
                <a:r>
                  <a:rPr lang="en-US" sz="2000" dirty="0"/>
                  <a:t>This “limit of a Riemann sum” will define the integral (Section 5.3) much as the “limit of a difference quotient” defined the derivative (Section 3.2).</a:t>
                </a:r>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6140335"/>
              </a:xfrm>
              <a:prstGeom prst="rect">
                <a:avLst/>
              </a:prstGeom>
              <a:blipFill>
                <a:blip r:embed="rId3"/>
                <a:stretch>
                  <a:fillRect l="-772" t="-596" r="-702" b="-794"/>
                </a:stretch>
              </a:blipFill>
            </p:spPr>
            <p:txBody>
              <a:bodyPr/>
              <a:lstStyle/>
              <a:p>
                <a:r>
                  <a:rPr lang="en-US">
                    <a:noFill/>
                  </a:rPr>
                  <a:t> </a:t>
                </a:r>
              </a:p>
            </p:txBody>
          </p:sp>
        </mc:Fallback>
      </mc:AlternateContent>
    </p:spTree>
    <p:extLst>
      <p:ext uri="{BB962C8B-B14F-4D97-AF65-F5344CB8AC3E}">
        <p14:creationId xmlns:p14="http://schemas.microsoft.com/office/powerpoint/2010/main" val="3261406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0"/>
            <a:ext cx="8686800" cy="3093154"/>
          </a:xfrm>
          <a:prstGeom prst="rect">
            <a:avLst/>
          </a:prstGeom>
          <a:noFill/>
        </p:spPr>
        <p:txBody>
          <a:bodyPr wrap="square" rtlCol="0">
            <a:spAutoFit/>
          </a:bodyPr>
          <a:lstStyle/>
          <a:p>
            <a:pPr>
              <a:spcAft>
                <a:spcPts val="600"/>
              </a:spcAft>
            </a:pPr>
            <a:r>
              <a:rPr lang="en-US" sz="2000" b="1" dirty="0">
                <a:solidFill>
                  <a:srgbClr val="0070C0"/>
                </a:solidFill>
              </a:rPr>
              <a:t>The Area Problem</a:t>
            </a:r>
          </a:p>
          <a:p>
            <a:pPr marL="342900" indent="-342900">
              <a:spcAft>
                <a:spcPts val="600"/>
              </a:spcAft>
              <a:buFont typeface="Arial" pitchFamily="34" charset="0"/>
              <a:buChar char="•"/>
            </a:pPr>
            <a:r>
              <a:rPr lang="en-US" sz="2000" dirty="0"/>
              <a:t>By forming, say, two rectangles, each of width ½, and whose heights are given by the height of the function, we obtain an easily calculable approximation (the area in red) to the actual area under </a:t>
            </a:r>
            <a:br>
              <a:rPr lang="en-US" sz="2000" dirty="0"/>
            </a:br>
            <a:r>
              <a:rPr lang="en-US" sz="2000" dirty="0"/>
              <a:t>the curve (the area in blue).</a:t>
            </a:r>
          </a:p>
          <a:p>
            <a:pPr marL="342900" indent="-342900">
              <a:spcAft>
                <a:spcPts val="600"/>
              </a:spcAft>
              <a:buFont typeface="Arial" pitchFamily="34" charset="0"/>
              <a:buChar char="•"/>
            </a:pPr>
            <a:r>
              <a:rPr lang="en-US" sz="2000" dirty="0"/>
              <a:t>True, this is not a very good </a:t>
            </a:r>
            <a:r>
              <a:rPr lang="en-US" sz="2000" dirty="0" err="1"/>
              <a:t>approx</a:t>
            </a:r>
            <a:r>
              <a:rPr lang="en-US" sz="2000" dirty="0"/>
              <a:t>-</a:t>
            </a:r>
            <a:br>
              <a:rPr lang="en-US" sz="2000" dirty="0"/>
            </a:br>
            <a:r>
              <a:rPr lang="en-US" sz="2000" dirty="0" err="1"/>
              <a:t>imation</a:t>
            </a:r>
            <a:r>
              <a:rPr lang="en-US" sz="2000" dirty="0"/>
              <a:t>, so can you suggest a way to </a:t>
            </a:r>
            <a:br>
              <a:rPr lang="en-US" sz="2000" dirty="0"/>
            </a:br>
            <a:r>
              <a:rPr lang="en-US" sz="2000" dirty="0"/>
              <a:t>obtain a better one?</a:t>
            </a:r>
          </a:p>
          <a:p>
            <a:pPr marL="342900" indent="-342900">
              <a:spcAft>
                <a:spcPts val="600"/>
              </a:spcAft>
              <a:buFont typeface="Arial" pitchFamily="34" charset="0"/>
              <a:buChar char="•"/>
            </a:pPr>
            <a:endParaRPr lang="en-US" sz="2000" dirty="0"/>
          </a:p>
        </p:txBody>
      </p:sp>
      <p:pic>
        <p:nvPicPr>
          <p:cNvPr id="4" name="Picture 3"/>
          <p:cNvPicPr>
            <a:picLocks noChangeAspect="1"/>
          </p:cNvPicPr>
          <p:nvPr/>
        </p:nvPicPr>
        <p:blipFill>
          <a:blip r:embed="rId3"/>
          <a:stretch>
            <a:fillRect/>
          </a:stretch>
        </p:blipFill>
        <p:spPr>
          <a:xfrm>
            <a:off x="6754604" y="1628600"/>
            <a:ext cx="3684796" cy="3657600"/>
          </a:xfrm>
          <a:prstGeom prst="rect">
            <a:avLst/>
          </a:prstGeom>
        </p:spPr>
      </p:pic>
    </p:spTree>
    <p:extLst>
      <p:ext uri="{BB962C8B-B14F-4D97-AF65-F5344CB8AC3E}">
        <p14:creationId xmlns:p14="http://schemas.microsoft.com/office/powerpoint/2010/main" val="2964870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1"/>
            <a:ext cx="8686800" cy="5632311"/>
          </a:xfrm>
          <a:prstGeom prst="rect">
            <a:avLst/>
          </a:prstGeom>
          <a:noFill/>
        </p:spPr>
        <p:txBody>
          <a:bodyPr wrap="square" rtlCol="0">
            <a:spAutoFit/>
          </a:bodyPr>
          <a:lstStyle/>
          <a:p>
            <a:pPr>
              <a:spcAft>
                <a:spcPts val="600"/>
              </a:spcAft>
            </a:pPr>
            <a:r>
              <a:rPr lang="en-US" sz="2000" b="1" dirty="0">
                <a:solidFill>
                  <a:srgbClr val="0070C0"/>
                </a:solidFill>
              </a:rPr>
              <a:t>We Need More Rectangles</a:t>
            </a:r>
          </a:p>
          <a:p>
            <a:pPr marL="342900" indent="-342900">
              <a:spcAft>
                <a:spcPts val="600"/>
              </a:spcAft>
              <a:buFont typeface="Arial" pitchFamily="34" charset="0"/>
              <a:buChar char="•"/>
            </a:pPr>
            <a:r>
              <a:rPr lang="en-US" sz="2000" dirty="0"/>
              <a:t>By using more rectangles, we are able to obtain what appears to be a closer approximation to the true area under the curve.</a:t>
            </a:r>
          </a:p>
          <a:p>
            <a:pPr marL="342900" indent="-342900">
              <a:spcAft>
                <a:spcPts val="600"/>
              </a:spcAft>
              <a:buFont typeface="Arial" pitchFamily="34" charset="0"/>
              <a:buChar char="•"/>
            </a:pPr>
            <a:r>
              <a:rPr lang="en-US" sz="2000" dirty="0"/>
              <a:t>Presumably then, the more rectangles </a:t>
            </a:r>
            <a:br>
              <a:rPr lang="en-US" sz="2000" dirty="0"/>
            </a:br>
            <a:r>
              <a:rPr lang="en-US" sz="2000" dirty="0"/>
              <a:t>we use, the better the approximation </a:t>
            </a:r>
            <a:br>
              <a:rPr lang="en-US" sz="2000" dirty="0"/>
            </a:br>
            <a:r>
              <a:rPr lang="en-US" sz="2000" dirty="0"/>
              <a:t>will become, and that is the basic idea </a:t>
            </a:r>
            <a:br>
              <a:rPr lang="en-US" sz="2000" dirty="0"/>
            </a:br>
            <a:r>
              <a:rPr lang="en-US" sz="2000" dirty="0"/>
              <a:t>behind the area problem.</a:t>
            </a:r>
          </a:p>
          <a:p>
            <a:pPr marL="342900" indent="-342900">
              <a:spcAft>
                <a:spcPts val="600"/>
              </a:spcAft>
              <a:buFont typeface="Arial" pitchFamily="34" charset="0"/>
              <a:buChar char="•"/>
            </a:pPr>
            <a:r>
              <a:rPr lang="en-US" sz="2000" dirty="0"/>
              <a:t>Notice as well that this approximation </a:t>
            </a:r>
            <a:br>
              <a:rPr lang="en-US" sz="2000" dirty="0"/>
            </a:br>
            <a:r>
              <a:rPr lang="en-US" sz="2000" dirty="0"/>
              <a:t>(in red) is an </a:t>
            </a:r>
            <a:r>
              <a:rPr lang="en-US" sz="2000" i="1" dirty="0"/>
              <a:t>overestimate</a:t>
            </a:r>
            <a:r>
              <a:rPr lang="en-US" sz="2000" dirty="0"/>
              <a:t> of the true </a:t>
            </a:r>
            <a:br>
              <a:rPr lang="en-US" sz="2000" dirty="0"/>
            </a:br>
            <a:r>
              <a:rPr lang="en-US" sz="2000" dirty="0"/>
              <a:t>value, due to the fact that we chose to </a:t>
            </a:r>
            <a:br>
              <a:rPr lang="en-US" sz="2000" dirty="0"/>
            </a:br>
            <a:r>
              <a:rPr lang="en-US" sz="2000" dirty="0"/>
              <a:t>use the highest points on the graph (the </a:t>
            </a:r>
            <a:br>
              <a:rPr lang="en-US" sz="2000" dirty="0"/>
            </a:br>
            <a:r>
              <a:rPr lang="en-US" sz="2000" dirty="0"/>
              <a:t>left endpoints of the intervals) as the </a:t>
            </a:r>
            <a:br>
              <a:rPr lang="en-US" sz="2000" dirty="0"/>
            </a:br>
            <a:r>
              <a:rPr lang="en-US" sz="2000" dirty="0"/>
              <a:t>heights of our rectangles.</a:t>
            </a:r>
          </a:p>
          <a:p>
            <a:pPr marL="342900" indent="-342900">
              <a:spcAft>
                <a:spcPts val="600"/>
              </a:spcAft>
              <a:buFont typeface="Arial" pitchFamily="34" charset="0"/>
              <a:buChar char="•"/>
            </a:pPr>
            <a:r>
              <a:rPr lang="en-US" sz="2000" dirty="0"/>
              <a:t>This is typically called an </a:t>
            </a:r>
            <a:r>
              <a:rPr lang="en-US" sz="2000" i="1" dirty="0"/>
              <a:t>upper sum</a:t>
            </a:r>
            <a:r>
              <a:rPr lang="en-US" sz="2000" dirty="0"/>
              <a:t>, </a:t>
            </a:r>
            <a:br>
              <a:rPr lang="en-US" sz="2000" dirty="0"/>
            </a:br>
            <a:r>
              <a:rPr lang="en-US" sz="2000" dirty="0"/>
              <a:t>and we can find a corresponding </a:t>
            </a:r>
            <a:r>
              <a:rPr lang="en-US" sz="2000" i="1" dirty="0"/>
              <a:t>lower </a:t>
            </a:r>
            <a:br>
              <a:rPr lang="en-US" sz="2000" i="1" dirty="0"/>
            </a:br>
            <a:r>
              <a:rPr lang="en-US" sz="2000" i="1" dirty="0"/>
              <a:t>sum</a:t>
            </a:r>
            <a:r>
              <a:rPr lang="en-US" sz="2000" dirty="0"/>
              <a:t> by choosing the lowest points (the </a:t>
            </a:r>
            <a:br>
              <a:rPr lang="en-US" sz="2000" dirty="0"/>
            </a:br>
            <a:r>
              <a:rPr lang="en-US" sz="2000" dirty="0"/>
              <a:t>right endpoints) as the heights of our rectangles.</a:t>
            </a:r>
          </a:p>
        </p:txBody>
      </p:sp>
      <p:pic>
        <p:nvPicPr>
          <p:cNvPr id="3" name="Picture 2"/>
          <p:cNvPicPr>
            <a:picLocks noChangeAspect="1"/>
          </p:cNvPicPr>
          <p:nvPr/>
        </p:nvPicPr>
        <p:blipFill>
          <a:blip r:embed="rId3"/>
          <a:stretch>
            <a:fillRect/>
          </a:stretch>
        </p:blipFill>
        <p:spPr>
          <a:xfrm>
            <a:off x="6768202" y="1628600"/>
            <a:ext cx="3657600" cy="3657600"/>
          </a:xfrm>
          <a:prstGeom prst="rect">
            <a:avLst/>
          </a:prstGeom>
        </p:spPr>
      </p:pic>
    </p:spTree>
    <p:extLst>
      <p:ext uri="{BB962C8B-B14F-4D97-AF65-F5344CB8AC3E}">
        <p14:creationId xmlns:p14="http://schemas.microsoft.com/office/powerpoint/2010/main" val="2523710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1"/>
            <a:ext cx="8686800" cy="4324261"/>
          </a:xfrm>
          <a:prstGeom prst="rect">
            <a:avLst/>
          </a:prstGeom>
          <a:noFill/>
        </p:spPr>
        <p:txBody>
          <a:bodyPr wrap="square" rtlCol="0">
            <a:spAutoFit/>
          </a:bodyPr>
          <a:lstStyle/>
          <a:p>
            <a:pPr>
              <a:spcAft>
                <a:spcPts val="600"/>
              </a:spcAft>
            </a:pPr>
            <a:r>
              <a:rPr lang="en-US" sz="2000" b="1" dirty="0">
                <a:solidFill>
                  <a:srgbClr val="0070C0"/>
                </a:solidFill>
              </a:rPr>
              <a:t>Lower Sums vs. Upper Sums</a:t>
            </a:r>
          </a:p>
          <a:p>
            <a:pPr marL="342900" indent="-342900">
              <a:spcAft>
                <a:spcPts val="600"/>
              </a:spcAft>
              <a:buFont typeface="Arial" pitchFamily="34" charset="0"/>
              <a:buChar char="•"/>
            </a:pPr>
            <a:r>
              <a:rPr lang="en-US" sz="2000" dirty="0"/>
              <a:t>This lower sum (in red) is an </a:t>
            </a:r>
            <a:r>
              <a:rPr lang="en-US" sz="2000" i="1" dirty="0"/>
              <a:t>underestimate</a:t>
            </a:r>
            <a:r>
              <a:rPr lang="en-US" sz="2000" dirty="0"/>
              <a:t> of the true area under the curve, but we could still imagine that, the more rectangles we use, the closer our </a:t>
            </a:r>
            <a:r>
              <a:rPr lang="en-US" sz="2000" dirty="0" err="1"/>
              <a:t>approx-imation</a:t>
            </a:r>
            <a:r>
              <a:rPr lang="en-US" sz="2000" dirty="0"/>
              <a:t> should be to the true value.</a:t>
            </a:r>
          </a:p>
          <a:p>
            <a:pPr marL="342900" indent="-342900">
              <a:spcAft>
                <a:spcPts val="600"/>
              </a:spcAft>
              <a:buFont typeface="Arial" pitchFamily="34" charset="0"/>
              <a:buChar char="•"/>
            </a:pPr>
            <a:r>
              <a:rPr lang="en-US" sz="2000" dirty="0"/>
              <a:t>In this example, we’ve seen that using </a:t>
            </a:r>
            <a:br>
              <a:rPr lang="en-US" sz="2000" dirty="0"/>
            </a:br>
            <a:r>
              <a:rPr lang="en-US" sz="2000" dirty="0"/>
              <a:t>left endpoints to calculate the heights </a:t>
            </a:r>
            <a:br>
              <a:rPr lang="en-US" sz="2000" dirty="0"/>
            </a:br>
            <a:r>
              <a:rPr lang="en-US" sz="2000" dirty="0"/>
              <a:t>of the rectangles gives an overestimate, </a:t>
            </a:r>
            <a:br>
              <a:rPr lang="en-US" sz="2000" dirty="0"/>
            </a:br>
            <a:r>
              <a:rPr lang="en-US" sz="2000" dirty="0"/>
              <a:t>and using right endpoints gives an </a:t>
            </a:r>
            <a:br>
              <a:rPr lang="en-US" sz="2000" dirty="0"/>
            </a:br>
            <a:r>
              <a:rPr lang="en-US" sz="2000" dirty="0"/>
              <a:t>underestimate.</a:t>
            </a:r>
          </a:p>
          <a:p>
            <a:pPr marL="342900" indent="-342900">
              <a:spcAft>
                <a:spcPts val="600"/>
              </a:spcAft>
              <a:buFont typeface="Arial" pitchFamily="34" charset="0"/>
              <a:buChar char="•"/>
            </a:pPr>
            <a:r>
              <a:rPr lang="en-US" sz="2000" dirty="0"/>
              <a:t>Can you think of another choice for the </a:t>
            </a:r>
            <a:br>
              <a:rPr lang="en-US" sz="2000" dirty="0"/>
            </a:br>
            <a:r>
              <a:rPr lang="en-US" sz="2000" dirty="0"/>
              <a:t>height of each rectangle that might give </a:t>
            </a:r>
            <a:br>
              <a:rPr lang="en-US" sz="2000" dirty="0"/>
            </a:br>
            <a:r>
              <a:rPr lang="en-US" sz="2000" dirty="0"/>
              <a:t>a better approximation, even with the </a:t>
            </a:r>
            <a:br>
              <a:rPr lang="en-US" sz="2000" dirty="0"/>
            </a:br>
            <a:r>
              <a:rPr lang="en-US" sz="2000" dirty="0"/>
              <a:t>same number of rectangles?</a:t>
            </a:r>
          </a:p>
        </p:txBody>
      </p:sp>
      <p:pic>
        <p:nvPicPr>
          <p:cNvPr id="4" name="Picture 3"/>
          <p:cNvPicPr>
            <a:picLocks noChangeAspect="1"/>
          </p:cNvPicPr>
          <p:nvPr/>
        </p:nvPicPr>
        <p:blipFill>
          <a:blip r:embed="rId3"/>
          <a:stretch>
            <a:fillRect/>
          </a:stretch>
        </p:blipFill>
        <p:spPr>
          <a:xfrm>
            <a:off x="6741510" y="1628600"/>
            <a:ext cx="3684293" cy="3657600"/>
          </a:xfrm>
          <a:prstGeom prst="rect">
            <a:avLst/>
          </a:prstGeom>
        </p:spPr>
      </p:pic>
    </p:spTree>
    <p:extLst>
      <p:ext uri="{BB962C8B-B14F-4D97-AF65-F5344CB8AC3E}">
        <p14:creationId xmlns:p14="http://schemas.microsoft.com/office/powerpoint/2010/main" val="3085783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0"/>
            <a:ext cx="8686800" cy="3016210"/>
          </a:xfrm>
          <a:prstGeom prst="rect">
            <a:avLst/>
          </a:prstGeom>
          <a:noFill/>
        </p:spPr>
        <p:txBody>
          <a:bodyPr wrap="square" rtlCol="0">
            <a:spAutoFit/>
          </a:bodyPr>
          <a:lstStyle/>
          <a:p>
            <a:pPr>
              <a:spcAft>
                <a:spcPts val="600"/>
              </a:spcAft>
            </a:pPr>
            <a:r>
              <a:rPr lang="en-US" sz="2000" b="1" dirty="0">
                <a:solidFill>
                  <a:srgbClr val="0070C0"/>
                </a:solidFill>
              </a:rPr>
              <a:t>Midpoints:  A Better Approximation?</a:t>
            </a:r>
          </a:p>
          <a:p>
            <a:pPr marL="342900" indent="-342900">
              <a:spcAft>
                <a:spcPts val="600"/>
              </a:spcAft>
              <a:buFont typeface="Arial" pitchFamily="34" charset="0"/>
              <a:buChar char="•"/>
            </a:pPr>
            <a:r>
              <a:rPr lang="en-US" sz="2000" dirty="0"/>
              <a:t>Using the functional values at the midpoints of each subinterval as the heights of the rectangles appears to give a better approximation to the actual area, where the underestimates balance the </a:t>
            </a:r>
            <a:br>
              <a:rPr lang="en-US" sz="2000" dirty="0"/>
            </a:br>
            <a:r>
              <a:rPr lang="en-US" sz="2000" dirty="0"/>
              <a:t>overestimates, at least to some extent.</a:t>
            </a:r>
          </a:p>
          <a:p>
            <a:pPr marL="342900" indent="-342900">
              <a:spcAft>
                <a:spcPts val="600"/>
              </a:spcAft>
              <a:buFont typeface="Arial" pitchFamily="34" charset="0"/>
              <a:buChar char="•"/>
            </a:pPr>
            <a:r>
              <a:rPr lang="en-US" sz="2000" dirty="0"/>
              <a:t>In the following example, we crunch </a:t>
            </a:r>
            <a:br>
              <a:rPr lang="en-US" sz="2000" dirty="0"/>
            </a:br>
            <a:r>
              <a:rPr lang="en-US" sz="2000" dirty="0"/>
              <a:t>the numbers to find the values of the </a:t>
            </a:r>
            <a:br>
              <a:rPr lang="en-US" sz="2000" dirty="0"/>
            </a:br>
            <a:r>
              <a:rPr lang="en-US" sz="2000" dirty="0"/>
              <a:t>different approximations that we have </a:t>
            </a:r>
            <a:br>
              <a:rPr lang="en-US" sz="2000" dirty="0"/>
            </a:br>
            <a:r>
              <a:rPr lang="en-US" sz="2000" dirty="0"/>
              <a:t>been considering.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4855" y="1628600"/>
            <a:ext cx="3657600" cy="382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6721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1"/>
                <a:ext cx="8686800" cy="6004529"/>
              </a:xfrm>
              <a:prstGeom prst="rect">
                <a:avLst/>
              </a:prstGeom>
              <a:noFill/>
            </p:spPr>
            <p:txBody>
              <a:bodyPr wrap="square" rtlCol="0">
                <a:spAutoFit/>
              </a:bodyPr>
              <a:lstStyle/>
              <a:p>
                <a:pPr>
                  <a:spcAft>
                    <a:spcPts val="600"/>
                  </a:spcAft>
                </a:pPr>
                <a:r>
                  <a:rPr lang="en-US" sz="2000" b="1" dirty="0">
                    <a:solidFill>
                      <a:srgbClr val="FF0000"/>
                    </a:solidFill>
                  </a:rPr>
                  <a:t>EXAMPLE</a:t>
                </a:r>
                <a:r>
                  <a:rPr lang="en-US" sz="2000" b="1" dirty="0"/>
                  <a:t>  </a:t>
                </a:r>
                <a:r>
                  <a:rPr lang="en-US" sz="2000" dirty="0"/>
                  <a:t>Approximate the area in the first quadrant under the curve </a:t>
                </a:r>
                <a:br>
                  <a:rPr lang="en-US" sz="2000" dirty="0"/>
                </a:br>
                <a14:m>
                  <m:oMathPara xmlns:m="http://schemas.openxmlformats.org/officeDocument/2006/math">
                    <m:oMathParaPr>
                      <m:jc m:val="centerGroup"/>
                    </m:oMathParaPr>
                    <m:oMath xmlns:m="http://schemas.openxmlformats.org/officeDocument/2006/math">
                      <m:r>
                        <a:rPr lang="en-US" sz="2000" i="1">
                          <a:latin typeface="Cambria Math"/>
                        </a:rPr>
                        <m:t>𝑦</m:t>
                      </m:r>
                      <m:r>
                        <a:rPr lang="en-US" sz="2000" i="1">
                          <a:latin typeface="Cambria Math"/>
                        </a:rPr>
                        <m:t>=1−</m:t>
                      </m:r>
                      <m:sSup>
                        <m:sSupPr>
                          <m:ctrlPr>
                            <a:rPr lang="en-US" sz="2000" i="1">
                              <a:latin typeface="Cambria Math" panose="02040503050406030204" pitchFamily="18" charset="0"/>
                            </a:rPr>
                          </m:ctrlPr>
                        </m:sSupPr>
                        <m:e>
                          <m:r>
                            <a:rPr lang="en-US" sz="2000" i="1">
                              <a:latin typeface="Cambria Math"/>
                            </a:rPr>
                            <m:t>𝑥</m:t>
                          </m:r>
                        </m:e>
                        <m:sup>
                          <m:r>
                            <a:rPr lang="en-US" sz="2000" i="1">
                              <a:latin typeface="Cambria Math"/>
                            </a:rPr>
                            <m:t>2</m:t>
                          </m:r>
                        </m:sup>
                      </m:sSup>
                    </m:oMath>
                  </m:oMathPara>
                </a14:m>
                <a:br>
                  <a:rPr lang="en-US" sz="2000" dirty="0"/>
                </a:br>
                <a:r>
                  <a:rPr lang="en-US" sz="2000" dirty="0"/>
                  <a:t>with four rectangles, using a) left endpoints, b) right endpoints, and c) midpoints.</a:t>
                </a:r>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1200" dirty="0"/>
              </a:p>
              <a:p>
                <a:pPr>
                  <a:spcAft>
                    <a:spcPts val="600"/>
                  </a:spcAft>
                </a:pPr>
                <a:r>
                  <a:rPr lang="en-US" sz="2000" dirty="0"/>
                  <a:t>The following table gives all of the information we need about the function values:</a:t>
                </a:r>
              </a:p>
              <a:p>
                <a:pPr>
                  <a:spcAft>
                    <a:spcPts val="600"/>
                  </a:spcAft>
                </a:pPr>
                <a:endParaRPr lang="en-US" sz="2000" dirty="0"/>
              </a:p>
              <a:p>
                <a:pPr>
                  <a:spcAft>
                    <a:spcPts val="600"/>
                  </a:spcAft>
                </a:pPr>
                <a:endParaRPr lang="en-US" sz="2400" dirty="0"/>
              </a:p>
              <a:p>
                <a:pPr marL="457200" indent="-457200">
                  <a:spcAft>
                    <a:spcPts val="600"/>
                  </a:spcAft>
                  <a:buFont typeface="+mj-lt"/>
                  <a:buAutoNum type="alphaLcParenR"/>
                </a:pPr>
                <a:r>
                  <a:rPr lang="en-US" sz="2000" dirty="0"/>
                  <a:t>Using left endpoints, we have</a:t>
                </a:r>
              </a:p>
              <a:p>
                <a:pPr>
                  <a:spcAft>
                    <a:spcPts val="600"/>
                  </a:spcAft>
                </a:pPr>
                <a:r>
                  <a:rPr lang="en-US" sz="2000" dirty="0"/>
                  <a:t>        </a:t>
                </a:r>
                <a14:m>
                  <m:oMath xmlns:m="http://schemas.openxmlformats.org/officeDocument/2006/math">
                    <m:r>
                      <a:rPr lang="en-US" sz="2000" i="1">
                        <a:latin typeface="Cambria Math"/>
                      </a:rPr>
                      <m:t>𝐴</m:t>
                    </m:r>
                    <m:r>
                      <a:rPr lang="en-US" sz="2000" i="1">
                        <a:latin typeface="Cambria Math"/>
                      </a:rPr>
                      <m:t>≈0.25⋅</m:t>
                    </m:r>
                    <m:r>
                      <a:rPr lang="en-US" sz="2000" i="1">
                        <a:latin typeface="Cambria Math"/>
                      </a:rPr>
                      <m:t>𝑓</m:t>
                    </m:r>
                    <m:d>
                      <m:dPr>
                        <m:ctrlPr>
                          <a:rPr lang="en-US" sz="2000" i="1">
                            <a:latin typeface="Cambria Math" panose="02040503050406030204" pitchFamily="18" charset="0"/>
                          </a:rPr>
                        </m:ctrlPr>
                      </m:dPr>
                      <m:e>
                        <m:r>
                          <a:rPr lang="en-US" sz="2000" i="1">
                            <a:latin typeface="Cambria Math"/>
                          </a:rPr>
                          <m:t>0</m:t>
                        </m:r>
                      </m:e>
                    </m:d>
                    <m:r>
                      <a:rPr lang="en-US" sz="2000" i="1">
                        <a:latin typeface="Cambria Math"/>
                      </a:rPr>
                      <m:t>+0.25⋅</m:t>
                    </m:r>
                    <m:r>
                      <a:rPr lang="en-US" sz="2000" i="1">
                        <a:latin typeface="Cambria Math"/>
                      </a:rPr>
                      <m:t>𝑓</m:t>
                    </m:r>
                    <m:d>
                      <m:dPr>
                        <m:ctrlPr>
                          <a:rPr lang="en-US" sz="2000" i="1">
                            <a:latin typeface="Cambria Math" panose="02040503050406030204" pitchFamily="18" charset="0"/>
                          </a:rPr>
                        </m:ctrlPr>
                      </m:dPr>
                      <m:e>
                        <m:r>
                          <a:rPr lang="en-US" sz="2000" i="1">
                            <a:latin typeface="Cambria Math"/>
                          </a:rPr>
                          <m:t>0.25</m:t>
                        </m:r>
                      </m:e>
                    </m:d>
                    <m:r>
                      <a:rPr lang="en-US" sz="2000" i="1">
                        <a:latin typeface="Cambria Math"/>
                      </a:rPr>
                      <m:t>+0.25⋅</m:t>
                    </m:r>
                    <m:r>
                      <a:rPr lang="en-US" sz="2000" i="1">
                        <a:latin typeface="Cambria Math"/>
                      </a:rPr>
                      <m:t>𝑓</m:t>
                    </m:r>
                    <m:d>
                      <m:dPr>
                        <m:ctrlPr>
                          <a:rPr lang="en-US" sz="2000" i="1">
                            <a:latin typeface="Cambria Math" panose="02040503050406030204" pitchFamily="18" charset="0"/>
                          </a:rPr>
                        </m:ctrlPr>
                      </m:dPr>
                      <m:e>
                        <m:r>
                          <a:rPr lang="en-US" sz="2000" i="1">
                            <a:latin typeface="Cambria Math"/>
                          </a:rPr>
                          <m:t>0.5</m:t>
                        </m:r>
                      </m:e>
                    </m:d>
                    <m:r>
                      <a:rPr lang="en-US" sz="2000" i="1">
                        <a:latin typeface="Cambria Math"/>
                      </a:rPr>
                      <m:t>+0.25⋅</m:t>
                    </m:r>
                    <m:r>
                      <a:rPr lang="en-US" sz="2000" i="1">
                        <a:latin typeface="Cambria Math"/>
                      </a:rPr>
                      <m:t>𝑓</m:t>
                    </m:r>
                    <m:d>
                      <m:dPr>
                        <m:ctrlPr>
                          <a:rPr lang="en-US" sz="2000" i="1">
                            <a:latin typeface="Cambria Math" panose="02040503050406030204" pitchFamily="18" charset="0"/>
                          </a:rPr>
                        </m:ctrlPr>
                      </m:dPr>
                      <m:e>
                        <m:r>
                          <a:rPr lang="en-US" sz="2000" i="1">
                            <a:latin typeface="Cambria Math"/>
                          </a:rPr>
                          <m:t>0.75</m:t>
                        </m:r>
                      </m:e>
                    </m:d>
                  </m:oMath>
                </a14:m>
                <a:endParaRPr lang="en-US" sz="2000" dirty="0"/>
              </a:p>
              <a:p>
                <a:pPr>
                  <a:spcAft>
                    <a:spcPts val="600"/>
                  </a:spcAft>
                  <a:tabLst>
                    <a:tab pos="738188" algn="l"/>
                  </a:tabLst>
                </a:pPr>
                <a:r>
                  <a:rPr lang="en-US" sz="2000" dirty="0"/>
                  <a:t>	</a:t>
                </a:r>
                <a14:m>
                  <m:oMath xmlns:m="http://schemas.openxmlformats.org/officeDocument/2006/math">
                    <m:r>
                      <a:rPr lang="en-US" sz="2000" i="1">
                        <a:latin typeface="Cambria Math"/>
                      </a:rPr>
                      <m:t>≈0.25</m:t>
                    </m:r>
                    <m:d>
                      <m:dPr>
                        <m:ctrlPr>
                          <a:rPr lang="en-US" sz="2000" i="1">
                            <a:latin typeface="Cambria Math" panose="02040503050406030204" pitchFamily="18" charset="0"/>
                          </a:rPr>
                        </m:ctrlPr>
                      </m:dPr>
                      <m:e>
                        <m:r>
                          <a:rPr lang="en-US" sz="2000" i="1">
                            <a:latin typeface="Cambria Math"/>
                          </a:rPr>
                          <m:t>1</m:t>
                        </m:r>
                      </m:e>
                    </m:d>
                    <m:r>
                      <a:rPr lang="en-US" sz="2000" i="1">
                        <a:latin typeface="Cambria Math"/>
                      </a:rPr>
                      <m:t>+0.25</m:t>
                    </m:r>
                    <m:d>
                      <m:dPr>
                        <m:ctrlPr>
                          <a:rPr lang="en-US" sz="2000" i="1">
                            <a:latin typeface="Cambria Math" panose="02040503050406030204" pitchFamily="18" charset="0"/>
                          </a:rPr>
                        </m:ctrlPr>
                      </m:dPr>
                      <m:e>
                        <m:r>
                          <a:rPr lang="en-US" sz="2000" i="1">
                            <a:latin typeface="Cambria Math"/>
                          </a:rPr>
                          <m:t>0.9375</m:t>
                        </m:r>
                      </m:e>
                    </m:d>
                    <m:r>
                      <a:rPr lang="en-US" sz="2000" i="1">
                        <a:latin typeface="Cambria Math"/>
                      </a:rPr>
                      <m:t>+0.25</m:t>
                    </m:r>
                    <m:d>
                      <m:dPr>
                        <m:ctrlPr>
                          <a:rPr lang="en-US" sz="2000" i="1">
                            <a:latin typeface="Cambria Math" panose="02040503050406030204" pitchFamily="18" charset="0"/>
                          </a:rPr>
                        </m:ctrlPr>
                      </m:dPr>
                      <m:e>
                        <m:r>
                          <a:rPr lang="en-US" sz="2000" i="1">
                            <a:latin typeface="Cambria Math"/>
                          </a:rPr>
                          <m:t>0.75</m:t>
                        </m:r>
                      </m:e>
                    </m:d>
                    <m:r>
                      <a:rPr lang="en-US" sz="2000" i="1">
                        <a:latin typeface="Cambria Math"/>
                      </a:rPr>
                      <m:t>+0.25</m:t>
                    </m:r>
                    <m:d>
                      <m:dPr>
                        <m:ctrlPr>
                          <a:rPr lang="en-US" sz="2000" i="1">
                            <a:latin typeface="Cambria Math" panose="02040503050406030204" pitchFamily="18" charset="0"/>
                          </a:rPr>
                        </m:ctrlPr>
                      </m:dPr>
                      <m:e>
                        <m:r>
                          <a:rPr lang="en-US" sz="2000" i="1">
                            <a:latin typeface="Cambria Math"/>
                          </a:rPr>
                          <m:t>0.4375</m:t>
                        </m:r>
                      </m:e>
                    </m:d>
                    <m:r>
                      <a:rPr lang="en-US" sz="2000" i="1">
                        <a:latin typeface="Cambria Math"/>
                      </a:rPr>
                      <m:t>≈</m:t>
                    </m:r>
                    <m:borderBox>
                      <m:borderBoxPr>
                        <m:ctrlPr>
                          <a:rPr lang="en-US" sz="2000" i="1">
                            <a:latin typeface="Cambria Math" panose="02040503050406030204" pitchFamily="18" charset="0"/>
                          </a:rPr>
                        </m:ctrlPr>
                      </m:borderBoxPr>
                      <m:e>
                        <m:r>
                          <a:rPr lang="en-US" sz="2000" i="1">
                            <a:latin typeface="Cambria Math"/>
                          </a:rPr>
                          <m:t>0.7813</m:t>
                        </m:r>
                      </m:e>
                    </m:borderBox>
                  </m:oMath>
                </a14:m>
                <a:endParaRPr lang="en-US" sz="2000" dirty="0"/>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6004529"/>
              </a:xfrm>
              <a:prstGeom prst="rect">
                <a:avLst/>
              </a:prstGeom>
              <a:blipFill>
                <a:blip r:embed="rId3"/>
                <a:stretch>
                  <a:fillRect l="-772" t="-610" r="-632"/>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490998"/>
            <a:ext cx="218872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stretch>
            <a:fillRect/>
          </a:stretch>
        </p:blipFill>
        <p:spPr>
          <a:xfrm>
            <a:off x="2209800" y="1490998"/>
            <a:ext cx="2286000" cy="2286000"/>
          </a:xfrm>
          <a:prstGeom prst="rect">
            <a:avLst/>
          </a:prstGeom>
        </p:spPr>
      </p:pic>
      <p:pic>
        <p:nvPicPr>
          <p:cNvPr id="5" name="Picture 4"/>
          <p:cNvPicPr>
            <a:picLocks noChangeAspect="1"/>
          </p:cNvPicPr>
          <p:nvPr/>
        </p:nvPicPr>
        <p:blipFill>
          <a:blip r:embed="rId6"/>
          <a:stretch>
            <a:fillRect/>
          </a:stretch>
        </p:blipFill>
        <p:spPr>
          <a:xfrm>
            <a:off x="4944656" y="1490998"/>
            <a:ext cx="2302688" cy="2286000"/>
          </a:xfrm>
          <a:prstGeom prst="rect">
            <a:avLst/>
          </a:prstGeom>
        </p:spPr>
      </p:pic>
      <mc:AlternateContent xmlns:mc="http://schemas.openxmlformats.org/markup-compatibility/2006">
        <mc:Choice xmlns:a14="http://schemas.microsoft.com/office/drawing/2010/main" Requires="a14">
          <p:graphicFrame>
            <p:nvGraphicFramePr>
              <p:cNvPr id="7" name="Table 6"/>
              <p:cNvGraphicFramePr>
                <a:graphicFrameLocks noGrp="1"/>
              </p:cNvGraphicFramePr>
              <p:nvPr/>
            </p:nvGraphicFramePr>
            <p:xfrm>
              <a:off x="2276348" y="4343400"/>
              <a:ext cx="7629652" cy="741680"/>
            </p:xfrm>
            <a:graphic>
              <a:graphicData uri="http://schemas.openxmlformats.org/drawingml/2006/table">
                <a:tbl>
                  <a:tblPr firstRow="1" bandRow="1">
                    <a:tableStyleId>{5940675A-B579-460E-94D1-54222C63F5DA}</a:tableStyleId>
                  </a:tblPr>
                  <a:tblGrid>
                    <a:gridCol w="691007">
                      <a:extLst>
                        <a:ext uri="{9D8B030D-6E8A-4147-A177-3AD203B41FA5}">
                          <a16:colId xmlns:a16="http://schemas.microsoft.com/office/drawing/2014/main" val="20000"/>
                        </a:ext>
                      </a:extLst>
                    </a:gridCol>
                    <a:gridCol w="367030">
                      <a:extLst>
                        <a:ext uri="{9D8B030D-6E8A-4147-A177-3AD203B41FA5}">
                          <a16:colId xmlns:a16="http://schemas.microsoft.com/office/drawing/2014/main" val="20001"/>
                        </a:ext>
                      </a:extLst>
                    </a:gridCol>
                    <a:gridCol w="922655">
                      <a:extLst>
                        <a:ext uri="{9D8B030D-6E8A-4147-A177-3AD203B41FA5}">
                          <a16:colId xmlns:a16="http://schemas.microsoft.com/office/drawing/2014/main" val="20002"/>
                        </a:ext>
                      </a:extLst>
                    </a:gridCol>
                    <a:gridCol w="922655">
                      <a:extLst>
                        <a:ext uri="{9D8B030D-6E8A-4147-A177-3AD203B41FA5}">
                          <a16:colId xmlns:a16="http://schemas.microsoft.com/office/drawing/2014/main" val="20003"/>
                        </a:ext>
                      </a:extLst>
                    </a:gridCol>
                    <a:gridCol w="922655">
                      <a:extLst>
                        <a:ext uri="{9D8B030D-6E8A-4147-A177-3AD203B41FA5}">
                          <a16:colId xmlns:a16="http://schemas.microsoft.com/office/drawing/2014/main" val="20004"/>
                        </a:ext>
                      </a:extLst>
                    </a:gridCol>
                    <a:gridCol w="668655">
                      <a:extLst>
                        <a:ext uri="{9D8B030D-6E8A-4147-A177-3AD203B41FA5}">
                          <a16:colId xmlns:a16="http://schemas.microsoft.com/office/drawing/2014/main" val="20005"/>
                        </a:ext>
                      </a:extLst>
                    </a:gridCol>
                    <a:gridCol w="922655">
                      <a:extLst>
                        <a:ext uri="{9D8B030D-6E8A-4147-A177-3AD203B41FA5}">
                          <a16:colId xmlns:a16="http://schemas.microsoft.com/office/drawing/2014/main" val="20006"/>
                        </a:ext>
                      </a:extLst>
                    </a:gridCol>
                    <a:gridCol w="922655">
                      <a:extLst>
                        <a:ext uri="{9D8B030D-6E8A-4147-A177-3AD203B41FA5}">
                          <a16:colId xmlns:a16="http://schemas.microsoft.com/office/drawing/2014/main" val="20007"/>
                        </a:ext>
                      </a:extLst>
                    </a:gridCol>
                    <a:gridCol w="922655">
                      <a:extLst>
                        <a:ext uri="{9D8B030D-6E8A-4147-A177-3AD203B41FA5}">
                          <a16:colId xmlns:a16="http://schemas.microsoft.com/office/drawing/2014/main" val="20008"/>
                        </a:ext>
                      </a:extLst>
                    </a:gridCol>
                    <a:gridCol w="367030">
                      <a:extLst>
                        <a:ext uri="{9D8B030D-6E8A-4147-A177-3AD203B41FA5}">
                          <a16:colId xmlns:a16="http://schemas.microsoft.com/office/drawing/2014/main" val="2000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0.125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0.25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0.375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0.625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0.875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e>
                                </m:d>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0.9844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0.9375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0.8594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0.6094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0.4375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0.2344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extLst>
                      <a:ext uri="{0D108BD9-81ED-4DB2-BD59-A6C34878D82A}">
                        <a16:rowId xmlns:a16="http://schemas.microsoft.com/office/drawing/2014/main" val="10001"/>
                      </a:ext>
                    </a:extLst>
                  </a:tr>
                </a:tbl>
              </a:graphicData>
            </a:graphic>
          </p:graphicFrame>
        </mc:Choice>
        <mc:Fallback>
          <p:graphicFrame>
            <p:nvGraphicFramePr>
              <p:cNvPr id="7" name="Table 6"/>
              <p:cNvGraphicFramePr>
                <a:graphicFrameLocks noGrp="1"/>
              </p:cNvGraphicFramePr>
              <p:nvPr/>
            </p:nvGraphicFramePr>
            <p:xfrm>
              <a:off x="2276348" y="4343400"/>
              <a:ext cx="7629652" cy="741680"/>
            </p:xfrm>
            <a:graphic>
              <a:graphicData uri="http://schemas.openxmlformats.org/drawingml/2006/table">
                <a:tbl>
                  <a:tblPr firstRow="1" bandRow="1">
                    <a:tableStyleId>{5940675A-B579-460E-94D1-54222C63F5DA}</a:tableStyleId>
                  </a:tblPr>
                  <a:tblGrid>
                    <a:gridCol w="691007">
                      <a:extLst>
                        <a:ext uri="{9D8B030D-6E8A-4147-A177-3AD203B41FA5}">
                          <a16:colId xmlns:a16="http://schemas.microsoft.com/office/drawing/2014/main" val="20000"/>
                        </a:ext>
                      </a:extLst>
                    </a:gridCol>
                    <a:gridCol w="367030">
                      <a:extLst>
                        <a:ext uri="{9D8B030D-6E8A-4147-A177-3AD203B41FA5}">
                          <a16:colId xmlns:a16="http://schemas.microsoft.com/office/drawing/2014/main" val="20001"/>
                        </a:ext>
                      </a:extLst>
                    </a:gridCol>
                    <a:gridCol w="922655">
                      <a:extLst>
                        <a:ext uri="{9D8B030D-6E8A-4147-A177-3AD203B41FA5}">
                          <a16:colId xmlns:a16="http://schemas.microsoft.com/office/drawing/2014/main" val="20002"/>
                        </a:ext>
                      </a:extLst>
                    </a:gridCol>
                    <a:gridCol w="922655">
                      <a:extLst>
                        <a:ext uri="{9D8B030D-6E8A-4147-A177-3AD203B41FA5}">
                          <a16:colId xmlns:a16="http://schemas.microsoft.com/office/drawing/2014/main" val="20003"/>
                        </a:ext>
                      </a:extLst>
                    </a:gridCol>
                    <a:gridCol w="922655">
                      <a:extLst>
                        <a:ext uri="{9D8B030D-6E8A-4147-A177-3AD203B41FA5}">
                          <a16:colId xmlns:a16="http://schemas.microsoft.com/office/drawing/2014/main" val="20004"/>
                        </a:ext>
                      </a:extLst>
                    </a:gridCol>
                    <a:gridCol w="668655">
                      <a:extLst>
                        <a:ext uri="{9D8B030D-6E8A-4147-A177-3AD203B41FA5}">
                          <a16:colId xmlns:a16="http://schemas.microsoft.com/office/drawing/2014/main" val="20005"/>
                        </a:ext>
                      </a:extLst>
                    </a:gridCol>
                    <a:gridCol w="922655">
                      <a:extLst>
                        <a:ext uri="{9D8B030D-6E8A-4147-A177-3AD203B41FA5}">
                          <a16:colId xmlns:a16="http://schemas.microsoft.com/office/drawing/2014/main" val="20006"/>
                        </a:ext>
                      </a:extLst>
                    </a:gridCol>
                    <a:gridCol w="922655">
                      <a:extLst>
                        <a:ext uri="{9D8B030D-6E8A-4147-A177-3AD203B41FA5}">
                          <a16:colId xmlns:a16="http://schemas.microsoft.com/office/drawing/2014/main" val="20007"/>
                        </a:ext>
                      </a:extLst>
                    </a:gridCol>
                    <a:gridCol w="922655">
                      <a:extLst>
                        <a:ext uri="{9D8B030D-6E8A-4147-A177-3AD203B41FA5}">
                          <a16:colId xmlns:a16="http://schemas.microsoft.com/office/drawing/2014/main" val="20008"/>
                        </a:ext>
                      </a:extLst>
                    </a:gridCol>
                    <a:gridCol w="367030">
                      <a:extLst>
                        <a:ext uri="{9D8B030D-6E8A-4147-A177-3AD203B41FA5}">
                          <a16:colId xmlns:a16="http://schemas.microsoft.com/office/drawing/2014/main" val="20009"/>
                        </a:ext>
                      </a:extLst>
                    </a:gridCol>
                  </a:tblGrid>
                  <a:tr h="370840">
                    <a:tc>
                      <a:txBody>
                        <a:bodyPr/>
                        <a:lstStyle/>
                        <a:p>
                          <a:endParaRPr lang="en-US"/>
                        </a:p>
                      </a:txBody>
                      <a:tcPr>
                        <a:blipFill>
                          <a:blip r:embed="rId7"/>
                          <a:stretch>
                            <a:fillRect l="-885" t="-1613" r="-1010619" b="-109677"/>
                          </a:stretch>
                        </a:blipFill>
                      </a:tcPr>
                    </a:tc>
                    <a:tc>
                      <a:txBody>
                        <a:bodyPr/>
                        <a:lstStyle/>
                        <a:p>
                          <a:endParaRPr lang="en-US"/>
                        </a:p>
                      </a:txBody>
                      <a:tcPr>
                        <a:blipFill>
                          <a:blip r:embed="rId7"/>
                          <a:stretch>
                            <a:fillRect l="-186885" t="-1613" r="-1772131" b="-109677"/>
                          </a:stretch>
                        </a:blipFill>
                      </a:tcPr>
                    </a:tc>
                    <a:tc>
                      <a:txBody>
                        <a:bodyPr/>
                        <a:lstStyle/>
                        <a:p>
                          <a:endParaRPr lang="en-US"/>
                        </a:p>
                      </a:txBody>
                      <a:tcPr>
                        <a:blipFill>
                          <a:blip r:embed="rId7"/>
                          <a:stretch>
                            <a:fillRect l="-115894" t="-1613" r="-615894" b="-109677"/>
                          </a:stretch>
                        </a:blipFill>
                      </a:tcPr>
                    </a:tc>
                    <a:tc>
                      <a:txBody>
                        <a:bodyPr/>
                        <a:lstStyle/>
                        <a:p>
                          <a:endParaRPr lang="en-US"/>
                        </a:p>
                      </a:txBody>
                      <a:tcPr>
                        <a:blipFill>
                          <a:blip r:embed="rId7"/>
                          <a:stretch>
                            <a:fillRect l="-215894" t="-1613" r="-515894" b="-109677"/>
                          </a:stretch>
                        </a:blipFill>
                      </a:tcPr>
                    </a:tc>
                    <a:tc>
                      <a:txBody>
                        <a:bodyPr/>
                        <a:lstStyle/>
                        <a:p>
                          <a:endParaRPr lang="en-US"/>
                        </a:p>
                      </a:txBody>
                      <a:tcPr>
                        <a:blipFill>
                          <a:blip r:embed="rId7"/>
                          <a:stretch>
                            <a:fillRect l="-313816" t="-1613" r="-412500" b="-109677"/>
                          </a:stretch>
                        </a:blipFill>
                      </a:tcPr>
                    </a:tc>
                    <a:tc>
                      <a:txBody>
                        <a:bodyPr/>
                        <a:lstStyle/>
                        <a:p>
                          <a:endParaRPr lang="en-US"/>
                        </a:p>
                      </a:txBody>
                      <a:tcPr>
                        <a:blipFill>
                          <a:blip r:embed="rId7"/>
                          <a:stretch>
                            <a:fillRect l="-571818" t="-1613" r="-470000" b="-109677"/>
                          </a:stretch>
                        </a:blipFill>
                      </a:tcPr>
                    </a:tc>
                    <a:tc>
                      <a:txBody>
                        <a:bodyPr/>
                        <a:lstStyle/>
                        <a:p>
                          <a:endParaRPr lang="en-US"/>
                        </a:p>
                      </a:txBody>
                      <a:tcPr>
                        <a:blipFill>
                          <a:blip r:embed="rId7"/>
                          <a:stretch>
                            <a:fillRect l="-489404" t="-1613" r="-242384" b="-109677"/>
                          </a:stretch>
                        </a:blipFill>
                      </a:tcPr>
                    </a:tc>
                    <a:tc>
                      <a:txBody>
                        <a:bodyPr/>
                        <a:lstStyle/>
                        <a:p>
                          <a:endParaRPr lang="en-US"/>
                        </a:p>
                      </a:txBody>
                      <a:tcPr>
                        <a:blipFill>
                          <a:blip r:embed="rId7"/>
                          <a:stretch>
                            <a:fillRect l="-589404" t="-1613" r="-142384" b="-109677"/>
                          </a:stretch>
                        </a:blipFill>
                      </a:tcPr>
                    </a:tc>
                    <a:tc>
                      <a:txBody>
                        <a:bodyPr/>
                        <a:lstStyle/>
                        <a:p>
                          <a:endParaRPr lang="en-US"/>
                        </a:p>
                      </a:txBody>
                      <a:tcPr>
                        <a:blipFill>
                          <a:blip r:embed="rId7"/>
                          <a:stretch>
                            <a:fillRect l="-684868" t="-1613" r="-41447" b="-109677"/>
                          </a:stretch>
                        </a:blipFill>
                      </a:tcPr>
                    </a:tc>
                    <a:tc>
                      <a:txBody>
                        <a:bodyPr/>
                        <a:lstStyle/>
                        <a:p>
                          <a:endParaRPr lang="en-US"/>
                        </a:p>
                      </a:txBody>
                      <a:tcPr>
                        <a:blipFill>
                          <a:blip r:embed="rId7"/>
                          <a:stretch>
                            <a:fillRect l="-1988333" t="-1613" r="-5000" b="-109677"/>
                          </a:stretch>
                        </a:blipFill>
                      </a:tcPr>
                    </a:tc>
                    <a:extLst>
                      <a:ext uri="{0D108BD9-81ED-4DB2-BD59-A6C34878D82A}">
                        <a16:rowId xmlns:a16="http://schemas.microsoft.com/office/drawing/2014/main" val="10000"/>
                      </a:ext>
                    </a:extLst>
                  </a:tr>
                  <a:tr h="370840">
                    <a:tc>
                      <a:txBody>
                        <a:bodyPr/>
                        <a:lstStyle/>
                        <a:p>
                          <a:endParaRPr lang="en-US"/>
                        </a:p>
                      </a:txBody>
                      <a:tcPr>
                        <a:blipFill>
                          <a:blip r:embed="rId7"/>
                          <a:stretch>
                            <a:fillRect l="-885" t="-103279" r="-1010619" b="-11475"/>
                          </a:stretch>
                        </a:blipFill>
                      </a:tcPr>
                    </a:tc>
                    <a:tc>
                      <a:txBody>
                        <a:bodyPr/>
                        <a:lstStyle/>
                        <a:p>
                          <a:endParaRPr lang="en-US"/>
                        </a:p>
                      </a:txBody>
                      <a:tcPr>
                        <a:blipFill>
                          <a:blip r:embed="rId7"/>
                          <a:stretch>
                            <a:fillRect l="-186885" t="-103279" r="-1772131" b="-11475"/>
                          </a:stretch>
                        </a:blipFill>
                      </a:tcPr>
                    </a:tc>
                    <a:tc>
                      <a:txBody>
                        <a:bodyPr/>
                        <a:lstStyle/>
                        <a:p>
                          <a:endParaRPr lang="en-US"/>
                        </a:p>
                      </a:txBody>
                      <a:tcPr>
                        <a:blipFill>
                          <a:blip r:embed="rId7"/>
                          <a:stretch>
                            <a:fillRect l="-115894" t="-103279" r="-615894" b="-11475"/>
                          </a:stretch>
                        </a:blipFill>
                      </a:tcPr>
                    </a:tc>
                    <a:tc>
                      <a:txBody>
                        <a:bodyPr/>
                        <a:lstStyle/>
                        <a:p>
                          <a:endParaRPr lang="en-US"/>
                        </a:p>
                      </a:txBody>
                      <a:tcPr>
                        <a:blipFill>
                          <a:blip r:embed="rId7"/>
                          <a:stretch>
                            <a:fillRect l="-215894" t="-103279" r="-515894" b="-11475"/>
                          </a:stretch>
                        </a:blipFill>
                      </a:tcPr>
                    </a:tc>
                    <a:tc>
                      <a:txBody>
                        <a:bodyPr/>
                        <a:lstStyle/>
                        <a:p>
                          <a:endParaRPr lang="en-US"/>
                        </a:p>
                      </a:txBody>
                      <a:tcPr>
                        <a:blipFill>
                          <a:blip r:embed="rId7"/>
                          <a:stretch>
                            <a:fillRect l="-313816" t="-103279" r="-412500" b="-11475"/>
                          </a:stretch>
                        </a:blipFill>
                      </a:tcPr>
                    </a:tc>
                    <a:tc>
                      <a:txBody>
                        <a:bodyPr/>
                        <a:lstStyle/>
                        <a:p>
                          <a:endParaRPr lang="en-US"/>
                        </a:p>
                      </a:txBody>
                      <a:tcPr>
                        <a:blipFill>
                          <a:blip r:embed="rId7"/>
                          <a:stretch>
                            <a:fillRect l="-571818" t="-103279" r="-470000" b="-11475"/>
                          </a:stretch>
                        </a:blipFill>
                      </a:tcPr>
                    </a:tc>
                    <a:tc>
                      <a:txBody>
                        <a:bodyPr/>
                        <a:lstStyle/>
                        <a:p>
                          <a:endParaRPr lang="en-US"/>
                        </a:p>
                      </a:txBody>
                      <a:tcPr>
                        <a:blipFill>
                          <a:blip r:embed="rId7"/>
                          <a:stretch>
                            <a:fillRect l="-489404" t="-103279" r="-242384" b="-11475"/>
                          </a:stretch>
                        </a:blipFill>
                      </a:tcPr>
                    </a:tc>
                    <a:tc>
                      <a:txBody>
                        <a:bodyPr/>
                        <a:lstStyle/>
                        <a:p>
                          <a:endParaRPr lang="en-US"/>
                        </a:p>
                      </a:txBody>
                      <a:tcPr>
                        <a:blipFill>
                          <a:blip r:embed="rId7"/>
                          <a:stretch>
                            <a:fillRect l="-589404" t="-103279" r="-142384" b="-11475"/>
                          </a:stretch>
                        </a:blipFill>
                      </a:tcPr>
                    </a:tc>
                    <a:tc>
                      <a:txBody>
                        <a:bodyPr/>
                        <a:lstStyle/>
                        <a:p>
                          <a:endParaRPr lang="en-US"/>
                        </a:p>
                      </a:txBody>
                      <a:tcPr>
                        <a:blipFill>
                          <a:blip r:embed="rId7"/>
                          <a:stretch>
                            <a:fillRect l="-684868" t="-103279" r="-41447" b="-11475"/>
                          </a:stretch>
                        </a:blipFill>
                      </a:tcPr>
                    </a:tc>
                    <a:tc>
                      <a:txBody>
                        <a:bodyPr/>
                        <a:lstStyle/>
                        <a:p>
                          <a:endParaRPr lang="en-US"/>
                        </a:p>
                      </a:txBody>
                      <a:tcPr>
                        <a:blipFill>
                          <a:blip r:embed="rId7"/>
                          <a:stretch>
                            <a:fillRect l="-1988333" t="-103279" r="-5000" b="-11475"/>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654873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500"/>
                                        <p:tgtEl>
                                          <p:spTgt spid="2">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1" end="11"/>
                                            </p:txEl>
                                          </p:spTgt>
                                        </p:tgtEl>
                                        <p:attrNameLst>
                                          <p:attrName>style.visibility</p:attrName>
                                        </p:attrNameLst>
                                      </p:cBhvr>
                                      <p:to>
                                        <p:strVal val="visible"/>
                                      </p:to>
                                    </p:set>
                                    <p:animEffect transition="in" filter="fade">
                                      <p:cBhvr>
                                        <p:cTn id="26" dur="500"/>
                                        <p:tgtEl>
                                          <p:spTgt spid="2">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animEffect transition="in" filter="fade">
                                      <p:cBhvr>
                                        <p:cTn id="29" dur="500"/>
                                        <p:tgtEl>
                                          <p:spTgt spid="2">
                                            <p:txEl>
                                              <p:pRg st="12" end="1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13" end="13"/>
                                            </p:txEl>
                                          </p:spTgt>
                                        </p:tgtEl>
                                        <p:attrNameLst>
                                          <p:attrName>style.visibility</p:attrName>
                                        </p:attrNameLst>
                                      </p:cBhvr>
                                      <p:to>
                                        <p:strVal val="visible"/>
                                      </p:to>
                                    </p:set>
                                    <p:animEffect transition="in" filter="fade">
                                      <p:cBhvr>
                                        <p:cTn id="34"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1"/>
                <a:ext cx="8686800" cy="6004529"/>
              </a:xfrm>
              <a:prstGeom prst="rect">
                <a:avLst/>
              </a:prstGeom>
              <a:noFill/>
            </p:spPr>
            <p:txBody>
              <a:bodyPr wrap="square" rtlCol="0">
                <a:spAutoFit/>
              </a:bodyPr>
              <a:lstStyle/>
              <a:p>
                <a:pPr>
                  <a:spcAft>
                    <a:spcPts val="600"/>
                  </a:spcAft>
                </a:pPr>
                <a:r>
                  <a:rPr lang="en-US" sz="2000" b="1" dirty="0">
                    <a:solidFill>
                      <a:srgbClr val="FF0000"/>
                    </a:solidFill>
                  </a:rPr>
                  <a:t>EXAMPLE</a:t>
                </a:r>
                <a:r>
                  <a:rPr lang="en-US" sz="2000" b="1" dirty="0"/>
                  <a:t>  </a:t>
                </a:r>
                <a:r>
                  <a:rPr lang="en-US" sz="2000" dirty="0"/>
                  <a:t>Approximate the area in the first quadrant under the curve </a:t>
                </a:r>
                <a:br>
                  <a:rPr lang="en-US" sz="2000" dirty="0"/>
                </a:br>
                <a14:m>
                  <m:oMathPara xmlns:m="http://schemas.openxmlformats.org/officeDocument/2006/math">
                    <m:oMathParaPr>
                      <m:jc m:val="centerGroup"/>
                    </m:oMathParaPr>
                    <m:oMath xmlns:m="http://schemas.openxmlformats.org/officeDocument/2006/math">
                      <m:r>
                        <a:rPr lang="en-US" sz="2000" i="1">
                          <a:latin typeface="Cambria Math"/>
                        </a:rPr>
                        <m:t>𝑦</m:t>
                      </m:r>
                      <m:r>
                        <a:rPr lang="en-US" sz="2000" i="1">
                          <a:latin typeface="Cambria Math"/>
                        </a:rPr>
                        <m:t>=1−</m:t>
                      </m:r>
                      <m:sSup>
                        <m:sSupPr>
                          <m:ctrlPr>
                            <a:rPr lang="en-US" sz="2000" i="1">
                              <a:latin typeface="Cambria Math" panose="02040503050406030204" pitchFamily="18" charset="0"/>
                            </a:rPr>
                          </m:ctrlPr>
                        </m:sSupPr>
                        <m:e>
                          <m:r>
                            <a:rPr lang="en-US" sz="2000" i="1">
                              <a:latin typeface="Cambria Math"/>
                            </a:rPr>
                            <m:t>𝑥</m:t>
                          </m:r>
                        </m:e>
                        <m:sup>
                          <m:r>
                            <a:rPr lang="en-US" sz="2000" i="1">
                              <a:latin typeface="Cambria Math"/>
                            </a:rPr>
                            <m:t>2</m:t>
                          </m:r>
                        </m:sup>
                      </m:sSup>
                    </m:oMath>
                  </m:oMathPara>
                </a14:m>
                <a:br>
                  <a:rPr lang="en-US" sz="2000" dirty="0"/>
                </a:br>
                <a:r>
                  <a:rPr lang="en-US" sz="2000" dirty="0"/>
                  <a:t>with four rectangles, using a) left endpoints, b) right endpoints, and c) midpoints.</a:t>
                </a:r>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1200" dirty="0"/>
              </a:p>
              <a:p>
                <a:pPr>
                  <a:spcAft>
                    <a:spcPts val="600"/>
                  </a:spcAft>
                </a:pPr>
                <a:r>
                  <a:rPr lang="en-US" sz="2000" dirty="0"/>
                  <a:t>The following table gives all of the information we need about the function values:</a:t>
                </a:r>
              </a:p>
              <a:p>
                <a:pPr>
                  <a:spcAft>
                    <a:spcPts val="600"/>
                  </a:spcAft>
                </a:pPr>
                <a:endParaRPr lang="en-US" sz="2000" dirty="0"/>
              </a:p>
              <a:p>
                <a:pPr>
                  <a:spcAft>
                    <a:spcPts val="600"/>
                  </a:spcAft>
                </a:pPr>
                <a:endParaRPr lang="en-US" sz="2400" dirty="0"/>
              </a:p>
              <a:p>
                <a:pPr marL="457200" indent="-457200">
                  <a:spcAft>
                    <a:spcPts val="600"/>
                  </a:spcAft>
                  <a:buFont typeface="+mj-lt"/>
                  <a:buAutoNum type="alphaLcParenR" startAt="2"/>
                </a:pPr>
                <a:r>
                  <a:rPr lang="en-US" sz="2000" dirty="0"/>
                  <a:t>Using right endpoints, we have</a:t>
                </a:r>
              </a:p>
              <a:p>
                <a:pPr>
                  <a:spcAft>
                    <a:spcPts val="600"/>
                  </a:spcAft>
                </a:pPr>
                <a:r>
                  <a:rPr lang="en-US" sz="2000" dirty="0"/>
                  <a:t>        </a:t>
                </a:r>
                <a14:m>
                  <m:oMath xmlns:m="http://schemas.openxmlformats.org/officeDocument/2006/math">
                    <m:r>
                      <a:rPr lang="en-US" sz="2000" i="1">
                        <a:latin typeface="Cambria Math"/>
                      </a:rPr>
                      <m:t>𝐴</m:t>
                    </m:r>
                    <m:r>
                      <a:rPr lang="en-US" sz="2000" i="1">
                        <a:latin typeface="Cambria Math"/>
                      </a:rPr>
                      <m:t>≈0.25⋅</m:t>
                    </m:r>
                    <m:r>
                      <a:rPr lang="en-US" sz="2000" i="1">
                        <a:latin typeface="Cambria Math"/>
                      </a:rPr>
                      <m:t>𝑓</m:t>
                    </m:r>
                    <m:d>
                      <m:dPr>
                        <m:ctrlPr>
                          <a:rPr lang="en-US" sz="2000" i="1">
                            <a:latin typeface="Cambria Math" panose="02040503050406030204" pitchFamily="18" charset="0"/>
                          </a:rPr>
                        </m:ctrlPr>
                      </m:dPr>
                      <m:e>
                        <m:r>
                          <a:rPr lang="en-US" sz="2000" i="1">
                            <a:latin typeface="Cambria Math"/>
                          </a:rPr>
                          <m:t>0.25</m:t>
                        </m:r>
                      </m:e>
                    </m:d>
                    <m:r>
                      <a:rPr lang="en-US" sz="2000" i="1">
                        <a:latin typeface="Cambria Math"/>
                      </a:rPr>
                      <m:t>+0.25⋅</m:t>
                    </m:r>
                    <m:r>
                      <a:rPr lang="en-US" sz="2000" i="1">
                        <a:latin typeface="Cambria Math"/>
                      </a:rPr>
                      <m:t>𝑓</m:t>
                    </m:r>
                    <m:d>
                      <m:dPr>
                        <m:ctrlPr>
                          <a:rPr lang="en-US" sz="2000" i="1">
                            <a:latin typeface="Cambria Math" panose="02040503050406030204" pitchFamily="18" charset="0"/>
                          </a:rPr>
                        </m:ctrlPr>
                      </m:dPr>
                      <m:e>
                        <m:r>
                          <a:rPr lang="en-US" sz="2000" i="1">
                            <a:latin typeface="Cambria Math"/>
                          </a:rPr>
                          <m:t>0.5</m:t>
                        </m:r>
                      </m:e>
                    </m:d>
                    <m:r>
                      <a:rPr lang="en-US" sz="2000" i="1">
                        <a:latin typeface="Cambria Math"/>
                      </a:rPr>
                      <m:t>+0.25⋅</m:t>
                    </m:r>
                    <m:r>
                      <a:rPr lang="en-US" sz="2000" i="1">
                        <a:latin typeface="Cambria Math"/>
                      </a:rPr>
                      <m:t>𝑓</m:t>
                    </m:r>
                    <m:d>
                      <m:dPr>
                        <m:ctrlPr>
                          <a:rPr lang="en-US" sz="2000" i="1">
                            <a:latin typeface="Cambria Math" panose="02040503050406030204" pitchFamily="18" charset="0"/>
                          </a:rPr>
                        </m:ctrlPr>
                      </m:dPr>
                      <m:e>
                        <m:r>
                          <a:rPr lang="en-US" sz="2000" i="1">
                            <a:latin typeface="Cambria Math"/>
                          </a:rPr>
                          <m:t>0.75</m:t>
                        </m:r>
                      </m:e>
                    </m:d>
                    <m:r>
                      <a:rPr lang="en-US" sz="2000" i="1">
                        <a:latin typeface="Cambria Math"/>
                      </a:rPr>
                      <m:t>+0.25⋅</m:t>
                    </m:r>
                    <m:r>
                      <a:rPr lang="en-US" sz="2000" i="1">
                        <a:latin typeface="Cambria Math"/>
                      </a:rPr>
                      <m:t>𝑓</m:t>
                    </m:r>
                    <m:d>
                      <m:dPr>
                        <m:ctrlPr>
                          <a:rPr lang="en-US" sz="2000" i="1">
                            <a:latin typeface="Cambria Math" panose="02040503050406030204" pitchFamily="18" charset="0"/>
                          </a:rPr>
                        </m:ctrlPr>
                      </m:dPr>
                      <m:e>
                        <m:r>
                          <a:rPr lang="en-US" sz="2000" i="1">
                            <a:latin typeface="Cambria Math"/>
                          </a:rPr>
                          <m:t>1</m:t>
                        </m:r>
                      </m:e>
                    </m:d>
                  </m:oMath>
                </a14:m>
                <a:endParaRPr lang="en-US" sz="2000" dirty="0"/>
              </a:p>
              <a:p>
                <a:pPr>
                  <a:spcAft>
                    <a:spcPts val="600"/>
                  </a:spcAft>
                  <a:tabLst>
                    <a:tab pos="738188" algn="l"/>
                  </a:tabLst>
                </a:pPr>
                <a:r>
                  <a:rPr lang="en-US" sz="2000" dirty="0"/>
                  <a:t>	</a:t>
                </a:r>
                <a14:m>
                  <m:oMath xmlns:m="http://schemas.openxmlformats.org/officeDocument/2006/math">
                    <m:r>
                      <a:rPr lang="en-US" sz="2000" i="1">
                        <a:latin typeface="Cambria Math"/>
                      </a:rPr>
                      <m:t>≈0.25</m:t>
                    </m:r>
                    <m:d>
                      <m:dPr>
                        <m:ctrlPr>
                          <a:rPr lang="en-US" sz="2000" i="1">
                            <a:latin typeface="Cambria Math" panose="02040503050406030204" pitchFamily="18" charset="0"/>
                          </a:rPr>
                        </m:ctrlPr>
                      </m:dPr>
                      <m:e>
                        <m:r>
                          <a:rPr lang="en-US" sz="2000" i="1">
                            <a:latin typeface="Cambria Math"/>
                          </a:rPr>
                          <m:t>0.9375</m:t>
                        </m:r>
                      </m:e>
                    </m:d>
                    <m:r>
                      <a:rPr lang="en-US" sz="2000" i="1">
                        <a:latin typeface="Cambria Math"/>
                      </a:rPr>
                      <m:t>+0.25</m:t>
                    </m:r>
                    <m:d>
                      <m:dPr>
                        <m:ctrlPr>
                          <a:rPr lang="en-US" sz="2000" i="1">
                            <a:latin typeface="Cambria Math" panose="02040503050406030204" pitchFamily="18" charset="0"/>
                          </a:rPr>
                        </m:ctrlPr>
                      </m:dPr>
                      <m:e>
                        <m:r>
                          <a:rPr lang="en-US" sz="2000" i="1">
                            <a:latin typeface="Cambria Math"/>
                          </a:rPr>
                          <m:t>0.75</m:t>
                        </m:r>
                      </m:e>
                    </m:d>
                    <m:r>
                      <a:rPr lang="en-US" sz="2000" i="1">
                        <a:latin typeface="Cambria Math"/>
                      </a:rPr>
                      <m:t>+0.25</m:t>
                    </m:r>
                    <m:d>
                      <m:dPr>
                        <m:ctrlPr>
                          <a:rPr lang="en-US" sz="2000" i="1">
                            <a:latin typeface="Cambria Math" panose="02040503050406030204" pitchFamily="18" charset="0"/>
                          </a:rPr>
                        </m:ctrlPr>
                      </m:dPr>
                      <m:e>
                        <m:r>
                          <a:rPr lang="en-US" sz="2000" i="1">
                            <a:latin typeface="Cambria Math"/>
                          </a:rPr>
                          <m:t>0.4375</m:t>
                        </m:r>
                      </m:e>
                    </m:d>
                    <m:r>
                      <a:rPr lang="en-US" sz="2000" i="1">
                        <a:latin typeface="Cambria Math"/>
                      </a:rPr>
                      <m:t>+0.25</m:t>
                    </m:r>
                    <m:d>
                      <m:dPr>
                        <m:ctrlPr>
                          <a:rPr lang="en-US" sz="2000" i="1">
                            <a:latin typeface="Cambria Math" panose="02040503050406030204" pitchFamily="18" charset="0"/>
                          </a:rPr>
                        </m:ctrlPr>
                      </m:dPr>
                      <m:e>
                        <m:r>
                          <a:rPr lang="en-US" sz="2000" i="1">
                            <a:latin typeface="Cambria Math"/>
                          </a:rPr>
                          <m:t>0</m:t>
                        </m:r>
                      </m:e>
                    </m:d>
                    <m:r>
                      <a:rPr lang="en-US" sz="2000" i="1">
                        <a:latin typeface="Cambria Math"/>
                      </a:rPr>
                      <m:t>≈</m:t>
                    </m:r>
                    <m:borderBox>
                      <m:borderBoxPr>
                        <m:ctrlPr>
                          <a:rPr lang="en-US" sz="2000" i="1">
                            <a:latin typeface="Cambria Math" panose="02040503050406030204" pitchFamily="18" charset="0"/>
                          </a:rPr>
                        </m:ctrlPr>
                      </m:borderBoxPr>
                      <m:e>
                        <m:r>
                          <a:rPr lang="en-US" sz="2000" i="1">
                            <a:latin typeface="Cambria Math"/>
                          </a:rPr>
                          <m:t>0.5313</m:t>
                        </m:r>
                      </m:e>
                    </m:borderBox>
                  </m:oMath>
                </a14:m>
                <a:endParaRPr lang="en-US" sz="2000" dirty="0"/>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6004529"/>
              </a:xfrm>
              <a:prstGeom prst="rect">
                <a:avLst/>
              </a:prstGeom>
              <a:blipFill>
                <a:blip r:embed="rId3"/>
                <a:stretch>
                  <a:fillRect l="-772" t="-610" r="-632"/>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490998"/>
            <a:ext cx="218872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stretch>
            <a:fillRect/>
          </a:stretch>
        </p:blipFill>
        <p:spPr>
          <a:xfrm>
            <a:off x="2209800" y="1490998"/>
            <a:ext cx="2286000" cy="2286000"/>
          </a:xfrm>
          <a:prstGeom prst="rect">
            <a:avLst/>
          </a:prstGeom>
        </p:spPr>
      </p:pic>
      <p:pic>
        <p:nvPicPr>
          <p:cNvPr id="5" name="Picture 4"/>
          <p:cNvPicPr>
            <a:picLocks noChangeAspect="1"/>
          </p:cNvPicPr>
          <p:nvPr/>
        </p:nvPicPr>
        <p:blipFill>
          <a:blip r:embed="rId6"/>
          <a:stretch>
            <a:fillRect/>
          </a:stretch>
        </p:blipFill>
        <p:spPr>
          <a:xfrm>
            <a:off x="4944656" y="1490998"/>
            <a:ext cx="2302688" cy="2286000"/>
          </a:xfrm>
          <a:prstGeom prst="rect">
            <a:avLst/>
          </a:prstGeom>
        </p:spPr>
      </p:pic>
      <mc:AlternateContent xmlns:mc="http://schemas.openxmlformats.org/markup-compatibility/2006">
        <mc:Choice xmlns:a14="http://schemas.microsoft.com/office/drawing/2010/main" Requires="a14">
          <p:graphicFrame>
            <p:nvGraphicFramePr>
              <p:cNvPr id="7" name="Table 6"/>
              <p:cNvGraphicFramePr>
                <a:graphicFrameLocks noGrp="1"/>
              </p:cNvGraphicFramePr>
              <p:nvPr/>
            </p:nvGraphicFramePr>
            <p:xfrm>
              <a:off x="2276348" y="4343400"/>
              <a:ext cx="7629652" cy="741680"/>
            </p:xfrm>
            <a:graphic>
              <a:graphicData uri="http://schemas.openxmlformats.org/drawingml/2006/table">
                <a:tbl>
                  <a:tblPr firstRow="1" bandRow="1">
                    <a:tableStyleId>{5940675A-B579-460E-94D1-54222C63F5DA}</a:tableStyleId>
                  </a:tblPr>
                  <a:tblGrid>
                    <a:gridCol w="691007">
                      <a:extLst>
                        <a:ext uri="{9D8B030D-6E8A-4147-A177-3AD203B41FA5}">
                          <a16:colId xmlns:a16="http://schemas.microsoft.com/office/drawing/2014/main" val="20000"/>
                        </a:ext>
                      </a:extLst>
                    </a:gridCol>
                    <a:gridCol w="367030">
                      <a:extLst>
                        <a:ext uri="{9D8B030D-6E8A-4147-A177-3AD203B41FA5}">
                          <a16:colId xmlns:a16="http://schemas.microsoft.com/office/drawing/2014/main" val="20001"/>
                        </a:ext>
                      </a:extLst>
                    </a:gridCol>
                    <a:gridCol w="922655">
                      <a:extLst>
                        <a:ext uri="{9D8B030D-6E8A-4147-A177-3AD203B41FA5}">
                          <a16:colId xmlns:a16="http://schemas.microsoft.com/office/drawing/2014/main" val="20002"/>
                        </a:ext>
                      </a:extLst>
                    </a:gridCol>
                    <a:gridCol w="922655">
                      <a:extLst>
                        <a:ext uri="{9D8B030D-6E8A-4147-A177-3AD203B41FA5}">
                          <a16:colId xmlns:a16="http://schemas.microsoft.com/office/drawing/2014/main" val="20003"/>
                        </a:ext>
                      </a:extLst>
                    </a:gridCol>
                    <a:gridCol w="922655">
                      <a:extLst>
                        <a:ext uri="{9D8B030D-6E8A-4147-A177-3AD203B41FA5}">
                          <a16:colId xmlns:a16="http://schemas.microsoft.com/office/drawing/2014/main" val="20004"/>
                        </a:ext>
                      </a:extLst>
                    </a:gridCol>
                    <a:gridCol w="668655">
                      <a:extLst>
                        <a:ext uri="{9D8B030D-6E8A-4147-A177-3AD203B41FA5}">
                          <a16:colId xmlns:a16="http://schemas.microsoft.com/office/drawing/2014/main" val="20005"/>
                        </a:ext>
                      </a:extLst>
                    </a:gridCol>
                    <a:gridCol w="922655">
                      <a:extLst>
                        <a:ext uri="{9D8B030D-6E8A-4147-A177-3AD203B41FA5}">
                          <a16:colId xmlns:a16="http://schemas.microsoft.com/office/drawing/2014/main" val="20006"/>
                        </a:ext>
                      </a:extLst>
                    </a:gridCol>
                    <a:gridCol w="922655">
                      <a:extLst>
                        <a:ext uri="{9D8B030D-6E8A-4147-A177-3AD203B41FA5}">
                          <a16:colId xmlns:a16="http://schemas.microsoft.com/office/drawing/2014/main" val="20007"/>
                        </a:ext>
                      </a:extLst>
                    </a:gridCol>
                    <a:gridCol w="922655">
                      <a:extLst>
                        <a:ext uri="{9D8B030D-6E8A-4147-A177-3AD203B41FA5}">
                          <a16:colId xmlns:a16="http://schemas.microsoft.com/office/drawing/2014/main" val="20008"/>
                        </a:ext>
                      </a:extLst>
                    </a:gridCol>
                    <a:gridCol w="367030">
                      <a:extLst>
                        <a:ext uri="{9D8B030D-6E8A-4147-A177-3AD203B41FA5}">
                          <a16:colId xmlns:a16="http://schemas.microsoft.com/office/drawing/2014/main" val="2000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0.125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0.25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0.375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0.625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0.875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e>
                                </m:d>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0.9844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0.9375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0.8594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0.6094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0.4375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0.2344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extLst>
                      <a:ext uri="{0D108BD9-81ED-4DB2-BD59-A6C34878D82A}">
                        <a16:rowId xmlns:a16="http://schemas.microsoft.com/office/drawing/2014/main" val="10001"/>
                      </a:ext>
                    </a:extLst>
                  </a:tr>
                </a:tbl>
              </a:graphicData>
            </a:graphic>
          </p:graphicFrame>
        </mc:Choice>
        <mc:Fallback>
          <p:graphicFrame>
            <p:nvGraphicFramePr>
              <p:cNvPr id="7" name="Table 6"/>
              <p:cNvGraphicFramePr>
                <a:graphicFrameLocks noGrp="1"/>
              </p:cNvGraphicFramePr>
              <p:nvPr/>
            </p:nvGraphicFramePr>
            <p:xfrm>
              <a:off x="2276348" y="4343400"/>
              <a:ext cx="7629652" cy="741680"/>
            </p:xfrm>
            <a:graphic>
              <a:graphicData uri="http://schemas.openxmlformats.org/drawingml/2006/table">
                <a:tbl>
                  <a:tblPr firstRow="1" bandRow="1">
                    <a:tableStyleId>{5940675A-B579-460E-94D1-54222C63F5DA}</a:tableStyleId>
                  </a:tblPr>
                  <a:tblGrid>
                    <a:gridCol w="691007">
                      <a:extLst>
                        <a:ext uri="{9D8B030D-6E8A-4147-A177-3AD203B41FA5}">
                          <a16:colId xmlns:a16="http://schemas.microsoft.com/office/drawing/2014/main" val="20000"/>
                        </a:ext>
                      </a:extLst>
                    </a:gridCol>
                    <a:gridCol w="367030">
                      <a:extLst>
                        <a:ext uri="{9D8B030D-6E8A-4147-A177-3AD203B41FA5}">
                          <a16:colId xmlns:a16="http://schemas.microsoft.com/office/drawing/2014/main" val="20001"/>
                        </a:ext>
                      </a:extLst>
                    </a:gridCol>
                    <a:gridCol w="922655">
                      <a:extLst>
                        <a:ext uri="{9D8B030D-6E8A-4147-A177-3AD203B41FA5}">
                          <a16:colId xmlns:a16="http://schemas.microsoft.com/office/drawing/2014/main" val="20002"/>
                        </a:ext>
                      </a:extLst>
                    </a:gridCol>
                    <a:gridCol w="922655">
                      <a:extLst>
                        <a:ext uri="{9D8B030D-6E8A-4147-A177-3AD203B41FA5}">
                          <a16:colId xmlns:a16="http://schemas.microsoft.com/office/drawing/2014/main" val="20003"/>
                        </a:ext>
                      </a:extLst>
                    </a:gridCol>
                    <a:gridCol w="922655">
                      <a:extLst>
                        <a:ext uri="{9D8B030D-6E8A-4147-A177-3AD203B41FA5}">
                          <a16:colId xmlns:a16="http://schemas.microsoft.com/office/drawing/2014/main" val="20004"/>
                        </a:ext>
                      </a:extLst>
                    </a:gridCol>
                    <a:gridCol w="668655">
                      <a:extLst>
                        <a:ext uri="{9D8B030D-6E8A-4147-A177-3AD203B41FA5}">
                          <a16:colId xmlns:a16="http://schemas.microsoft.com/office/drawing/2014/main" val="20005"/>
                        </a:ext>
                      </a:extLst>
                    </a:gridCol>
                    <a:gridCol w="922655">
                      <a:extLst>
                        <a:ext uri="{9D8B030D-6E8A-4147-A177-3AD203B41FA5}">
                          <a16:colId xmlns:a16="http://schemas.microsoft.com/office/drawing/2014/main" val="20006"/>
                        </a:ext>
                      </a:extLst>
                    </a:gridCol>
                    <a:gridCol w="922655">
                      <a:extLst>
                        <a:ext uri="{9D8B030D-6E8A-4147-A177-3AD203B41FA5}">
                          <a16:colId xmlns:a16="http://schemas.microsoft.com/office/drawing/2014/main" val="20007"/>
                        </a:ext>
                      </a:extLst>
                    </a:gridCol>
                    <a:gridCol w="922655">
                      <a:extLst>
                        <a:ext uri="{9D8B030D-6E8A-4147-A177-3AD203B41FA5}">
                          <a16:colId xmlns:a16="http://schemas.microsoft.com/office/drawing/2014/main" val="20008"/>
                        </a:ext>
                      </a:extLst>
                    </a:gridCol>
                    <a:gridCol w="367030">
                      <a:extLst>
                        <a:ext uri="{9D8B030D-6E8A-4147-A177-3AD203B41FA5}">
                          <a16:colId xmlns:a16="http://schemas.microsoft.com/office/drawing/2014/main" val="20009"/>
                        </a:ext>
                      </a:extLst>
                    </a:gridCol>
                  </a:tblGrid>
                  <a:tr h="370840">
                    <a:tc>
                      <a:txBody>
                        <a:bodyPr/>
                        <a:lstStyle/>
                        <a:p>
                          <a:endParaRPr lang="en-US"/>
                        </a:p>
                      </a:txBody>
                      <a:tcPr>
                        <a:blipFill>
                          <a:blip r:embed="rId7"/>
                          <a:stretch>
                            <a:fillRect l="-885" t="-1613" r="-1010619" b="-109677"/>
                          </a:stretch>
                        </a:blipFill>
                      </a:tcPr>
                    </a:tc>
                    <a:tc>
                      <a:txBody>
                        <a:bodyPr/>
                        <a:lstStyle/>
                        <a:p>
                          <a:endParaRPr lang="en-US"/>
                        </a:p>
                      </a:txBody>
                      <a:tcPr>
                        <a:blipFill>
                          <a:blip r:embed="rId7"/>
                          <a:stretch>
                            <a:fillRect l="-186885" t="-1613" r="-1772131" b="-109677"/>
                          </a:stretch>
                        </a:blipFill>
                      </a:tcPr>
                    </a:tc>
                    <a:tc>
                      <a:txBody>
                        <a:bodyPr/>
                        <a:lstStyle/>
                        <a:p>
                          <a:endParaRPr lang="en-US"/>
                        </a:p>
                      </a:txBody>
                      <a:tcPr>
                        <a:blipFill>
                          <a:blip r:embed="rId7"/>
                          <a:stretch>
                            <a:fillRect l="-115894" t="-1613" r="-615894" b="-109677"/>
                          </a:stretch>
                        </a:blipFill>
                      </a:tcPr>
                    </a:tc>
                    <a:tc>
                      <a:txBody>
                        <a:bodyPr/>
                        <a:lstStyle/>
                        <a:p>
                          <a:endParaRPr lang="en-US"/>
                        </a:p>
                      </a:txBody>
                      <a:tcPr>
                        <a:blipFill>
                          <a:blip r:embed="rId7"/>
                          <a:stretch>
                            <a:fillRect l="-215894" t="-1613" r="-515894" b="-109677"/>
                          </a:stretch>
                        </a:blipFill>
                      </a:tcPr>
                    </a:tc>
                    <a:tc>
                      <a:txBody>
                        <a:bodyPr/>
                        <a:lstStyle/>
                        <a:p>
                          <a:endParaRPr lang="en-US"/>
                        </a:p>
                      </a:txBody>
                      <a:tcPr>
                        <a:blipFill>
                          <a:blip r:embed="rId7"/>
                          <a:stretch>
                            <a:fillRect l="-313816" t="-1613" r="-412500" b="-109677"/>
                          </a:stretch>
                        </a:blipFill>
                      </a:tcPr>
                    </a:tc>
                    <a:tc>
                      <a:txBody>
                        <a:bodyPr/>
                        <a:lstStyle/>
                        <a:p>
                          <a:endParaRPr lang="en-US"/>
                        </a:p>
                      </a:txBody>
                      <a:tcPr>
                        <a:blipFill>
                          <a:blip r:embed="rId7"/>
                          <a:stretch>
                            <a:fillRect l="-571818" t="-1613" r="-470000" b="-109677"/>
                          </a:stretch>
                        </a:blipFill>
                      </a:tcPr>
                    </a:tc>
                    <a:tc>
                      <a:txBody>
                        <a:bodyPr/>
                        <a:lstStyle/>
                        <a:p>
                          <a:endParaRPr lang="en-US"/>
                        </a:p>
                      </a:txBody>
                      <a:tcPr>
                        <a:blipFill>
                          <a:blip r:embed="rId7"/>
                          <a:stretch>
                            <a:fillRect l="-489404" t="-1613" r="-242384" b="-109677"/>
                          </a:stretch>
                        </a:blipFill>
                      </a:tcPr>
                    </a:tc>
                    <a:tc>
                      <a:txBody>
                        <a:bodyPr/>
                        <a:lstStyle/>
                        <a:p>
                          <a:endParaRPr lang="en-US"/>
                        </a:p>
                      </a:txBody>
                      <a:tcPr>
                        <a:blipFill>
                          <a:blip r:embed="rId7"/>
                          <a:stretch>
                            <a:fillRect l="-589404" t="-1613" r="-142384" b="-109677"/>
                          </a:stretch>
                        </a:blipFill>
                      </a:tcPr>
                    </a:tc>
                    <a:tc>
                      <a:txBody>
                        <a:bodyPr/>
                        <a:lstStyle/>
                        <a:p>
                          <a:endParaRPr lang="en-US"/>
                        </a:p>
                      </a:txBody>
                      <a:tcPr>
                        <a:blipFill>
                          <a:blip r:embed="rId7"/>
                          <a:stretch>
                            <a:fillRect l="-684868" t="-1613" r="-41447" b="-109677"/>
                          </a:stretch>
                        </a:blipFill>
                      </a:tcPr>
                    </a:tc>
                    <a:tc>
                      <a:txBody>
                        <a:bodyPr/>
                        <a:lstStyle/>
                        <a:p>
                          <a:endParaRPr lang="en-US"/>
                        </a:p>
                      </a:txBody>
                      <a:tcPr>
                        <a:blipFill>
                          <a:blip r:embed="rId7"/>
                          <a:stretch>
                            <a:fillRect l="-1988333" t="-1613" r="-5000" b="-109677"/>
                          </a:stretch>
                        </a:blipFill>
                      </a:tcPr>
                    </a:tc>
                    <a:extLst>
                      <a:ext uri="{0D108BD9-81ED-4DB2-BD59-A6C34878D82A}">
                        <a16:rowId xmlns:a16="http://schemas.microsoft.com/office/drawing/2014/main" val="10000"/>
                      </a:ext>
                    </a:extLst>
                  </a:tr>
                  <a:tr h="370840">
                    <a:tc>
                      <a:txBody>
                        <a:bodyPr/>
                        <a:lstStyle/>
                        <a:p>
                          <a:endParaRPr lang="en-US"/>
                        </a:p>
                      </a:txBody>
                      <a:tcPr>
                        <a:blipFill>
                          <a:blip r:embed="rId7"/>
                          <a:stretch>
                            <a:fillRect l="-885" t="-103279" r="-1010619" b="-11475"/>
                          </a:stretch>
                        </a:blipFill>
                      </a:tcPr>
                    </a:tc>
                    <a:tc>
                      <a:txBody>
                        <a:bodyPr/>
                        <a:lstStyle/>
                        <a:p>
                          <a:endParaRPr lang="en-US"/>
                        </a:p>
                      </a:txBody>
                      <a:tcPr>
                        <a:blipFill>
                          <a:blip r:embed="rId7"/>
                          <a:stretch>
                            <a:fillRect l="-186885" t="-103279" r="-1772131" b="-11475"/>
                          </a:stretch>
                        </a:blipFill>
                      </a:tcPr>
                    </a:tc>
                    <a:tc>
                      <a:txBody>
                        <a:bodyPr/>
                        <a:lstStyle/>
                        <a:p>
                          <a:endParaRPr lang="en-US"/>
                        </a:p>
                      </a:txBody>
                      <a:tcPr>
                        <a:blipFill>
                          <a:blip r:embed="rId7"/>
                          <a:stretch>
                            <a:fillRect l="-115894" t="-103279" r="-615894" b="-11475"/>
                          </a:stretch>
                        </a:blipFill>
                      </a:tcPr>
                    </a:tc>
                    <a:tc>
                      <a:txBody>
                        <a:bodyPr/>
                        <a:lstStyle/>
                        <a:p>
                          <a:endParaRPr lang="en-US"/>
                        </a:p>
                      </a:txBody>
                      <a:tcPr>
                        <a:blipFill>
                          <a:blip r:embed="rId7"/>
                          <a:stretch>
                            <a:fillRect l="-215894" t="-103279" r="-515894" b="-11475"/>
                          </a:stretch>
                        </a:blipFill>
                      </a:tcPr>
                    </a:tc>
                    <a:tc>
                      <a:txBody>
                        <a:bodyPr/>
                        <a:lstStyle/>
                        <a:p>
                          <a:endParaRPr lang="en-US"/>
                        </a:p>
                      </a:txBody>
                      <a:tcPr>
                        <a:blipFill>
                          <a:blip r:embed="rId7"/>
                          <a:stretch>
                            <a:fillRect l="-313816" t="-103279" r="-412500" b="-11475"/>
                          </a:stretch>
                        </a:blipFill>
                      </a:tcPr>
                    </a:tc>
                    <a:tc>
                      <a:txBody>
                        <a:bodyPr/>
                        <a:lstStyle/>
                        <a:p>
                          <a:endParaRPr lang="en-US"/>
                        </a:p>
                      </a:txBody>
                      <a:tcPr>
                        <a:blipFill>
                          <a:blip r:embed="rId7"/>
                          <a:stretch>
                            <a:fillRect l="-571818" t="-103279" r="-470000" b="-11475"/>
                          </a:stretch>
                        </a:blipFill>
                      </a:tcPr>
                    </a:tc>
                    <a:tc>
                      <a:txBody>
                        <a:bodyPr/>
                        <a:lstStyle/>
                        <a:p>
                          <a:endParaRPr lang="en-US"/>
                        </a:p>
                      </a:txBody>
                      <a:tcPr>
                        <a:blipFill>
                          <a:blip r:embed="rId7"/>
                          <a:stretch>
                            <a:fillRect l="-489404" t="-103279" r="-242384" b="-11475"/>
                          </a:stretch>
                        </a:blipFill>
                      </a:tcPr>
                    </a:tc>
                    <a:tc>
                      <a:txBody>
                        <a:bodyPr/>
                        <a:lstStyle/>
                        <a:p>
                          <a:endParaRPr lang="en-US"/>
                        </a:p>
                      </a:txBody>
                      <a:tcPr>
                        <a:blipFill>
                          <a:blip r:embed="rId7"/>
                          <a:stretch>
                            <a:fillRect l="-589404" t="-103279" r="-142384" b="-11475"/>
                          </a:stretch>
                        </a:blipFill>
                      </a:tcPr>
                    </a:tc>
                    <a:tc>
                      <a:txBody>
                        <a:bodyPr/>
                        <a:lstStyle/>
                        <a:p>
                          <a:endParaRPr lang="en-US"/>
                        </a:p>
                      </a:txBody>
                      <a:tcPr>
                        <a:blipFill>
                          <a:blip r:embed="rId7"/>
                          <a:stretch>
                            <a:fillRect l="-684868" t="-103279" r="-41447" b="-11475"/>
                          </a:stretch>
                        </a:blipFill>
                      </a:tcPr>
                    </a:tc>
                    <a:tc>
                      <a:txBody>
                        <a:bodyPr/>
                        <a:lstStyle/>
                        <a:p>
                          <a:endParaRPr lang="en-US"/>
                        </a:p>
                      </a:txBody>
                      <a:tcPr>
                        <a:blipFill>
                          <a:blip r:embed="rId7"/>
                          <a:stretch>
                            <a:fillRect l="-1988333" t="-103279" r="-5000" b="-11475"/>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2205556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animEffect transition="in" filter="fade">
                                      <p:cBhvr>
                                        <p:cTn id="7" dur="500"/>
                                        <p:tgtEl>
                                          <p:spTgt spid="2">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3" end="13"/>
                                            </p:txEl>
                                          </p:spTgt>
                                        </p:tgtEl>
                                        <p:attrNameLst>
                                          <p:attrName>style.visibility</p:attrName>
                                        </p:attrNameLst>
                                      </p:cBhvr>
                                      <p:to>
                                        <p:strVal val="visible"/>
                                      </p:to>
                                    </p:set>
                                    <p:animEffect transition="in" filter="fade">
                                      <p:cBhvr>
                                        <p:cTn id="1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752600" y="381001"/>
                <a:ext cx="8686800" cy="5921557"/>
              </a:xfrm>
              <a:prstGeom prst="rect">
                <a:avLst/>
              </a:prstGeom>
              <a:noFill/>
            </p:spPr>
            <p:txBody>
              <a:bodyPr wrap="square" rtlCol="0">
                <a:spAutoFit/>
              </a:bodyPr>
              <a:lstStyle/>
              <a:p>
                <a:pPr>
                  <a:spcAft>
                    <a:spcPts val="600"/>
                  </a:spcAft>
                </a:pPr>
                <a:r>
                  <a:rPr lang="en-US" sz="2000" b="1" dirty="0">
                    <a:solidFill>
                      <a:srgbClr val="FF0000"/>
                    </a:solidFill>
                  </a:rPr>
                  <a:t>EXAMPLE</a:t>
                </a:r>
                <a:r>
                  <a:rPr lang="en-US" sz="2000" b="1" dirty="0"/>
                  <a:t>  </a:t>
                </a:r>
                <a:r>
                  <a:rPr lang="en-US" sz="2000" dirty="0"/>
                  <a:t>Approximate the area in the first quadrant under the curve </a:t>
                </a:r>
                <a:br>
                  <a:rPr lang="en-US" sz="2000" dirty="0"/>
                </a:br>
                <a14:m>
                  <m:oMathPara xmlns:m="http://schemas.openxmlformats.org/officeDocument/2006/math">
                    <m:oMathParaPr>
                      <m:jc m:val="centerGroup"/>
                    </m:oMathParaPr>
                    <m:oMath xmlns:m="http://schemas.openxmlformats.org/officeDocument/2006/math">
                      <m:r>
                        <a:rPr lang="en-US" sz="2000" i="1">
                          <a:latin typeface="Cambria Math"/>
                        </a:rPr>
                        <m:t>𝑦</m:t>
                      </m:r>
                      <m:r>
                        <a:rPr lang="en-US" sz="2000" i="1">
                          <a:latin typeface="Cambria Math"/>
                        </a:rPr>
                        <m:t>=1−</m:t>
                      </m:r>
                      <m:sSup>
                        <m:sSupPr>
                          <m:ctrlPr>
                            <a:rPr lang="en-US" sz="2000" i="1">
                              <a:latin typeface="Cambria Math" panose="02040503050406030204" pitchFamily="18" charset="0"/>
                            </a:rPr>
                          </m:ctrlPr>
                        </m:sSupPr>
                        <m:e>
                          <m:r>
                            <a:rPr lang="en-US" sz="2000" i="1">
                              <a:latin typeface="Cambria Math"/>
                            </a:rPr>
                            <m:t>𝑥</m:t>
                          </m:r>
                        </m:e>
                        <m:sup>
                          <m:r>
                            <a:rPr lang="en-US" sz="2000" i="1">
                              <a:latin typeface="Cambria Math"/>
                            </a:rPr>
                            <m:t>2</m:t>
                          </m:r>
                        </m:sup>
                      </m:sSup>
                    </m:oMath>
                  </m:oMathPara>
                </a14:m>
                <a:br>
                  <a:rPr lang="en-US" sz="2000" dirty="0"/>
                </a:br>
                <a:r>
                  <a:rPr lang="en-US" sz="2000" dirty="0"/>
                  <a:t>with four rectangles, using a) left endpoints, b) right endpoints, and c) midpoints.</a:t>
                </a:r>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2000" dirty="0"/>
              </a:p>
              <a:p>
                <a:pPr>
                  <a:spcAft>
                    <a:spcPts val="600"/>
                  </a:spcAft>
                </a:pPr>
                <a:endParaRPr lang="en-US" sz="1200" dirty="0"/>
              </a:p>
              <a:p>
                <a:pPr>
                  <a:spcAft>
                    <a:spcPts val="600"/>
                  </a:spcAft>
                </a:pPr>
                <a:r>
                  <a:rPr lang="en-US" sz="2000" dirty="0"/>
                  <a:t>The following table gives all of the information we need about the function values:</a:t>
                </a:r>
              </a:p>
              <a:p>
                <a:pPr>
                  <a:spcAft>
                    <a:spcPts val="600"/>
                  </a:spcAft>
                </a:pPr>
                <a:endParaRPr lang="en-US" sz="2000" dirty="0"/>
              </a:p>
              <a:p>
                <a:pPr>
                  <a:spcAft>
                    <a:spcPts val="600"/>
                  </a:spcAft>
                </a:pPr>
                <a:endParaRPr lang="en-US" sz="2400" dirty="0"/>
              </a:p>
              <a:p>
                <a:pPr marL="457200" indent="-457200">
                  <a:spcAft>
                    <a:spcPts val="600"/>
                  </a:spcAft>
                  <a:buFont typeface="+mj-lt"/>
                  <a:buAutoNum type="alphaLcParenR" startAt="3"/>
                </a:pPr>
                <a:r>
                  <a:rPr lang="en-US" sz="2000" dirty="0"/>
                  <a:t>Using midpoints, we have</a:t>
                </a:r>
              </a:p>
              <a:p>
                <a:pPr>
                  <a:spcAft>
                    <a:spcPts val="600"/>
                  </a:spcAft>
                </a:pPr>
                <a:r>
                  <a:rPr lang="en-US" dirty="0"/>
                  <a:t>        </a:t>
                </a:r>
                <a14:m>
                  <m:oMath xmlns:m="http://schemas.openxmlformats.org/officeDocument/2006/math">
                    <m:r>
                      <a:rPr lang="en-US" i="1">
                        <a:latin typeface="Cambria Math"/>
                      </a:rPr>
                      <m:t>𝐴</m:t>
                    </m:r>
                    <m:r>
                      <a:rPr lang="en-US" i="1">
                        <a:latin typeface="Cambria Math"/>
                      </a:rPr>
                      <m:t>≈0.25⋅</m:t>
                    </m:r>
                    <m:r>
                      <a:rPr lang="en-US" i="1">
                        <a:latin typeface="Cambria Math"/>
                      </a:rPr>
                      <m:t>𝑓</m:t>
                    </m:r>
                    <m:d>
                      <m:dPr>
                        <m:ctrlPr>
                          <a:rPr lang="en-US" i="1">
                            <a:latin typeface="Cambria Math" panose="02040503050406030204" pitchFamily="18" charset="0"/>
                          </a:rPr>
                        </m:ctrlPr>
                      </m:dPr>
                      <m:e>
                        <m:r>
                          <a:rPr lang="en-US" i="1">
                            <a:latin typeface="Cambria Math"/>
                          </a:rPr>
                          <m:t>0.125</m:t>
                        </m:r>
                      </m:e>
                    </m:d>
                    <m:r>
                      <a:rPr lang="en-US" i="1">
                        <a:latin typeface="Cambria Math"/>
                      </a:rPr>
                      <m:t>+0.25⋅</m:t>
                    </m:r>
                    <m:r>
                      <a:rPr lang="en-US" i="1">
                        <a:latin typeface="Cambria Math"/>
                      </a:rPr>
                      <m:t>𝑓</m:t>
                    </m:r>
                    <m:d>
                      <m:dPr>
                        <m:ctrlPr>
                          <a:rPr lang="en-US" i="1">
                            <a:latin typeface="Cambria Math" panose="02040503050406030204" pitchFamily="18" charset="0"/>
                          </a:rPr>
                        </m:ctrlPr>
                      </m:dPr>
                      <m:e>
                        <m:r>
                          <a:rPr lang="en-US" i="1">
                            <a:latin typeface="Cambria Math"/>
                          </a:rPr>
                          <m:t>0.375</m:t>
                        </m:r>
                      </m:e>
                    </m:d>
                    <m:r>
                      <a:rPr lang="en-US" i="1">
                        <a:latin typeface="Cambria Math"/>
                      </a:rPr>
                      <m:t>+0.25⋅</m:t>
                    </m:r>
                    <m:r>
                      <a:rPr lang="en-US" i="1">
                        <a:latin typeface="Cambria Math"/>
                      </a:rPr>
                      <m:t>𝑓</m:t>
                    </m:r>
                    <m:d>
                      <m:dPr>
                        <m:ctrlPr>
                          <a:rPr lang="en-US" i="1">
                            <a:latin typeface="Cambria Math" panose="02040503050406030204" pitchFamily="18" charset="0"/>
                          </a:rPr>
                        </m:ctrlPr>
                      </m:dPr>
                      <m:e>
                        <m:r>
                          <a:rPr lang="en-US" i="1">
                            <a:latin typeface="Cambria Math"/>
                          </a:rPr>
                          <m:t>0.625</m:t>
                        </m:r>
                      </m:e>
                    </m:d>
                    <m:r>
                      <a:rPr lang="en-US" i="1">
                        <a:latin typeface="Cambria Math"/>
                      </a:rPr>
                      <m:t>+0.25⋅</m:t>
                    </m:r>
                    <m:r>
                      <a:rPr lang="en-US" i="1">
                        <a:latin typeface="Cambria Math"/>
                      </a:rPr>
                      <m:t>𝑓</m:t>
                    </m:r>
                    <m:d>
                      <m:dPr>
                        <m:ctrlPr>
                          <a:rPr lang="en-US" i="1">
                            <a:latin typeface="Cambria Math" panose="02040503050406030204" pitchFamily="18" charset="0"/>
                          </a:rPr>
                        </m:ctrlPr>
                      </m:dPr>
                      <m:e>
                        <m:r>
                          <a:rPr lang="en-US" i="1">
                            <a:latin typeface="Cambria Math"/>
                          </a:rPr>
                          <m:t>0.875</m:t>
                        </m:r>
                      </m:e>
                    </m:d>
                  </m:oMath>
                </a14:m>
                <a:endParaRPr lang="en-US" dirty="0"/>
              </a:p>
              <a:p>
                <a:pPr>
                  <a:spcAft>
                    <a:spcPts val="600"/>
                  </a:spcAft>
                  <a:tabLst>
                    <a:tab pos="738188" algn="l"/>
                  </a:tabLst>
                </a:pPr>
                <a:r>
                  <a:rPr lang="en-US" dirty="0"/>
                  <a:t>	</a:t>
                </a:r>
                <a14:m>
                  <m:oMath xmlns:m="http://schemas.openxmlformats.org/officeDocument/2006/math">
                    <m:r>
                      <a:rPr lang="en-US" i="1">
                        <a:latin typeface="Cambria Math"/>
                      </a:rPr>
                      <m:t>≈0.25</m:t>
                    </m:r>
                    <m:d>
                      <m:dPr>
                        <m:ctrlPr>
                          <a:rPr lang="en-US" i="1">
                            <a:latin typeface="Cambria Math" panose="02040503050406030204" pitchFamily="18" charset="0"/>
                          </a:rPr>
                        </m:ctrlPr>
                      </m:dPr>
                      <m:e>
                        <m:r>
                          <a:rPr lang="en-US" i="1">
                            <a:latin typeface="Cambria Math"/>
                          </a:rPr>
                          <m:t>0.9844</m:t>
                        </m:r>
                      </m:e>
                    </m:d>
                    <m:r>
                      <a:rPr lang="en-US" i="1">
                        <a:latin typeface="Cambria Math"/>
                      </a:rPr>
                      <m:t>+0.25</m:t>
                    </m:r>
                    <m:d>
                      <m:dPr>
                        <m:ctrlPr>
                          <a:rPr lang="en-US" i="1">
                            <a:latin typeface="Cambria Math" panose="02040503050406030204" pitchFamily="18" charset="0"/>
                          </a:rPr>
                        </m:ctrlPr>
                      </m:dPr>
                      <m:e>
                        <m:r>
                          <a:rPr lang="en-US" i="1">
                            <a:latin typeface="Cambria Math"/>
                          </a:rPr>
                          <m:t>0.8594</m:t>
                        </m:r>
                      </m:e>
                    </m:d>
                    <m:r>
                      <a:rPr lang="en-US" i="1">
                        <a:latin typeface="Cambria Math"/>
                      </a:rPr>
                      <m:t>+0.25</m:t>
                    </m:r>
                    <m:d>
                      <m:dPr>
                        <m:ctrlPr>
                          <a:rPr lang="en-US" i="1">
                            <a:latin typeface="Cambria Math" panose="02040503050406030204" pitchFamily="18" charset="0"/>
                          </a:rPr>
                        </m:ctrlPr>
                      </m:dPr>
                      <m:e>
                        <m:r>
                          <a:rPr lang="en-US" i="1">
                            <a:latin typeface="Cambria Math"/>
                          </a:rPr>
                          <m:t>0.6094</m:t>
                        </m:r>
                      </m:e>
                    </m:d>
                    <m:r>
                      <a:rPr lang="en-US" i="1">
                        <a:latin typeface="Cambria Math"/>
                      </a:rPr>
                      <m:t>+0.25</m:t>
                    </m:r>
                    <m:d>
                      <m:dPr>
                        <m:ctrlPr>
                          <a:rPr lang="en-US" i="1">
                            <a:latin typeface="Cambria Math" panose="02040503050406030204" pitchFamily="18" charset="0"/>
                          </a:rPr>
                        </m:ctrlPr>
                      </m:dPr>
                      <m:e>
                        <m:r>
                          <a:rPr lang="en-US" i="1">
                            <a:latin typeface="Cambria Math"/>
                          </a:rPr>
                          <m:t>0.2344</m:t>
                        </m:r>
                      </m:e>
                    </m:d>
                    <m:r>
                      <a:rPr lang="en-US" i="1">
                        <a:latin typeface="Cambria Math"/>
                      </a:rPr>
                      <m:t>≈</m:t>
                    </m:r>
                    <m:borderBox>
                      <m:borderBoxPr>
                        <m:ctrlPr>
                          <a:rPr lang="en-US" i="1">
                            <a:latin typeface="Cambria Math" panose="02040503050406030204" pitchFamily="18" charset="0"/>
                          </a:rPr>
                        </m:ctrlPr>
                      </m:borderBoxPr>
                      <m:e>
                        <m:r>
                          <a:rPr lang="en-US" i="1">
                            <a:latin typeface="Cambria Math"/>
                          </a:rPr>
                          <m:t>0.6719</m:t>
                        </m:r>
                      </m:e>
                    </m:borderBox>
                  </m:oMath>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1752600" y="381001"/>
                <a:ext cx="8686800" cy="5921557"/>
              </a:xfrm>
              <a:prstGeom prst="rect">
                <a:avLst/>
              </a:prstGeom>
              <a:blipFill>
                <a:blip r:embed="rId3"/>
                <a:stretch>
                  <a:fillRect l="-772" t="-618" r="-632"/>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490998"/>
            <a:ext cx="218872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stretch>
            <a:fillRect/>
          </a:stretch>
        </p:blipFill>
        <p:spPr>
          <a:xfrm>
            <a:off x="2209800" y="1490998"/>
            <a:ext cx="2286000" cy="2286000"/>
          </a:xfrm>
          <a:prstGeom prst="rect">
            <a:avLst/>
          </a:prstGeom>
        </p:spPr>
      </p:pic>
      <p:pic>
        <p:nvPicPr>
          <p:cNvPr id="5" name="Picture 4"/>
          <p:cNvPicPr>
            <a:picLocks noChangeAspect="1"/>
          </p:cNvPicPr>
          <p:nvPr/>
        </p:nvPicPr>
        <p:blipFill>
          <a:blip r:embed="rId6"/>
          <a:stretch>
            <a:fillRect/>
          </a:stretch>
        </p:blipFill>
        <p:spPr>
          <a:xfrm>
            <a:off x="4944656" y="1490998"/>
            <a:ext cx="2302688" cy="2286000"/>
          </a:xfrm>
          <a:prstGeom prst="rect">
            <a:avLst/>
          </a:prstGeom>
        </p:spPr>
      </p:pic>
      <mc:AlternateContent xmlns:mc="http://schemas.openxmlformats.org/markup-compatibility/2006">
        <mc:Choice xmlns:a14="http://schemas.microsoft.com/office/drawing/2010/main" Requires="a14">
          <p:graphicFrame>
            <p:nvGraphicFramePr>
              <p:cNvPr id="3" name="Table 2"/>
              <p:cNvGraphicFramePr>
                <a:graphicFrameLocks noGrp="1"/>
              </p:cNvGraphicFramePr>
              <p:nvPr/>
            </p:nvGraphicFramePr>
            <p:xfrm>
              <a:off x="2276348" y="4343400"/>
              <a:ext cx="7629652" cy="741680"/>
            </p:xfrm>
            <a:graphic>
              <a:graphicData uri="http://schemas.openxmlformats.org/drawingml/2006/table">
                <a:tbl>
                  <a:tblPr firstRow="1" bandRow="1">
                    <a:tableStyleId>{5940675A-B579-460E-94D1-54222C63F5DA}</a:tableStyleId>
                  </a:tblPr>
                  <a:tblGrid>
                    <a:gridCol w="691007">
                      <a:extLst>
                        <a:ext uri="{9D8B030D-6E8A-4147-A177-3AD203B41FA5}">
                          <a16:colId xmlns:a16="http://schemas.microsoft.com/office/drawing/2014/main" val="20000"/>
                        </a:ext>
                      </a:extLst>
                    </a:gridCol>
                    <a:gridCol w="367030">
                      <a:extLst>
                        <a:ext uri="{9D8B030D-6E8A-4147-A177-3AD203B41FA5}">
                          <a16:colId xmlns:a16="http://schemas.microsoft.com/office/drawing/2014/main" val="20001"/>
                        </a:ext>
                      </a:extLst>
                    </a:gridCol>
                    <a:gridCol w="922655">
                      <a:extLst>
                        <a:ext uri="{9D8B030D-6E8A-4147-A177-3AD203B41FA5}">
                          <a16:colId xmlns:a16="http://schemas.microsoft.com/office/drawing/2014/main" val="20002"/>
                        </a:ext>
                      </a:extLst>
                    </a:gridCol>
                    <a:gridCol w="922655">
                      <a:extLst>
                        <a:ext uri="{9D8B030D-6E8A-4147-A177-3AD203B41FA5}">
                          <a16:colId xmlns:a16="http://schemas.microsoft.com/office/drawing/2014/main" val="20003"/>
                        </a:ext>
                      </a:extLst>
                    </a:gridCol>
                    <a:gridCol w="922655">
                      <a:extLst>
                        <a:ext uri="{9D8B030D-6E8A-4147-A177-3AD203B41FA5}">
                          <a16:colId xmlns:a16="http://schemas.microsoft.com/office/drawing/2014/main" val="20004"/>
                        </a:ext>
                      </a:extLst>
                    </a:gridCol>
                    <a:gridCol w="668655">
                      <a:extLst>
                        <a:ext uri="{9D8B030D-6E8A-4147-A177-3AD203B41FA5}">
                          <a16:colId xmlns:a16="http://schemas.microsoft.com/office/drawing/2014/main" val="20005"/>
                        </a:ext>
                      </a:extLst>
                    </a:gridCol>
                    <a:gridCol w="922655">
                      <a:extLst>
                        <a:ext uri="{9D8B030D-6E8A-4147-A177-3AD203B41FA5}">
                          <a16:colId xmlns:a16="http://schemas.microsoft.com/office/drawing/2014/main" val="20006"/>
                        </a:ext>
                      </a:extLst>
                    </a:gridCol>
                    <a:gridCol w="922655">
                      <a:extLst>
                        <a:ext uri="{9D8B030D-6E8A-4147-A177-3AD203B41FA5}">
                          <a16:colId xmlns:a16="http://schemas.microsoft.com/office/drawing/2014/main" val="20007"/>
                        </a:ext>
                      </a:extLst>
                    </a:gridCol>
                    <a:gridCol w="922655">
                      <a:extLst>
                        <a:ext uri="{9D8B030D-6E8A-4147-A177-3AD203B41FA5}">
                          <a16:colId xmlns:a16="http://schemas.microsoft.com/office/drawing/2014/main" val="20008"/>
                        </a:ext>
                      </a:extLst>
                    </a:gridCol>
                    <a:gridCol w="367030">
                      <a:extLst>
                        <a:ext uri="{9D8B030D-6E8A-4147-A177-3AD203B41FA5}">
                          <a16:colId xmlns:a16="http://schemas.microsoft.com/office/drawing/2014/main" val="2000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0.125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0.25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0.375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0.625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0.875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𝑥</m:t>
                                    </m:r>
                                  </m:e>
                                </m:d>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0.9844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0.9375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0.8594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0.6094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0.4375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0.2344</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extLst>
                      <a:ext uri="{0D108BD9-81ED-4DB2-BD59-A6C34878D82A}">
                        <a16:rowId xmlns:a16="http://schemas.microsoft.com/office/drawing/2014/main" val="10001"/>
                      </a:ext>
                    </a:extLst>
                  </a:tr>
                </a:tbl>
              </a:graphicData>
            </a:graphic>
          </p:graphicFrame>
        </mc:Choice>
        <mc:Fallback>
          <p:graphicFrame>
            <p:nvGraphicFramePr>
              <p:cNvPr id="3" name="Table 2"/>
              <p:cNvGraphicFramePr>
                <a:graphicFrameLocks noGrp="1"/>
              </p:cNvGraphicFramePr>
              <p:nvPr/>
            </p:nvGraphicFramePr>
            <p:xfrm>
              <a:off x="2276348" y="4343400"/>
              <a:ext cx="7629652" cy="741680"/>
            </p:xfrm>
            <a:graphic>
              <a:graphicData uri="http://schemas.openxmlformats.org/drawingml/2006/table">
                <a:tbl>
                  <a:tblPr firstRow="1" bandRow="1">
                    <a:tableStyleId>{5940675A-B579-460E-94D1-54222C63F5DA}</a:tableStyleId>
                  </a:tblPr>
                  <a:tblGrid>
                    <a:gridCol w="691007">
                      <a:extLst>
                        <a:ext uri="{9D8B030D-6E8A-4147-A177-3AD203B41FA5}">
                          <a16:colId xmlns:a16="http://schemas.microsoft.com/office/drawing/2014/main" val="20000"/>
                        </a:ext>
                      </a:extLst>
                    </a:gridCol>
                    <a:gridCol w="367030">
                      <a:extLst>
                        <a:ext uri="{9D8B030D-6E8A-4147-A177-3AD203B41FA5}">
                          <a16:colId xmlns:a16="http://schemas.microsoft.com/office/drawing/2014/main" val="20001"/>
                        </a:ext>
                      </a:extLst>
                    </a:gridCol>
                    <a:gridCol w="922655">
                      <a:extLst>
                        <a:ext uri="{9D8B030D-6E8A-4147-A177-3AD203B41FA5}">
                          <a16:colId xmlns:a16="http://schemas.microsoft.com/office/drawing/2014/main" val="20002"/>
                        </a:ext>
                      </a:extLst>
                    </a:gridCol>
                    <a:gridCol w="922655">
                      <a:extLst>
                        <a:ext uri="{9D8B030D-6E8A-4147-A177-3AD203B41FA5}">
                          <a16:colId xmlns:a16="http://schemas.microsoft.com/office/drawing/2014/main" val="20003"/>
                        </a:ext>
                      </a:extLst>
                    </a:gridCol>
                    <a:gridCol w="922655">
                      <a:extLst>
                        <a:ext uri="{9D8B030D-6E8A-4147-A177-3AD203B41FA5}">
                          <a16:colId xmlns:a16="http://schemas.microsoft.com/office/drawing/2014/main" val="20004"/>
                        </a:ext>
                      </a:extLst>
                    </a:gridCol>
                    <a:gridCol w="668655">
                      <a:extLst>
                        <a:ext uri="{9D8B030D-6E8A-4147-A177-3AD203B41FA5}">
                          <a16:colId xmlns:a16="http://schemas.microsoft.com/office/drawing/2014/main" val="20005"/>
                        </a:ext>
                      </a:extLst>
                    </a:gridCol>
                    <a:gridCol w="922655">
                      <a:extLst>
                        <a:ext uri="{9D8B030D-6E8A-4147-A177-3AD203B41FA5}">
                          <a16:colId xmlns:a16="http://schemas.microsoft.com/office/drawing/2014/main" val="20006"/>
                        </a:ext>
                      </a:extLst>
                    </a:gridCol>
                    <a:gridCol w="922655">
                      <a:extLst>
                        <a:ext uri="{9D8B030D-6E8A-4147-A177-3AD203B41FA5}">
                          <a16:colId xmlns:a16="http://schemas.microsoft.com/office/drawing/2014/main" val="20007"/>
                        </a:ext>
                      </a:extLst>
                    </a:gridCol>
                    <a:gridCol w="922655">
                      <a:extLst>
                        <a:ext uri="{9D8B030D-6E8A-4147-A177-3AD203B41FA5}">
                          <a16:colId xmlns:a16="http://schemas.microsoft.com/office/drawing/2014/main" val="20008"/>
                        </a:ext>
                      </a:extLst>
                    </a:gridCol>
                    <a:gridCol w="367030">
                      <a:extLst>
                        <a:ext uri="{9D8B030D-6E8A-4147-A177-3AD203B41FA5}">
                          <a16:colId xmlns:a16="http://schemas.microsoft.com/office/drawing/2014/main" val="20009"/>
                        </a:ext>
                      </a:extLst>
                    </a:gridCol>
                  </a:tblGrid>
                  <a:tr h="370840">
                    <a:tc>
                      <a:txBody>
                        <a:bodyPr/>
                        <a:lstStyle/>
                        <a:p>
                          <a:endParaRPr lang="en-US"/>
                        </a:p>
                      </a:txBody>
                      <a:tcPr>
                        <a:blipFill>
                          <a:blip r:embed="rId7"/>
                          <a:stretch>
                            <a:fillRect l="-885" t="-1613" r="-1010619" b="-109677"/>
                          </a:stretch>
                        </a:blipFill>
                      </a:tcPr>
                    </a:tc>
                    <a:tc>
                      <a:txBody>
                        <a:bodyPr/>
                        <a:lstStyle/>
                        <a:p>
                          <a:endParaRPr lang="en-US"/>
                        </a:p>
                      </a:txBody>
                      <a:tcPr>
                        <a:blipFill>
                          <a:blip r:embed="rId7"/>
                          <a:stretch>
                            <a:fillRect l="-186885" t="-1613" r="-1772131" b="-109677"/>
                          </a:stretch>
                        </a:blipFill>
                      </a:tcPr>
                    </a:tc>
                    <a:tc>
                      <a:txBody>
                        <a:bodyPr/>
                        <a:lstStyle/>
                        <a:p>
                          <a:endParaRPr lang="en-US"/>
                        </a:p>
                      </a:txBody>
                      <a:tcPr>
                        <a:blipFill>
                          <a:blip r:embed="rId7"/>
                          <a:stretch>
                            <a:fillRect l="-115894" t="-1613" r="-615894" b="-109677"/>
                          </a:stretch>
                        </a:blipFill>
                      </a:tcPr>
                    </a:tc>
                    <a:tc>
                      <a:txBody>
                        <a:bodyPr/>
                        <a:lstStyle/>
                        <a:p>
                          <a:endParaRPr lang="en-US"/>
                        </a:p>
                      </a:txBody>
                      <a:tcPr>
                        <a:blipFill>
                          <a:blip r:embed="rId7"/>
                          <a:stretch>
                            <a:fillRect l="-215894" t="-1613" r="-515894" b="-109677"/>
                          </a:stretch>
                        </a:blipFill>
                      </a:tcPr>
                    </a:tc>
                    <a:tc>
                      <a:txBody>
                        <a:bodyPr/>
                        <a:lstStyle/>
                        <a:p>
                          <a:endParaRPr lang="en-US"/>
                        </a:p>
                      </a:txBody>
                      <a:tcPr>
                        <a:blipFill>
                          <a:blip r:embed="rId7"/>
                          <a:stretch>
                            <a:fillRect l="-313816" t="-1613" r="-412500" b="-109677"/>
                          </a:stretch>
                        </a:blipFill>
                      </a:tcPr>
                    </a:tc>
                    <a:tc>
                      <a:txBody>
                        <a:bodyPr/>
                        <a:lstStyle/>
                        <a:p>
                          <a:endParaRPr lang="en-US"/>
                        </a:p>
                      </a:txBody>
                      <a:tcPr>
                        <a:blipFill>
                          <a:blip r:embed="rId7"/>
                          <a:stretch>
                            <a:fillRect l="-571818" t="-1613" r="-470000" b="-109677"/>
                          </a:stretch>
                        </a:blipFill>
                      </a:tcPr>
                    </a:tc>
                    <a:tc>
                      <a:txBody>
                        <a:bodyPr/>
                        <a:lstStyle/>
                        <a:p>
                          <a:endParaRPr lang="en-US"/>
                        </a:p>
                      </a:txBody>
                      <a:tcPr>
                        <a:blipFill>
                          <a:blip r:embed="rId7"/>
                          <a:stretch>
                            <a:fillRect l="-489404" t="-1613" r="-242384" b="-109677"/>
                          </a:stretch>
                        </a:blipFill>
                      </a:tcPr>
                    </a:tc>
                    <a:tc>
                      <a:txBody>
                        <a:bodyPr/>
                        <a:lstStyle/>
                        <a:p>
                          <a:endParaRPr lang="en-US"/>
                        </a:p>
                      </a:txBody>
                      <a:tcPr>
                        <a:blipFill>
                          <a:blip r:embed="rId7"/>
                          <a:stretch>
                            <a:fillRect l="-589404" t="-1613" r="-142384" b="-109677"/>
                          </a:stretch>
                        </a:blipFill>
                      </a:tcPr>
                    </a:tc>
                    <a:tc>
                      <a:txBody>
                        <a:bodyPr/>
                        <a:lstStyle/>
                        <a:p>
                          <a:endParaRPr lang="en-US"/>
                        </a:p>
                      </a:txBody>
                      <a:tcPr>
                        <a:blipFill>
                          <a:blip r:embed="rId7"/>
                          <a:stretch>
                            <a:fillRect l="-684868" t="-1613" r="-41447" b="-109677"/>
                          </a:stretch>
                        </a:blipFill>
                      </a:tcPr>
                    </a:tc>
                    <a:tc>
                      <a:txBody>
                        <a:bodyPr/>
                        <a:lstStyle/>
                        <a:p>
                          <a:endParaRPr lang="en-US"/>
                        </a:p>
                      </a:txBody>
                      <a:tcPr>
                        <a:blipFill>
                          <a:blip r:embed="rId7"/>
                          <a:stretch>
                            <a:fillRect l="-1988333" t="-1613" r="-5000" b="-109677"/>
                          </a:stretch>
                        </a:blipFill>
                      </a:tcPr>
                    </a:tc>
                    <a:extLst>
                      <a:ext uri="{0D108BD9-81ED-4DB2-BD59-A6C34878D82A}">
                        <a16:rowId xmlns:a16="http://schemas.microsoft.com/office/drawing/2014/main" val="10000"/>
                      </a:ext>
                    </a:extLst>
                  </a:tr>
                  <a:tr h="370840">
                    <a:tc>
                      <a:txBody>
                        <a:bodyPr/>
                        <a:lstStyle/>
                        <a:p>
                          <a:endParaRPr lang="en-US"/>
                        </a:p>
                      </a:txBody>
                      <a:tcPr>
                        <a:blipFill>
                          <a:blip r:embed="rId7"/>
                          <a:stretch>
                            <a:fillRect l="-885" t="-103279" r="-1010619" b="-11475"/>
                          </a:stretch>
                        </a:blipFill>
                      </a:tcPr>
                    </a:tc>
                    <a:tc>
                      <a:txBody>
                        <a:bodyPr/>
                        <a:lstStyle/>
                        <a:p>
                          <a:endParaRPr lang="en-US"/>
                        </a:p>
                      </a:txBody>
                      <a:tcPr>
                        <a:blipFill>
                          <a:blip r:embed="rId7"/>
                          <a:stretch>
                            <a:fillRect l="-186885" t="-103279" r="-1772131" b="-11475"/>
                          </a:stretch>
                        </a:blipFill>
                      </a:tcPr>
                    </a:tc>
                    <a:tc>
                      <a:txBody>
                        <a:bodyPr/>
                        <a:lstStyle/>
                        <a:p>
                          <a:endParaRPr lang="en-US"/>
                        </a:p>
                      </a:txBody>
                      <a:tcPr>
                        <a:blipFill>
                          <a:blip r:embed="rId7"/>
                          <a:stretch>
                            <a:fillRect l="-115894" t="-103279" r="-615894" b="-11475"/>
                          </a:stretch>
                        </a:blipFill>
                      </a:tcPr>
                    </a:tc>
                    <a:tc>
                      <a:txBody>
                        <a:bodyPr/>
                        <a:lstStyle/>
                        <a:p>
                          <a:endParaRPr lang="en-US"/>
                        </a:p>
                      </a:txBody>
                      <a:tcPr>
                        <a:blipFill>
                          <a:blip r:embed="rId7"/>
                          <a:stretch>
                            <a:fillRect l="-215894" t="-103279" r="-515894" b="-11475"/>
                          </a:stretch>
                        </a:blipFill>
                      </a:tcPr>
                    </a:tc>
                    <a:tc>
                      <a:txBody>
                        <a:bodyPr/>
                        <a:lstStyle/>
                        <a:p>
                          <a:endParaRPr lang="en-US"/>
                        </a:p>
                      </a:txBody>
                      <a:tcPr>
                        <a:blipFill>
                          <a:blip r:embed="rId7"/>
                          <a:stretch>
                            <a:fillRect l="-313816" t="-103279" r="-412500" b="-11475"/>
                          </a:stretch>
                        </a:blipFill>
                      </a:tcPr>
                    </a:tc>
                    <a:tc>
                      <a:txBody>
                        <a:bodyPr/>
                        <a:lstStyle/>
                        <a:p>
                          <a:endParaRPr lang="en-US"/>
                        </a:p>
                      </a:txBody>
                      <a:tcPr>
                        <a:blipFill>
                          <a:blip r:embed="rId7"/>
                          <a:stretch>
                            <a:fillRect l="-571818" t="-103279" r="-470000" b="-11475"/>
                          </a:stretch>
                        </a:blipFill>
                      </a:tcPr>
                    </a:tc>
                    <a:tc>
                      <a:txBody>
                        <a:bodyPr/>
                        <a:lstStyle/>
                        <a:p>
                          <a:endParaRPr lang="en-US"/>
                        </a:p>
                      </a:txBody>
                      <a:tcPr>
                        <a:blipFill>
                          <a:blip r:embed="rId7"/>
                          <a:stretch>
                            <a:fillRect l="-489404" t="-103279" r="-242384" b="-11475"/>
                          </a:stretch>
                        </a:blipFill>
                      </a:tcPr>
                    </a:tc>
                    <a:tc>
                      <a:txBody>
                        <a:bodyPr/>
                        <a:lstStyle/>
                        <a:p>
                          <a:endParaRPr lang="en-US"/>
                        </a:p>
                      </a:txBody>
                      <a:tcPr>
                        <a:blipFill>
                          <a:blip r:embed="rId7"/>
                          <a:stretch>
                            <a:fillRect l="-589404" t="-103279" r="-142384" b="-11475"/>
                          </a:stretch>
                        </a:blipFill>
                      </a:tcPr>
                    </a:tc>
                    <a:tc>
                      <a:txBody>
                        <a:bodyPr/>
                        <a:lstStyle/>
                        <a:p>
                          <a:endParaRPr lang="en-US"/>
                        </a:p>
                      </a:txBody>
                      <a:tcPr>
                        <a:blipFill>
                          <a:blip r:embed="rId7"/>
                          <a:stretch>
                            <a:fillRect l="-684868" t="-103279" r="-41447" b="-11475"/>
                          </a:stretch>
                        </a:blipFill>
                      </a:tcPr>
                    </a:tc>
                    <a:tc>
                      <a:txBody>
                        <a:bodyPr/>
                        <a:lstStyle/>
                        <a:p>
                          <a:endParaRPr lang="en-US"/>
                        </a:p>
                      </a:txBody>
                      <a:tcPr>
                        <a:blipFill>
                          <a:blip r:embed="rId7"/>
                          <a:stretch>
                            <a:fillRect l="-1988333" t="-103279" r="-5000" b="-11475"/>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873731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animEffect transition="in" filter="fade">
                                      <p:cBhvr>
                                        <p:cTn id="7" dur="500"/>
                                        <p:tgtEl>
                                          <p:spTgt spid="2">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3" end="13"/>
                                            </p:txEl>
                                          </p:spTgt>
                                        </p:tgtEl>
                                        <p:attrNameLst>
                                          <p:attrName>style.visibility</p:attrName>
                                        </p:attrNameLst>
                                      </p:cBhvr>
                                      <p:to>
                                        <p:strVal val="visible"/>
                                      </p:to>
                                    </p:set>
                                    <p:animEffect transition="in" filter="fade">
                                      <p:cBhvr>
                                        <p:cTn id="1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2966</Words>
  <Application>Microsoft Office PowerPoint</Application>
  <PresentationFormat>Widescreen</PresentationFormat>
  <Paragraphs>307</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Cambria Math</vt:lpstr>
      <vt:lpstr>Office Theme</vt:lpstr>
      <vt:lpstr>5.1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dc:title>
  <dc:creator>Tommy Kercheville</dc:creator>
  <cp:lastModifiedBy>Tommy Kercheville</cp:lastModifiedBy>
  <cp:revision>1</cp:revision>
  <dcterms:created xsi:type="dcterms:W3CDTF">2020-06-25T23:30:53Z</dcterms:created>
  <dcterms:modified xsi:type="dcterms:W3CDTF">2020-06-25T23:33:52Z</dcterms:modified>
</cp:coreProperties>
</file>