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20"/>
  </p:notesMasterIdLst>
  <p:sldIdLst>
    <p:sldId id="273" r:id="rId3"/>
    <p:sldId id="272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64" r:id="rId12"/>
    <p:sldId id="263" r:id="rId13"/>
    <p:sldId id="262" r:id="rId14"/>
    <p:sldId id="261" r:id="rId15"/>
    <p:sldId id="260" r:id="rId16"/>
    <p:sldId id="259" r:id="rId17"/>
    <p:sldId id="258" r:id="rId18"/>
    <p:sldId id="25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24F469-3C8B-0EC0-718A-F1573CD57D3E}" v="18" dt="2020-06-22T17:30:41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9453D-D1D5-414A-8765-29B66A419E8C}" type="datetimeFigureOut">
              <a:rPr lang="en-US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B03D6-2484-4177-B117-9BF47BE6636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1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7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7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4915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0813" y="774700"/>
            <a:ext cx="6797675" cy="3824288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5120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0813" y="774700"/>
            <a:ext cx="6797675" cy="3824288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7577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1896102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7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7639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1357762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7639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3024162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7741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16214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7741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788745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7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7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ChangeArrowheads="1"/>
          </p:cNvSpPr>
          <p:nvPr/>
        </p:nvSpPr>
        <p:spPr bwMode="auto">
          <a:xfrm>
            <a:off x="5973233" y="2982914"/>
            <a:ext cx="8382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Rectangle 103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 algn="ctr">
              <a:defRPr sz="6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7047" name="Rectangle 10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00CC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F5DBB2A-C4C9-4017-BF3D-1F3B765B7CF8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82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D0E73E-B50A-42B4-A4DA-B4EE86EDE24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90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F839B7-EEA2-4998-8AB9-B01DB77AD4AA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10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8981F4-4058-4CEC-9D28-D4AFFB2299E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737600" y="632460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0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5A1CF6-5F8A-4103-8043-69ED37D7019B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52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B9E567-FBB4-4B91-A5F6-558E24B3060B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98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4277A96-932C-4EBE-B62C-8E644804F9FD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1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4FA6473-0223-4672-92E8-AE5337359AA6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49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D90799F-0934-4FA9-8BC4-CB6701C8649D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50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6FA6FFC-C0B9-4FEF-9612-FF0A5F831B4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1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973233" y="2982914"/>
            <a:ext cx="8382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04800" y="6324600"/>
            <a:ext cx="833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1000">
                <a:solidFill>
                  <a:schemeClr val="tx1"/>
                </a:solidFill>
                <a:latin typeface="Arial Black" pitchFamily="34" charset="0"/>
              </a:rPr>
              <a:t>Copyright © 2010 Pearson Education, Inc.  Publishing as Pearson Addison-Wesley</a:t>
            </a: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0"/>
            <a:ext cx="12192000" cy="228600"/>
          </a:xfrm>
          <a:prstGeom prst="rect">
            <a:avLst/>
          </a:prstGeom>
          <a:gradFill rotWithShape="1">
            <a:gsLst>
              <a:gs pos="48000">
                <a:schemeClr val="tx2"/>
              </a:gs>
              <a:gs pos="0">
                <a:schemeClr val="tx1"/>
              </a:gs>
              <a:gs pos="100000">
                <a:schemeClr val="tx2">
                  <a:lumMod val="47000"/>
                  <a:lumOff val="53000"/>
                  <a:alpha val="55000"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2.4</a:t>
            </a:r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Continuity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02BB66-E50B-4A12-95AC-6D19A97B0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09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029" y="1707177"/>
            <a:ext cx="1644369" cy="62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5000" y="102137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EXAMPLE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167628" y="9906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At what points are the given functions Continuous?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240" y="2880217"/>
            <a:ext cx="1403389" cy="36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987AB-91BD-4B27-8623-3722E1845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9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457201"/>
            <a:ext cx="868680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</a:rPr>
              <a:t>Compositions of Continuous Functions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More interesting, and as it turns out, very useful, is the fact that </a:t>
            </a:r>
            <a:r>
              <a:rPr lang="en-US" sz="2000" dirty="0">
                <a:solidFill>
                  <a:srgbClr val="00B050"/>
                </a:solidFill>
              </a:rPr>
              <a:t>a composition of continuous functions is continuous</a:t>
            </a:r>
            <a:r>
              <a:rPr lang="en-US" sz="2000" dirty="0">
                <a:solidFill>
                  <a:schemeClr val="tx1"/>
                </a:solidFill>
              </a:rPr>
              <a:t>, as the below figure illustrates.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This theorem is actually a consequence of a more general theorem about limits.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049" y="1600200"/>
            <a:ext cx="515390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TH02_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00401"/>
            <a:ext cx="7315200" cy="96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TH02_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666110"/>
            <a:ext cx="7315200" cy="135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79742-F1EB-480D-92B2-C11AB4BD0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45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57200"/>
                <a:ext cx="8686800" cy="5942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Evaluate the following limits, showing </a:t>
                </a:r>
                <a:r>
                  <a:rPr lang="en-US" sz="2000" i="1" u="sng" dirty="0">
                    <a:solidFill>
                      <a:schemeClr val="tx1"/>
                    </a:solidFill>
                  </a:rPr>
                  <a:t>ALL</a:t>
                </a:r>
                <a:r>
                  <a:rPr lang="en-US" sz="2000" dirty="0">
                    <a:solidFill>
                      <a:schemeClr val="tx1"/>
                    </a:solidFill>
                  </a:rPr>
                  <a:t> applications of Limit Laws (including Theorem 10 from the preceding slide).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</m:t>
                            </m:r>
                            <m:f>
                              <m:fPr>
                                <m:type m:val="lin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3</m:t>
                                            </m:r>
                                            <m:r>
                                              <a:rPr 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𝜋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+</m:t>
                                        </m:r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1−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1−</m:t>
                                    </m:r>
                                    <m:sSup>
                                      <m:sSup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e>
                        </m:rad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sup>
                        </m:sSup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</m:t>
                            </m:r>
                            <m:f>
                              <m:fPr>
                                <m:type m:val="lin"/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3</m:t>
                                            </m:r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𝜋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+</m:t>
                                        </m:r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US" sz="1800" i="1" dirty="0">
                  <a:solidFill>
                    <a:schemeClr val="tx1"/>
                  </a:solidFill>
                  <a:latin typeface="Cambria Math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tx1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→</m:t>
                                    </m:r>
                                    <m:f>
                                      <m:fPr>
                                        <m:type m:val="lin"/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lim>
                                </m:limLow>
                              </m:fName>
                              <m:e>
                                <m:d>
                                  <m:d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func>
                                      <m:func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sz="18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8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/>
                                                  </a:rPr>
                                                  <m:t>3</m:t>
                                                </m:r>
                                                <m:r>
                                                  <a:rPr lang="en-US" sz="18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/>
                                                  </a:rPr>
                                                  <m:t>𝜋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8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den>
                                            </m:f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		</a:t>
                </a:r>
                <a:r>
                  <a:rPr lang="en-US" sz="1800" dirty="0">
                    <a:solidFill>
                      <a:srgbClr val="0000CC"/>
                    </a:solidFill>
                  </a:rPr>
                  <a:t>Theorem 10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tx1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→</m:t>
                                    </m:r>
                                    <m:f>
                                      <m:fPr>
                                        <m:type m:val="lin"/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lim>
                                </m:limLow>
                              </m:fName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→</m:t>
                                    </m:r>
                                    <m:f>
                                      <m:fPr>
                                        <m:type m:val="lin"/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lim>
                                </m:limLow>
                              </m:fName>
                              <m:e>
                                <m:func>
                                  <m:func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3</m:t>
                                            </m:r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𝜋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+</m:t>
                                        </m:r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func>
                          </m:e>
                        </m:d>
                      </m:e>
                    </m:func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:r>
                  <a:rPr lang="en-US" sz="1800" dirty="0">
                    <a:solidFill>
                      <a:srgbClr val="0000CC"/>
                    </a:solidFill>
                  </a:rPr>
                  <a:t>Sum Rule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tx1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  <m:func>
                              <m:func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→</m:t>
                                    </m:r>
                                    <m:f>
                                      <m:fPr>
                                        <m:type m:val="lin"/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lim>
                                </m:limLow>
                              </m:fName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limLow>
                                          <m:limLowPr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limLow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8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lim</m:t>
                                            </m:r>
                                          </m:e>
                                          <m:lim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→</m:t>
                                            </m:r>
                                            <m:f>
                                              <m:fPr>
                                                <m:type m:val="lin"/>
                                                <m:ctrlPr>
                                                  <a:rPr lang="en-US" sz="18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8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/>
                                                  </a:rPr>
                                                  <m:t>𝜋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8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den>
                                            </m:f>
                                          </m:lim>
                                        </m:limLow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sz="18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8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/>
                                                  </a:rPr>
                                                  <m:t>3</m:t>
                                                </m:r>
                                                <m:r>
                                                  <a:rPr lang="en-US" sz="18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/>
                                                  </a:rPr>
                                                  <m:t>𝜋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8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den>
                                            </m:f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:r>
                  <a:rPr lang="en-US" sz="1800" dirty="0">
                    <a:solidFill>
                      <a:srgbClr val="0000CC"/>
                    </a:solidFill>
                  </a:rPr>
                  <a:t>Constant </a:t>
                </a:r>
                <a:r>
                  <a:rPr lang="en-US" sz="1800" dirty="0" err="1">
                    <a:solidFill>
                      <a:srgbClr val="0000CC"/>
                    </a:solidFill>
                  </a:rPr>
                  <a:t>Mult</a:t>
                </a:r>
                <a:r>
                  <a:rPr lang="en-US" sz="1800" dirty="0">
                    <a:solidFill>
                      <a:srgbClr val="0000CC"/>
                    </a:solidFill>
                  </a:rPr>
                  <a:t>. / </a:t>
                </a:r>
                <a:r>
                  <a:rPr lang="en-US" sz="1800" dirty="0" err="1">
                    <a:solidFill>
                      <a:srgbClr val="0000CC"/>
                    </a:solidFill>
                  </a:rPr>
                  <a:t>Thm</a:t>
                </a:r>
                <a:r>
                  <a:rPr lang="en-US" sz="1800" dirty="0">
                    <a:solidFill>
                      <a:srgbClr val="0000CC"/>
                    </a:solidFill>
                  </a:rPr>
                  <a:t>. 10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tx1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  <m:func>
                              <m:func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→</m:t>
                                    </m:r>
                                    <m:f>
                                      <m:fPr>
                                        <m:type m:val="lin"/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lim>
                                </m:limLow>
                              </m:fName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limLow>
                                          <m:limLowPr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limLow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8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lim</m:t>
                                            </m:r>
                                          </m:e>
                                          <m:lim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→</m:t>
                                            </m:r>
                                            <m:f>
                                              <m:fPr>
                                                <m:type m:val="lin"/>
                                                <m:ctrlPr>
                                                  <a:rPr lang="en-US" sz="18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8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/>
                                                  </a:rPr>
                                                  <m:t>𝜋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8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den>
                                            </m:f>
                                          </m:lim>
                                        </m:limLow>
                                      </m:fName>
                                      <m:e>
                                        <m:f>
                                          <m:fPr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3</m:t>
                                            </m:r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𝜋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func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func>
                                      <m:func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limLow>
                                          <m:limLowPr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limLow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8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lim</m:t>
                                            </m:r>
                                          </m:e>
                                          <m:lim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→</m:t>
                                            </m:r>
                                            <m:f>
                                              <m:fPr>
                                                <m:type m:val="lin"/>
                                                <m:ctrlPr>
                                                  <a:rPr lang="en-US" sz="18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8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/>
                                                  </a:rPr>
                                                  <m:t>𝜋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8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den>
                                            </m:f>
                                          </m:lim>
                                        </m:limLow>
                                      </m:fName>
                                      <m:e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func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:r>
                  <a:rPr lang="en-US" sz="1800" dirty="0">
                    <a:solidFill>
                      <a:srgbClr val="0000CC"/>
                    </a:solidFill>
                  </a:rPr>
                  <a:t>Sum Rule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tx1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3</m:t>
                                        </m:r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tx1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𝜋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tx1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𝜋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+0</m:t>
                            </m:r>
                          </m:e>
                        </m:d>
                      </m:e>
                    </m:func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e>
                    </m:borderBox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0"/>
                <a:ext cx="8686800" cy="5942396"/>
              </a:xfrm>
              <a:prstGeom prst="rect">
                <a:avLst/>
              </a:prstGeom>
              <a:blipFill>
                <a:blip r:embed="rId3"/>
                <a:stretch>
                  <a:fillRect l="-772" t="-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F52546-F4D7-40B3-ADC8-5D097CADE3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3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57201"/>
                <a:ext cx="8686800" cy="5888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Evaluate the following limits, showing </a:t>
                </a:r>
                <a:r>
                  <a:rPr lang="en-US" sz="2000" i="1" u="sng" dirty="0">
                    <a:solidFill>
                      <a:schemeClr val="tx1"/>
                    </a:solidFill>
                  </a:rPr>
                  <a:t>ALL</a:t>
                </a:r>
                <a:r>
                  <a:rPr lang="en-US" sz="2000" dirty="0">
                    <a:solidFill>
                      <a:schemeClr val="tx1"/>
                    </a:solidFill>
                  </a:rPr>
                  <a:t> applications of Limit Laws (including Theorem 10 from the preceding slide).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</m:t>
                            </m:r>
                            <m:f>
                              <m:fPr>
                                <m:type m:val="lin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3</m:t>
                                            </m:r>
                                            <m:r>
                                              <a:rPr 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𝜋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+</m:t>
                                        </m:r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1−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1−</m:t>
                                    </m:r>
                                    <m:sSup>
                                      <m:sSup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e>
                        </m:rad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sup>
                        </m:sSup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2"/>
                </a:pPr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1−</m:t>
                                    </m:r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1−</m:t>
                                    </m:r>
                                    <m:sSup>
                                      <m:sSup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US" sz="1800" i="1" dirty="0">
                  <a:solidFill>
                    <a:schemeClr val="tx1"/>
                  </a:solidFill>
                  <a:latin typeface="Cambria Math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→1</m:t>
                                    </m:r>
                                  </m:lim>
                                </m:limLow>
                              </m:fName>
                              <m:e>
                                <m:d>
                                  <m:d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1−</m:t>
                                        </m:r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			</a:t>
                </a:r>
                <a:r>
                  <a:rPr lang="en-US" sz="1800" dirty="0">
                    <a:solidFill>
                      <a:srgbClr val="0000CC"/>
                    </a:solidFill>
                  </a:rPr>
                  <a:t>Theorem 10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→1</m:t>
                                    </m:r>
                                  </m:lim>
                                </m:limLow>
                              </m:fName>
                              <m:e>
                                <m:d>
                                  <m:d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1−</m:t>
                                        </m:r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d>
                                          <m:dPr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1−</m:t>
                                            </m:r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  <m:d>
                                          <m:dPr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1+</m:t>
                                            </m:r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den>
                                    </m:f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US" sz="1800" dirty="0">
                  <a:solidFill>
                    <a:srgbClr val="0000CC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→1</m:t>
                                    </m:r>
                                  </m:lim>
                                </m:limLow>
                              </m:fName>
                              <m:e>
                                <m:d>
                                  <m:d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1+</m:t>
                                        </m:r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US" sz="1800" dirty="0">
                  <a:solidFill>
                    <a:srgbClr val="0000CC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→1</m:t>
                                        </m:r>
                                      </m:lim>
                                    </m:limLow>
                                  </m:fName>
                                  <m:e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func>
                              </m:num>
                              <m:den>
                                <m:func>
                                  <m:func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→1</m:t>
                                        </m:r>
                                      </m:lim>
                                    </m:limLow>
                                  </m:fName>
                                  <m:e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func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→1</m:t>
                                        </m:r>
                                      </m:lim>
                                    </m:limLow>
                                  </m:fName>
                                  <m:e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			</a:t>
                </a:r>
                <a:r>
                  <a:rPr lang="en-US" sz="1800" dirty="0">
                    <a:solidFill>
                      <a:srgbClr val="0000CC"/>
                    </a:solidFill>
                  </a:rPr>
                  <a:t>Quotient/Sum Rules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1+1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f>
                          <m:f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</m:t>
                            </m:r>
                          </m:den>
                        </m:f>
                      </m:e>
                    </m:borderBox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1"/>
                <a:ext cx="8686800" cy="5888663"/>
              </a:xfrm>
              <a:prstGeom prst="rect">
                <a:avLst/>
              </a:prstGeom>
              <a:blipFill>
                <a:blip r:embed="rId3"/>
                <a:stretch>
                  <a:fillRect l="-772" t="-5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70AFC4-08AD-4CDE-9A15-C0946DAC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2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57200"/>
                <a:ext cx="8686800" cy="5414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Evaluate the following limits, showing </a:t>
                </a:r>
                <a:r>
                  <a:rPr lang="en-US" sz="2000" i="1" u="sng" dirty="0">
                    <a:solidFill>
                      <a:schemeClr val="tx1"/>
                    </a:solidFill>
                  </a:rPr>
                  <a:t>ALL</a:t>
                </a:r>
                <a:r>
                  <a:rPr lang="en-US" sz="2000" dirty="0">
                    <a:solidFill>
                      <a:schemeClr val="tx1"/>
                    </a:solidFill>
                  </a:rPr>
                  <a:t> applications of Limit Laws (including Theorem 10 from the preceding slide).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</m:t>
                            </m:r>
                            <m:f>
                              <m:fPr>
                                <m:type m:val="lin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3</m:t>
                                            </m:r>
                                            <m:r>
                                              <a:rPr 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𝜋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+</m:t>
                                        </m:r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1−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1−</m:t>
                                    </m:r>
                                    <m:sSup>
                                      <m:sSup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e>
                        </m:rad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sup>
                        </m:sSup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3"/>
                </a:pPr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e>
                        </m:rad>
                        <m:sSup>
                          <m:sSup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sup>
                        </m:sSup>
                      </m:e>
                    </m:func>
                  </m:oMath>
                </a14:m>
                <a:endParaRPr lang="en-US" sz="1800" i="1" dirty="0">
                  <a:solidFill>
                    <a:schemeClr val="tx1"/>
                  </a:solidFill>
                  <a:latin typeface="Cambria Math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e>
                        </m:rad>
                      </m:e>
                    </m:func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⋅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sup>
                        </m:sSup>
                      </m:e>
                    </m:func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			</a:t>
                </a:r>
                <a:r>
                  <a:rPr lang="en-US" sz="1800" dirty="0">
                    <a:solidFill>
                      <a:srgbClr val="0000CC"/>
                    </a:solidFill>
                  </a:rPr>
                  <a:t>Product Rule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→0</m:t>
                                </m:r>
                              </m:lim>
                            </m:limLow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</m:e>
                        </m:func>
                      </m:e>
                    </m:rad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→0</m:t>
                                </m:r>
                              </m:lim>
                            </m:limLow>
                          </m:fName>
                          <m:e>
                            <m:func>
                              <m:func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func>
                      </m:sup>
                    </m:sSup>
                  </m:oMath>
                </a14:m>
                <a:r>
                  <a:rPr lang="en-US" sz="1800" dirty="0">
                    <a:solidFill>
                      <a:srgbClr val="0000CC"/>
                    </a:solidFill>
                  </a:rPr>
                  <a:t>			Root Rule / Theorem 10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→0</m:t>
                                </m:r>
                              </m:lim>
                            </m:limLow>
                          </m:fName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→0</m:t>
                                </m:r>
                              </m:lim>
                            </m:limLow>
                          </m:fName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func>
                      </m:e>
                    </m:rad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→0</m:t>
                                        </m:r>
                                      </m:lim>
                                    </m:limLow>
                                  </m:fName>
                                  <m:e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</m:func>
                      </m:sup>
                    </m:sSup>
                  </m:oMath>
                </a14:m>
                <a:r>
                  <a:rPr lang="en-US" sz="1800" dirty="0">
                    <a:solidFill>
                      <a:srgbClr val="0000CC"/>
                    </a:solidFill>
                  </a:rPr>
                  <a:t>		Sum Rule / Theorem 10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0+1</m:t>
                        </m:r>
                      </m:e>
                    </m:rad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d>
                          </m:e>
                        </m:func>
                      </m:sup>
                    </m:sSup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e>
                    </m:rad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e>
                    </m:borderBox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0"/>
                <a:ext cx="8686800" cy="5414046"/>
              </a:xfrm>
              <a:prstGeom prst="rect">
                <a:avLst/>
              </a:prstGeom>
              <a:blipFill>
                <a:blip r:embed="rId3"/>
                <a:stretch>
                  <a:fillRect l="-772" t="-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D9CBC-1812-4F07-BEC7-6088B8238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9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3" descr="TH02_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1211264"/>
            <a:ext cx="8842375" cy="503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52600" y="365126"/>
            <a:ext cx="6324600" cy="62547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None/>
              <a:defRPr/>
            </a:pP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ea typeface="+mn-ea"/>
                <a:cs typeface="+mn-cs"/>
              </a:rPr>
              <a:t>Intermediate Value Theorem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5E0F14-9F25-40CC-9CB7-972020B41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4982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3" descr="02_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990601"/>
            <a:ext cx="3733800" cy="4828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181226" y="478416"/>
            <a:ext cx="1323975" cy="62547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FF6600"/>
                </a:solidFill>
                <a:latin typeface="Times New Roman" charset="0"/>
                <a:ea typeface="+mn-ea"/>
                <a:cs typeface="+mn-cs"/>
              </a:rPr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06A622-9A9F-4F68-9DCF-85B67F19E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1109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26132"/>
            <a:ext cx="6553200" cy="383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61706" y="609600"/>
            <a:ext cx="5286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 Consequence for root finding: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05001" y="2667001"/>
            <a:ext cx="1323975" cy="62547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Times New Roman" charset="0"/>
                <a:ea typeface="+mn-ea"/>
                <a:cs typeface="+mn-cs"/>
              </a:rPr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79519" y="3886200"/>
                <a:ext cx="48392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−1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a continuous function.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519" y="3886200"/>
                <a:ext cx="4839273" cy="400110"/>
              </a:xfrm>
              <a:prstGeom prst="rect">
                <a:avLst/>
              </a:prstGeom>
              <a:blipFill>
                <a:blip r:embed="rId3"/>
                <a:stretch>
                  <a:fillRect l="-504" t="-9231" r="-378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74138" y="4191001"/>
                <a:ext cx="411706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        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=1−1−1=−1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en-US" sz="2000" i="1" dirty="0">
                  <a:solidFill>
                    <a:schemeClr val="tx1"/>
                  </a:solidFill>
                  <a:latin typeface="+mj-lt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   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=8−2−1=5&gt;0</m:t>
                      </m:r>
                    </m:oMath>
                  </m:oMathPara>
                </a14:m>
                <a:endParaRPr lang="en-US" sz="2000" i="1" dirty="0">
                  <a:solidFill>
                    <a:schemeClr val="tx1"/>
                  </a:solidFill>
                  <a:latin typeface="+mj-lt"/>
                </a:endParaRPr>
              </a:p>
              <a:p>
                <a:endParaRPr lang="en-US" sz="2000" i="1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138" y="4191001"/>
                <a:ext cx="4117063" cy="10156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217999"/>
            <a:ext cx="2526454" cy="181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61706" y="1371600"/>
            <a:ext cx="7639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We call a solution of the equation f(x)=0 a root of the equation or zero of the function.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8BC27A-072D-481D-B513-02EDC6C0FA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8400" y="685800"/>
            <a:ext cx="7467600" cy="353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Goals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Definition of a Continuous Function </a:t>
            </a:r>
          </a:p>
          <a:p>
            <a:pPr marL="457200" indent="-457200">
              <a:lnSpc>
                <a:spcPct val="150000"/>
              </a:lnSpc>
              <a:buAutoNum type="arabicPeriod" startAt="2"/>
            </a:pPr>
            <a:r>
              <a:rPr lang="en-US" sz="2400" dirty="0">
                <a:solidFill>
                  <a:schemeClr val="tx2"/>
                </a:solidFill>
              </a:rPr>
              <a:t>Continuity Test </a:t>
            </a:r>
          </a:p>
          <a:p>
            <a:pPr marL="457200" indent="-457200">
              <a:lnSpc>
                <a:spcPct val="150000"/>
              </a:lnSpc>
              <a:buFontTx/>
              <a:buAutoNum type="arabicPeriod" startAt="2"/>
            </a:pPr>
            <a:r>
              <a:rPr lang="en-US" sz="2400" dirty="0">
                <a:solidFill>
                  <a:schemeClr val="tx2"/>
                </a:solidFill>
              </a:rPr>
              <a:t>Algebra of Continuous Functions</a:t>
            </a:r>
          </a:p>
          <a:p>
            <a:pPr marL="457200" indent="-457200">
              <a:lnSpc>
                <a:spcPct val="150000"/>
              </a:lnSpc>
              <a:buFontTx/>
              <a:buAutoNum type="arabicPeriod" startAt="2"/>
            </a:pPr>
            <a:r>
              <a:rPr lang="en-US" sz="2400" dirty="0">
                <a:solidFill>
                  <a:schemeClr val="tx2"/>
                </a:solidFill>
              </a:rPr>
              <a:t>Compositions of Continuous Functions</a:t>
            </a:r>
          </a:p>
          <a:p>
            <a:pPr marL="457200" indent="-457200">
              <a:lnSpc>
                <a:spcPct val="150000"/>
              </a:lnSpc>
              <a:buFontTx/>
              <a:buAutoNum type="arabicPeriod" startAt="2"/>
            </a:pPr>
            <a:r>
              <a:rPr lang="en-US" sz="2400" dirty="0">
                <a:solidFill>
                  <a:schemeClr val="tx2"/>
                </a:solidFill>
              </a:rPr>
              <a:t>Intermediate Value Theorem for Continuous Functions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973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57201"/>
                <a:ext cx="8686800" cy="4324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Continuity:  A First Example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A continuous function is one whose graph can be drawn in one continuous motion, without lifting pencil from paper.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In this section we give a more precise definition of continuity, in terms of limits, as well as investigating some of the properties of continuous functions.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It helps first to consider when a function is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dis</a:t>
                </a:r>
                <a:r>
                  <a:rPr lang="en-US" sz="2000" dirty="0">
                    <a:solidFill>
                      <a:schemeClr val="tx1"/>
                    </a:solidFill>
                  </a:rPr>
                  <a:t>continuous, as in the graph of one of our examples from Section 2.4: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This graph is discontinuous when you are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forced to “pick up your pencil” as you draw it: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          Points of discontinuity: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=1, 2, 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At all other points, the function is continuous: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          Points of continuity: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0,1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∪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1,2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∪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2,4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1"/>
                <a:ext cx="8686800" cy="4324261"/>
              </a:xfrm>
              <a:prstGeom prst="rect">
                <a:avLst/>
              </a:prstGeom>
              <a:blipFill>
                <a:blip r:embed="rId3"/>
                <a:stretch>
                  <a:fillRect l="-772" t="-705" r="-1263" b="-1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088" y="3581400"/>
            <a:ext cx="343231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45F14-F83E-4D8D-BD66-FE7A2941D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2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304801"/>
            <a:ext cx="84582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</a:rPr>
              <a:t>Continuity:  A First Example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 careful study of the last example suggests that continuity can be defined in terms of limits, as follows: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Note that at a domain endpoint we only need “one-sided” continuity.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71600"/>
            <a:ext cx="7896224" cy="3006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3000376"/>
            <a:ext cx="75628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02_3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440" y="4786807"/>
            <a:ext cx="2561161" cy="1889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29D234-67C0-46BB-AE9A-5B294D1814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469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57200"/>
                <a:ext cx="8686800" cy="6090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Discuss the continuity of the following functions.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4−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𝑈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if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&lt;0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if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≥0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function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4−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continuous at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every point of its domain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−2, 2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including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being right-continuous 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=−2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and left-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continuous 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i="1" dirty="0">
                    <a:solidFill>
                      <a:schemeClr val="tx1"/>
                    </a:solidFill>
                  </a:rPr>
                  <a:t>We call a function that is continuous on its </a:t>
                </a:r>
                <a:br>
                  <a:rPr lang="en-US" sz="2000" i="1" dirty="0">
                    <a:solidFill>
                      <a:schemeClr val="tx1"/>
                    </a:solidFill>
                  </a:rPr>
                </a:br>
                <a:r>
                  <a:rPr lang="en-US" sz="2000" i="1" dirty="0">
                    <a:solidFill>
                      <a:schemeClr val="tx1"/>
                    </a:solidFill>
                  </a:rPr>
                  <a:t>entire domain a </a:t>
                </a:r>
                <a:r>
                  <a:rPr lang="en-US" sz="2000" b="1" i="1" dirty="0">
                    <a:solidFill>
                      <a:schemeClr val="tx1"/>
                    </a:solidFill>
                  </a:rPr>
                  <a:t>continuous function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.</a:t>
                </a:r>
                <a:br>
                  <a:rPr lang="en-US" sz="2000" i="1" dirty="0">
                    <a:solidFill>
                      <a:schemeClr val="tx1"/>
                    </a:solidFill>
                  </a:rPr>
                </a:br>
                <a:endParaRPr lang="en-US" sz="12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“unit step-function”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𝑈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right-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continuous 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but not left-continuous. 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Hence,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𝑈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discontinuous 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;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although it is continuous at every other point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of its domain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−∞, ∞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0"/>
                <a:ext cx="8686800" cy="6090706"/>
              </a:xfrm>
              <a:prstGeom prst="rect">
                <a:avLst/>
              </a:prstGeom>
              <a:blipFill>
                <a:blip r:embed="rId3"/>
                <a:stretch>
                  <a:fillRect l="-772" t="-501" b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1447801"/>
            <a:ext cx="33909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75" y="3913559"/>
            <a:ext cx="31813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48A6DD-861C-4EA0-B429-BA5D64614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4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81350"/>
            <a:ext cx="82296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52600" y="457201"/>
                <a:ext cx="86868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A Test for Continuity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previous examples suggest that a function is discontinuous when:</a:t>
                </a:r>
              </a:p>
              <a:p>
                <a:pPr marL="914400" lvl="1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function does not exist at a given point, e.g., when there is a “hole” in the graph.</a:t>
                </a:r>
              </a:p>
              <a:p>
                <a:pPr marL="914400" lvl="1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function “jumps” from one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-value to another at a given point.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While more complicated situations can sometimes occur, the above ideas can be generalized into the following test for continuity at a point.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1"/>
                <a:ext cx="8686800" cy="2554545"/>
              </a:xfrm>
              <a:prstGeom prst="rect">
                <a:avLst/>
              </a:prstGeom>
              <a:blipFill>
                <a:blip r:embed="rId4"/>
                <a:stretch>
                  <a:fillRect l="-772" t="-1193" r="-1053" b="-3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4307227"/>
            <a:ext cx="75247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4655881"/>
            <a:ext cx="75247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5036881"/>
            <a:ext cx="75247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8D1F25-6E03-420A-B26F-9A60DCE2D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732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1066800"/>
            <a:ext cx="42622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18772" y="107846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EXAMPLE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2133600" y="3845819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EXAMPLE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284" y="3886201"/>
            <a:ext cx="4667117" cy="2017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D6CDF-584A-4BF4-803E-E9BED75BEE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04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52600" y="457201"/>
                <a:ext cx="8686800" cy="5857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Types of Discontinuity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There are four general types of discontinuities, illustrated by the following graphs: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graph on the left shows a 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removable</a:t>
                </a:r>
                <a:r>
                  <a:rPr lang="en-US" sz="2000" dirty="0">
                    <a:solidFill>
                      <a:schemeClr val="tx1"/>
                    </a:solidFill>
                  </a:rPr>
                  <a:t> discontinuity, i.e., one that may be removed by an appropriate definition of the function 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If we define a new function,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if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≠0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if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called a 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continuous extension</a:t>
                </a:r>
                <a:r>
                  <a:rPr lang="en-US" sz="2000" dirty="0">
                    <a:solidFill>
                      <a:schemeClr val="tx1"/>
                    </a:solidFill>
                  </a:rPr>
                  <a:t>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other graphs (from left to right) show 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jump</a:t>
                </a:r>
                <a:r>
                  <a:rPr lang="en-US" sz="2000" dirty="0">
                    <a:solidFill>
                      <a:schemeClr val="tx1"/>
                    </a:solidFill>
                  </a:rPr>
                  <a:t>, 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infinite</a:t>
                </a:r>
                <a:r>
                  <a:rPr lang="en-US" sz="2000" dirty="0">
                    <a:solidFill>
                      <a:schemeClr val="tx1"/>
                    </a:solidFill>
                  </a:rPr>
                  <a:t>, and 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oscillating</a:t>
                </a:r>
                <a:r>
                  <a:rPr lang="en-US" sz="2000" dirty="0">
                    <a:solidFill>
                      <a:schemeClr val="tx1"/>
                    </a:solidFill>
                  </a:rPr>
                  <a:t> discontinuities, respectively.  (Note that none of these are removable.)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1"/>
                <a:ext cx="8686800" cy="5857181"/>
              </a:xfrm>
              <a:prstGeom prst="rect">
                <a:avLst/>
              </a:prstGeom>
              <a:blipFill>
                <a:blip r:embed="rId3"/>
                <a:stretch>
                  <a:fillRect l="-772" t="-520" r="-1193" b="-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480" y="1600200"/>
            <a:ext cx="1757179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658" y="1600200"/>
            <a:ext cx="170570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367" y="1600200"/>
            <a:ext cx="1827819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186" y="1600200"/>
            <a:ext cx="330621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479" y="2524125"/>
            <a:ext cx="6572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8C91-75D8-4FDA-8EAB-B1D6CA6AC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583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52600" y="228601"/>
                <a:ext cx="8686800" cy="5558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Algebra of Continuous Functions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Since continuous functions are such an important part of the work we do in Calculus, we need to be able to recognize a continuous function when we see it.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For example, we know that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+1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4−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are continuous functions, but what about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+1−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4−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?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simply the difference of two continuous functions, and as the next table points out, </a:t>
                </a:r>
                <a:r>
                  <a:rPr lang="en-US" sz="2000" dirty="0">
                    <a:solidFill>
                      <a:srgbClr val="00B050"/>
                    </a:solidFill>
                  </a:rPr>
                  <a:t>any algebraic combination of continuous functions is also continuous.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28601"/>
                <a:ext cx="8686800" cy="5558829"/>
              </a:xfrm>
              <a:prstGeom prst="rect">
                <a:avLst/>
              </a:prstGeom>
              <a:blipFill>
                <a:blip r:embed="rId3"/>
                <a:stretch>
                  <a:fillRect l="-772" t="-659" r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73123" name="Picture 3" descr="TH02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3011912"/>
            <a:ext cx="7136405" cy="354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8059C-B0C2-4F70-868F-CA87EAA17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68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7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279F"/>
      </a:dk2>
      <a:lt2>
        <a:srgbClr val="919191"/>
      </a:lt2>
      <a:accent1>
        <a:srgbClr val="C0FEF9"/>
      </a:accent1>
      <a:accent2>
        <a:srgbClr val="00AE00"/>
      </a:accent2>
      <a:accent3>
        <a:srgbClr val="FFFFFF"/>
      </a:accent3>
      <a:accent4>
        <a:srgbClr val="000000"/>
      </a:accent4>
      <a:accent5>
        <a:srgbClr val="DCFEFB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Default Design</vt:lpstr>
      <vt:lpstr>2.4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</cp:revision>
  <dcterms:created xsi:type="dcterms:W3CDTF">2020-06-22T17:29:51Z</dcterms:created>
  <dcterms:modified xsi:type="dcterms:W3CDTF">2020-06-22T17:33:20Z</dcterms:modified>
</cp:coreProperties>
</file>