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91" r:id="rId2"/>
    <p:sldId id="592" r:id="rId3"/>
    <p:sldId id="593" r:id="rId4"/>
    <p:sldId id="594" r:id="rId5"/>
    <p:sldId id="604" r:id="rId6"/>
    <p:sldId id="605" r:id="rId7"/>
    <p:sldId id="606" r:id="rId8"/>
    <p:sldId id="607" r:id="rId9"/>
    <p:sldId id="608" r:id="rId10"/>
    <p:sldId id="609" r:id="rId11"/>
    <p:sldId id="6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E4A2E-887F-4CA9-A46D-5DE13972D3E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B0424-33ED-4913-8078-52B293BB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0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741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153205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145220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9181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715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298069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260219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216D-7EEE-4D04-AE5E-BA832E073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8FFA7-0600-4B08-81EA-D59FED93B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0519E-FACD-4E13-BD06-36C8862E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9D30-B964-4A0E-9901-5FFAA47D49B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0C38D-3989-4A21-9A54-78B6BFEF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97C67-9628-4228-8349-F2F8253C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4680-110D-4C22-980B-CF020316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7827-F1DF-453D-9230-DA810CA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CF6C0-007B-4D31-B3FF-10959CB2C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FC94D-23F1-4D2B-8807-3D1C4A0D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9D30-B964-4A0E-9901-5FFAA47D49B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65C0-08DA-4B87-8A65-36BD204F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06239-4B45-4ADC-A9E8-3B355391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4680-110D-4C22-980B-CF020316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7F225-F0CE-44C5-94F1-B9EC08ACD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90741-D8FC-44BB-90B9-07E17F49C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E114D-14AE-46B1-AF25-7C5AAD95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9D30-B964-4A0E-9901-5FFAA47D49B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F4199-F66F-4D77-8A12-F5F39781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06983-4E46-4B06-B40C-318FC3DC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4680-110D-4C22-980B-CF020316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5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5004-4F1F-4813-B833-6984A6E3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4A346-05DE-4504-97C3-29EDA60CF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E3D0-F376-4E69-A163-505EE448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9D30-B964-4A0E-9901-5FFAA47D49B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F15D1-2B56-48C2-BD55-A1DAA759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46E12-2334-4CC5-882B-3ECEEF3D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4680-110D-4C22-980B-CF020316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BDCB-4075-4A79-9FA9-E6F72A58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CD0E-BCD5-475F-9CD7-A5EBE87E7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3424A-D380-434E-B365-9CD54D81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9D30-B964-4A0E-9901-5FFAA47D49B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6CFB-28B6-4A9E-A239-FE8AA91C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BA477-ABC5-4126-AC0A-18E9C810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4680-110D-4C22-980B-CF020316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6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D42B-BB49-4D61-837D-52642C96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FBE7A-31C4-429D-8B93-BA0736712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F4FCB-978F-4023-ACE2-DEBE0B9F1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6B4E5-B70E-456E-9936-383E26B8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9D30-B964-4A0E-9901-5FFAA47D49B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C41B2-797A-4A9D-8DB9-80649784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1B24A-00B5-4D4D-A7EA-BD5722DA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4680-110D-4C22-980B-CF020316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9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03D9-7E84-49A6-8EF9-E18D4A58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A5256-0DE6-4B4C-BA2D-85A58C18A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10A1C-8BFE-4932-8903-137F6CC93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B81F2-5505-42D2-98C4-1D60F05E7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6F8BF-1B3F-4EF0-84BC-696C6659C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DC4F2-F039-4F48-BD8B-95263FA0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9D30-B964-4A0E-9901-5FFAA47D49B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D1FA2-91B8-4491-A8B6-15F091C1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C8744-745C-4D1E-9143-17F8C531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4680-110D-4C22-980B-CF020316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0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6E30-6FA6-47B5-91B9-F3C7856E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70489-C386-4AF4-85D0-D6014218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9D30-B964-4A0E-9901-5FFAA47D49B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ADED7-D533-431C-84B0-A3674FA0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18F84-57E8-4B6E-8C39-78BB29EF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4680-110D-4C22-980B-CF020316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4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CF64F-3084-485D-87A5-F208449D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9D30-B964-4A0E-9901-5FFAA47D49B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420C6-E27E-471C-A636-0ED09C82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BB7E0-264E-4E70-B3A1-F89776BE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4680-110D-4C22-980B-CF020316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8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EB25-4CA9-414C-9B0A-DA362F00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7FFA7-CA42-4DC4-9914-2D70E6F3D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15633-B0D4-4410-975C-CFD2CADA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F9DFF-AFA7-496D-90DD-87252943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9D30-B964-4A0E-9901-5FFAA47D49B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B0357-BB54-41B8-8847-7D31B18B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443B8-1854-4F51-9633-24C14C12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4680-110D-4C22-980B-CF020316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6D2C-FF22-403E-AE9C-75774F04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FFA02-A1BE-4CFD-8D1B-55D0E1E88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89D25-C7CA-458C-9C96-7C623C2F7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F7835-CACB-4E48-AAF3-B5E1AD9E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9D30-B964-4A0E-9901-5FFAA47D49B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C0682-7DE6-4705-B807-0E9D7D3E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2F99-637D-41BF-B9D8-695229AE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4680-110D-4C22-980B-CF020316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C8623-621C-4A9A-82C2-E1089304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1344-B4AF-4D3D-8642-04AF04F62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01326-4BAD-4CA2-BA2E-66F38C594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9D30-B964-4A0E-9901-5FFAA47D49B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11466-74F3-4CA0-8A74-4645D74A9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A159D-0104-4863-8860-82B66AF85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4680-110D-4C22-980B-CF020316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3.7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Derivatives of Inverse Functions</a:t>
            </a:r>
          </a:p>
        </p:txBody>
      </p:sp>
    </p:spTree>
    <p:extLst>
      <p:ext uri="{BB962C8B-B14F-4D97-AF65-F5344CB8AC3E}">
        <p14:creationId xmlns:p14="http://schemas.microsoft.com/office/powerpoint/2010/main" val="378554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52600" y="381000"/>
                <a:ext cx="8686800" cy="6226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</a:t>
                </a:r>
                <a:r>
                  <a:rPr lang="en-US" sz="2000" dirty="0"/>
                  <a:t>Find the derivative of the following functions.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c)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d)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/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borderBox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endParaRPr lang="en-US" sz="2000" dirty="0"/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 startAt="2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25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20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25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</m:e>
                    </m:borderBox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0"/>
                <a:ext cx="8686800" cy="6226448"/>
              </a:xfrm>
              <a:prstGeom prst="rect">
                <a:avLst/>
              </a:prstGeom>
              <a:blipFill>
                <a:blip r:embed="rId3"/>
                <a:stretch>
                  <a:fillRect l="-77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91" y="1563212"/>
            <a:ext cx="1731818" cy="78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2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752600" y="6400800"/>
            <a:ext cx="6248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5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35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35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35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35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Arial Black" pitchFamily="34" charset="0"/>
              </a:rPr>
              <a:t>Copyright © 2010 Pearson Education, Inc.  Publishing as Pearson Addison-Wesley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52601" y="1244263"/>
                <a:ext cx="8766421" cy="3844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000" b="1" dirty="0"/>
                  <a:t>Classwork 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000" dirty="0"/>
                  <a:t>Find the derivative of the following function.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  <m:r>
                      <a:rPr lang="en-US" sz="2000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  <a:tabLst>
                    <a:tab pos="1662113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  <m:r>
                      <a:rPr lang="en-US" sz="2000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1+4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den>
                        </m:f>
                      </m:e>
                    </m:borderBox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1244263"/>
                <a:ext cx="8766421" cy="3844258"/>
              </a:xfrm>
              <a:prstGeom prst="rect">
                <a:avLst/>
              </a:prstGeom>
              <a:blipFill>
                <a:blip r:embed="rId3"/>
                <a:stretch>
                  <a:fillRect l="-765" t="-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3"/>
              <p:cNvSpPr txBox="1"/>
              <p:nvPr/>
            </p:nvSpPr>
            <p:spPr>
              <a:xfrm>
                <a:off x="8382001" y="1828800"/>
                <a:ext cx="1824667" cy="572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𝒅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𝒅𝒙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𝒖</m:t>
                            </m:r>
                          </m:e>
                        </m:func>
                      </m:e>
                    </m:d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𝒖</m:t>
                        </m:r>
                      </m:den>
                    </m:f>
                  </m:oMath>
                </a14:m>
                <a:endParaRPr lang="en-US" sz="2000" b="1" dirty="0">
                  <a:latin typeface="Times"/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1" y="1828800"/>
                <a:ext cx="1824667" cy="572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651308" y="2743201"/>
                <a:ext cx="2658805" cy="633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𝒅𝒙</m:t>
                          </m:r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[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>
                  <a:latin typeface="+mj-lt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308" y="2743201"/>
                <a:ext cx="2658805" cy="6333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0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 txBox="1">
            <a:spLocks noChangeArrowheads="1"/>
          </p:cNvSpPr>
          <p:nvPr/>
        </p:nvSpPr>
        <p:spPr bwMode="auto">
          <a:xfrm>
            <a:off x="1676401" y="374650"/>
            <a:ext cx="78279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ea typeface="+mn-ea"/>
              </a:rPr>
              <a:t>Derivatives of Inverse Functions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0" t="24789" r="14346" b="72301"/>
          <a:stretch>
            <a:fillRect/>
          </a:stretch>
        </p:blipFill>
        <p:spPr bwMode="auto">
          <a:xfrm>
            <a:off x="3200400" y="1872488"/>
            <a:ext cx="1600200" cy="3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4" t="33818" r="25629" b="54546"/>
          <a:stretch>
            <a:fillRect/>
          </a:stretch>
        </p:blipFill>
        <p:spPr bwMode="auto">
          <a:xfrm>
            <a:off x="2133601" y="2405064"/>
            <a:ext cx="31210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51937" r="12614" b="41454"/>
          <a:stretch/>
        </p:blipFill>
        <p:spPr bwMode="auto">
          <a:xfrm>
            <a:off x="1707573" y="4365264"/>
            <a:ext cx="8382000" cy="8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3" t="24545" r="24431" b="72220"/>
          <a:stretch/>
        </p:blipFill>
        <p:spPr bwMode="auto">
          <a:xfrm>
            <a:off x="3276600" y="1499597"/>
            <a:ext cx="1760538" cy="3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03_3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0"/>
          <a:stretch/>
        </p:blipFill>
        <p:spPr bwMode="auto">
          <a:xfrm>
            <a:off x="6400801" y="1336964"/>
            <a:ext cx="3228065" cy="277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587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6511410" cy="42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659083" y="5029201"/>
                <a:ext cx="8260773" cy="1286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2000" dirty="0">
                    <a:latin typeface="+mj-lt"/>
                  </a:rPr>
                  <a:t>In general,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 is the inverse of a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>
                    <a:latin typeface="+mj-lt"/>
                  </a:rPr>
                  <a:t>, and we want to find the derivative of the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, we have			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	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83" y="5029201"/>
                <a:ext cx="8260773" cy="1286121"/>
              </a:xfrm>
              <a:prstGeom prst="rect">
                <a:avLst/>
              </a:prstGeom>
              <a:blipFill>
                <a:blip r:embed="rId3"/>
                <a:stretch>
                  <a:fillRect l="-664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33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8670"/>
            <a:ext cx="8686800" cy="475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620524"/>
            <a:ext cx="1200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EXAMPLE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912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52600" y="381001"/>
                <a:ext cx="8686800" cy="6217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Quick Review of Inverse Trigonometric Functions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2000" dirty="0"/>
                  <a:t>Recall that with trigonometric functions like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 the argument, or input,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 is an angle, and the output is the value of the function.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2000" dirty="0"/>
                  <a:t>Recall also that with inverse trigonometric functions like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 the input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 is the value of the trigonometric function, and the output is an angle.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2000" dirty="0"/>
                  <a:t>For example,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</m:oMath>
                </a14:m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Finally, recall that many angles give the same value for a trigonometric function.  For example,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, but in order for the inverse to be a function, we must have one value corresponding to only one angle.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To this end, we restrict the ranges of the inverse trigonometric functions, as displayed in the graphs on the following slide.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1"/>
                <a:ext cx="8686800" cy="6217279"/>
              </a:xfrm>
              <a:prstGeom prst="rect">
                <a:avLst/>
              </a:prstGeom>
              <a:blipFill>
                <a:blip r:embed="rId3"/>
                <a:stretch>
                  <a:fillRect l="-772" t="-589" r="-1193" b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494300" y="2514600"/>
                <a:ext cx="2820900" cy="2078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spcAft>
                    <a:spcPts val="9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spcAft>
                    <a:spcPts val="9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300" y="2514600"/>
                <a:ext cx="2820900" cy="2078454"/>
              </a:xfrm>
              <a:prstGeom prst="rect">
                <a:avLst/>
              </a:prstGeom>
              <a:blipFill>
                <a:blip r:embed="rId4"/>
                <a:stretch>
                  <a:fillRect b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967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7" y="866774"/>
            <a:ext cx="2295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7" y="3543300"/>
            <a:ext cx="22955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66775"/>
            <a:ext cx="2295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866776"/>
            <a:ext cx="2581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3543300"/>
            <a:ext cx="2486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6" y="3543300"/>
            <a:ext cx="2390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3810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Graphs of Inverse Trigonometric Functions</a:t>
            </a:r>
          </a:p>
        </p:txBody>
      </p:sp>
    </p:spTree>
    <p:extLst>
      <p:ext uri="{BB962C8B-B14F-4D97-AF65-F5344CB8AC3E}">
        <p14:creationId xmlns:p14="http://schemas.microsoft.com/office/powerpoint/2010/main" val="1396347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52600" y="381000"/>
                <a:ext cx="8686800" cy="576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Derivatives of Inverse Trigonometric Functions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2000" dirty="0"/>
                  <a:t>In Section 3.8, we developed the following formula for derivatives of inverse functions: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can, and your book does, use this formula to find, say, the derivative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but I think it is more intuitive to perform the implicit differentiation directly, as follows: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den>
                    </m:f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>
                                    <a:latin typeface="Cambria Math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0"/>
                <a:ext cx="8686800" cy="5764848"/>
              </a:xfrm>
              <a:prstGeom prst="rect">
                <a:avLst/>
              </a:prstGeom>
              <a:blipFill>
                <a:blip r:embed="rId3"/>
                <a:stretch>
                  <a:fillRect l="-772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Triangle 2"/>
          <p:cNvSpPr/>
          <p:nvPr/>
        </p:nvSpPr>
        <p:spPr bwMode="auto">
          <a:xfrm flipH="1">
            <a:off x="7010400" y="3581400"/>
            <a:ext cx="2057400" cy="1371600"/>
          </a:xfrm>
          <a:prstGeom prst="rt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500">
              <a:solidFill>
                <a:srgbClr val="FFFF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076006" y="4050268"/>
                <a:ext cx="372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006" y="4050268"/>
                <a:ext cx="3727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752526" y="3897868"/>
                <a:ext cx="372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6" y="3897868"/>
                <a:ext cx="3727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 bwMode="auto">
          <a:xfrm>
            <a:off x="7162800" y="4800600"/>
            <a:ext cx="152400" cy="30480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500">
              <a:solidFill>
                <a:srgbClr val="FFFF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315200" y="4599432"/>
                <a:ext cx="372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599432"/>
                <a:ext cx="37279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594726" y="4953001"/>
                <a:ext cx="1061188" cy="43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26" y="4953001"/>
                <a:ext cx="1061188" cy="437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473212" y="3048000"/>
                <a:ext cx="1138196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212" y="3048000"/>
                <a:ext cx="1138196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010400" y="5565008"/>
                <a:ext cx="2957348" cy="683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565008"/>
                <a:ext cx="2957348" cy="6833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917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52600" y="381001"/>
                <a:ext cx="8686800" cy="474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Derivatives of Inverse Trigonometric Functions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2000" dirty="0"/>
                  <a:t>A similar treatment gives the derivative of the inverse tangent function: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</m:func>
                    <m:r>
                      <a:rPr lang="en-US" sz="2000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den>
                    </m:f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>
                                    <a:latin typeface="Cambria Math"/>
                                  </a:rPr>
                                  <m:t>𝐭𝐚𝐧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2000" b="1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can find the derivatives of the other inverse trigonometric functions in similar fashion, and the results are summarized on the following slide.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1"/>
                <a:ext cx="8686800" cy="4746877"/>
              </a:xfrm>
              <a:prstGeom prst="rect">
                <a:avLst/>
              </a:prstGeom>
              <a:blipFill>
                <a:blip r:embed="rId3"/>
                <a:stretch>
                  <a:fillRect l="-772" t="-771" b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Triangle 2"/>
          <p:cNvSpPr/>
          <p:nvPr/>
        </p:nvSpPr>
        <p:spPr bwMode="auto">
          <a:xfrm flipH="1">
            <a:off x="7010400" y="1828800"/>
            <a:ext cx="2057400" cy="1371600"/>
          </a:xfrm>
          <a:prstGeom prst="rt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500">
              <a:solidFill>
                <a:srgbClr val="FFFF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076006" y="2297668"/>
                <a:ext cx="372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006" y="2297668"/>
                <a:ext cx="3727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956241" y="3200400"/>
                <a:ext cx="372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241" y="3200400"/>
                <a:ext cx="3727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 bwMode="auto">
          <a:xfrm>
            <a:off x="7162800" y="3048000"/>
            <a:ext cx="152400" cy="30480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500">
              <a:solidFill>
                <a:srgbClr val="FFFF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315200" y="2846832"/>
                <a:ext cx="372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846832"/>
                <a:ext cx="372794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168412" y="2044585"/>
                <a:ext cx="1061188" cy="435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412" y="2044585"/>
                <a:ext cx="1061188" cy="4354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473213" y="1295400"/>
                <a:ext cx="1165447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213" y="1295400"/>
                <a:ext cx="1165447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781800" y="3581400"/>
                <a:ext cx="3246210" cy="563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581400"/>
                <a:ext cx="3246210" cy="5632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505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754" name="Picture 2" descr="Ta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55680"/>
            <a:ext cx="7772400" cy="51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358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Widescreen</PresentationFormat>
  <Paragraphs>77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Cambria Math</vt:lpstr>
      <vt:lpstr>Times</vt:lpstr>
      <vt:lpstr>Times New Roman</vt:lpstr>
      <vt:lpstr>Office Theme</vt:lpstr>
      <vt:lpstr>3.7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3.7</dc:title>
  <dc:creator>Tommy Kercheville</dc:creator>
  <cp:lastModifiedBy>Tommy Kercheville</cp:lastModifiedBy>
  <cp:revision>1</cp:revision>
  <dcterms:created xsi:type="dcterms:W3CDTF">2020-06-25T17:26:17Z</dcterms:created>
  <dcterms:modified xsi:type="dcterms:W3CDTF">2020-06-25T17:26:55Z</dcterms:modified>
</cp:coreProperties>
</file>