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16"/>
  </p:notesMasterIdLst>
  <p:sldIdLst>
    <p:sldId id="269" r:id="rId3"/>
    <p:sldId id="268" r:id="rId4"/>
    <p:sldId id="267" r:id="rId5"/>
    <p:sldId id="266" r:id="rId6"/>
    <p:sldId id="265" r:id="rId7"/>
    <p:sldId id="264" r:id="rId8"/>
    <p:sldId id="263" r:id="rId9"/>
    <p:sldId id="262" r:id="rId10"/>
    <p:sldId id="261" r:id="rId11"/>
    <p:sldId id="260" r:id="rId12"/>
    <p:sldId id="259" r:id="rId13"/>
    <p:sldId id="258" r:id="rId14"/>
    <p:sldId id="25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32EF7F-779E-D536-0691-7499991581C6}" v="14" dt="2020-06-22T17:48:56.9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47087-4552-4327-951F-B141B208BD00}" type="datetimeFigureOut">
              <a:rPr lang="en-US"/>
              <a:t>6/22/2020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6F9D62-1884-46F4-9077-02AAE12FA665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0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14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026"/>
          <p:cNvSpPr>
            <a:spLocks noChangeArrowheads="1"/>
          </p:cNvSpPr>
          <p:nvPr/>
        </p:nvSpPr>
        <p:spPr bwMode="auto">
          <a:xfrm>
            <a:off x="5973233" y="2982914"/>
            <a:ext cx="8382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6" name="Rectangle 1030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 algn="ctr">
              <a:defRPr sz="6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87047" name="Rectangle 103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0000CC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10058400" y="6477001"/>
            <a:ext cx="1930400" cy="259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r"/>
            <a:fld id="{3A317F14-96A5-4D69-B10D-17A135A14754}" type="slidenum">
              <a:rPr lang="en-US" sz="1100" b="0" smtClean="0">
                <a:solidFill>
                  <a:schemeClr val="tx1"/>
                </a:solidFill>
                <a:latin typeface="Arial" charset="0"/>
              </a:rPr>
              <a:pPr algn="r"/>
              <a:t>‹#›</a:t>
            </a:fld>
            <a:endParaRPr lang="en-US" sz="1100" b="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11865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9421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6996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1914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404736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18500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4160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56123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2407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8509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973233" y="2982914"/>
            <a:ext cx="8382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10058400" y="6477001"/>
            <a:ext cx="1930400" cy="259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500" kern="12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r"/>
            <a:fld id="{3A317F14-96A5-4D69-B10D-17A135A14754}" type="slidenum">
              <a:rPr lang="en-US" sz="1100" b="0" smtClean="0">
                <a:solidFill>
                  <a:schemeClr val="tx1"/>
                </a:solidFill>
                <a:latin typeface="Arial" charset="0"/>
              </a:rPr>
              <a:pPr algn="r"/>
              <a:t>‹#›</a:t>
            </a:fld>
            <a:endParaRPr lang="en-US" sz="1100" b="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7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1752600" y="6324600"/>
            <a:ext cx="62484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Copyright © 2010 Pearson Education, Inc.  Publishing as Pearson Addison-Wesley</a:t>
            </a:r>
          </a:p>
        </p:txBody>
      </p:sp>
      <p:sp>
        <p:nvSpPr>
          <p:cNvPr id="5888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3.4</a:t>
            </a:r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The Derivative as Rates of Change</a:t>
            </a:r>
          </a:p>
        </p:txBody>
      </p:sp>
    </p:spTree>
    <p:extLst>
      <p:ext uri="{BB962C8B-B14F-4D97-AF65-F5344CB8AC3E}">
        <p14:creationId xmlns:p14="http://schemas.microsoft.com/office/powerpoint/2010/main" val="834826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381001"/>
                <a:ext cx="8686800" cy="57678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  </a:t>
                </a:r>
                <a:r>
                  <a:rPr lang="en-US" sz="2000" dirty="0">
                    <a:solidFill>
                      <a:schemeClr val="tx1"/>
                    </a:solidFill>
                  </a:rPr>
                  <a:t>A dynamite blast blows a heavy rock straight up with a launch velocity of 106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ft</a:t>
                </a:r>
                <a:r>
                  <a:rPr lang="en-US" sz="2000" dirty="0">
                    <a:solidFill>
                      <a:schemeClr val="tx1"/>
                    </a:solidFill>
                  </a:rPr>
                  <a:t>/sec.  It reaches a height of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=160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−16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ft</a:t>
                </a:r>
                <a:r>
                  <a:rPr lang="en-US" sz="2000" dirty="0">
                    <a:solidFill>
                      <a:schemeClr val="tx1"/>
                    </a:solidFill>
                  </a:rPr>
                  <a:t> after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sec.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How high does the rock go?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What are the velocity and speed of the rock when it is 256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ft</a:t>
                </a:r>
                <a:r>
                  <a:rPr lang="en-US" sz="2000" dirty="0">
                    <a:solidFill>
                      <a:schemeClr val="tx1"/>
                    </a:solidFill>
                  </a:rPr>
                  <a:t> above the ground on the way up?  On the way down?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What is the acceleration of the rock at any time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during its flight?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When does the rock hit the ground again?</a:t>
                </a: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 startAt="2"/>
                </a:pPr>
                <a:r>
                  <a:rPr lang="en-US" sz="2000" dirty="0">
                    <a:solidFill>
                      <a:schemeClr val="tx1"/>
                    </a:solidFill>
                  </a:rPr>
                  <a:t>With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𝑣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𝑑𝑡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160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−16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=160−32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we have:</a:t>
                </a:r>
              </a:p>
              <a:p>
                <a:pPr marL="457200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On the way up:</a:t>
                </a:r>
              </a:p>
              <a:p>
                <a:pPr marL="457200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Velocity: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𝑣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=160−32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=96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ft/sec</a:t>
                </a:r>
              </a:p>
              <a:p>
                <a:pPr marL="457200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Speed: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𝑣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=96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ft/sec</a:t>
                </a:r>
              </a:p>
              <a:p>
                <a:pPr marL="457200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On the way down:</a:t>
                </a:r>
              </a:p>
              <a:p>
                <a:pPr marL="457200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Velocity: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𝑣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8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=160−32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8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=−96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ft/sec</a:t>
                </a:r>
              </a:p>
              <a:p>
                <a:pPr marL="457200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Speed: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𝑣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8</m:t>
                            </m:r>
                          </m:e>
                        </m:d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=96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ft/sec.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1"/>
                <a:ext cx="8686800" cy="5767861"/>
              </a:xfrm>
              <a:prstGeom prst="rect">
                <a:avLst/>
              </a:prstGeom>
              <a:blipFill>
                <a:blip r:embed="rId3"/>
                <a:stretch>
                  <a:fillRect l="-772" t="-634" r="-281" b="-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2778424"/>
            <a:ext cx="1600200" cy="3698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47421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381001"/>
                <a:ext cx="8686800" cy="4844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  </a:t>
                </a:r>
                <a:r>
                  <a:rPr lang="en-US" sz="2000" dirty="0">
                    <a:solidFill>
                      <a:schemeClr val="tx1"/>
                    </a:solidFill>
                  </a:rPr>
                  <a:t>A dynamite blast blows a heavy rock straight up with a launch velocity of 106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ft</a:t>
                </a:r>
                <a:r>
                  <a:rPr lang="en-US" sz="2000" dirty="0">
                    <a:solidFill>
                      <a:schemeClr val="tx1"/>
                    </a:solidFill>
                  </a:rPr>
                  <a:t>/sec.  It reaches a height of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=160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−16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ft</a:t>
                </a:r>
                <a:r>
                  <a:rPr lang="en-US" sz="2000" dirty="0">
                    <a:solidFill>
                      <a:schemeClr val="tx1"/>
                    </a:solidFill>
                  </a:rPr>
                  <a:t> after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sec.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How high does the rock go?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What are the velocity and speed of the rock when it is 256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ft</a:t>
                </a:r>
                <a:r>
                  <a:rPr lang="en-US" sz="2000" dirty="0">
                    <a:solidFill>
                      <a:schemeClr val="tx1"/>
                    </a:solidFill>
                  </a:rPr>
                  <a:t> above the ground on the way up?  On the way down?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What is the acceleration of the rock at any time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during its flight?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When does the rock hit the ground again?</a:t>
                </a: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 startAt="3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acceleration of the rock is given by the second derivative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of the position function (or the derivative of velocity):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𝑎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𝑣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𝑑𝑡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160−32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=−32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Thus, at any time during the interval, the rock’s acceleration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is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−32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ft/s</a:t>
                </a:r>
                <a:r>
                  <a:rPr lang="en-US" sz="2000" baseline="30000" dirty="0">
                    <a:solidFill>
                      <a:schemeClr val="tx1"/>
                    </a:solidFill>
                  </a:rPr>
                  <a:t>2</a:t>
                </a:r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1"/>
                <a:ext cx="8686800" cy="4844531"/>
              </a:xfrm>
              <a:prstGeom prst="rect">
                <a:avLst/>
              </a:prstGeom>
              <a:blipFill>
                <a:blip r:embed="rId3"/>
                <a:stretch>
                  <a:fillRect l="-772" t="-756" r="-281" b="-1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2778424"/>
            <a:ext cx="1600200" cy="3698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96850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381000"/>
                <a:ext cx="8686800" cy="5170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  </a:t>
                </a:r>
                <a:r>
                  <a:rPr lang="en-US" sz="2000" dirty="0">
                    <a:solidFill>
                      <a:schemeClr val="tx1"/>
                    </a:solidFill>
                  </a:rPr>
                  <a:t>A dynamite blast blows a heavy rock straight up with a launch velocity of 106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ft</a:t>
                </a:r>
                <a:r>
                  <a:rPr lang="en-US" sz="2000" dirty="0">
                    <a:solidFill>
                      <a:schemeClr val="tx1"/>
                    </a:solidFill>
                  </a:rPr>
                  <a:t>/sec.  It reaches a height of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=160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−16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ft</a:t>
                </a:r>
                <a:r>
                  <a:rPr lang="en-US" sz="2000" dirty="0">
                    <a:solidFill>
                      <a:schemeClr val="tx1"/>
                    </a:solidFill>
                  </a:rPr>
                  <a:t> after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sec.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How high does the rock go?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What are the velocity and speed of the rock when it is 256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ft</a:t>
                </a:r>
                <a:r>
                  <a:rPr lang="en-US" sz="2000" dirty="0">
                    <a:solidFill>
                      <a:schemeClr val="tx1"/>
                    </a:solidFill>
                  </a:rPr>
                  <a:t> above the ground on the way up?  On the way down?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What is the acceleration of the rock at any time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during its flight?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When does the rock hit the ground again?</a:t>
                </a: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 startAt="4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rock will hit the ground when its height above ground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(or position) is 0.  Solving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gives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160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−16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16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10−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                  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=0, 10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sec</a:t>
                </a:r>
              </a:p>
              <a:p>
                <a:pPr marL="457200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Thus, the rock will hit the ground again after 10 seconds.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0"/>
                <a:ext cx="8686800" cy="5170646"/>
              </a:xfrm>
              <a:prstGeom prst="rect">
                <a:avLst/>
              </a:prstGeom>
              <a:blipFill>
                <a:blip r:embed="rId3"/>
                <a:stretch>
                  <a:fillRect l="-772" t="-708" r="-281" b="-1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2778424"/>
            <a:ext cx="1600200" cy="3698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23240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383080" y="3626198"/>
                <a:ext cx="23705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/>
                        </a:rPr>
                        <m:t>𝑣</m:t>
                      </m:r>
                      <m:d>
                        <m:d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/>
                        </a:rPr>
                        <m:t>=2</m:t>
                      </m:r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/>
                        </a:rPr>
                        <m:t>𝑡</m:t>
                      </m:r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/>
                        </a:rPr>
                        <m:t>−5</m:t>
                      </m:r>
                    </m:oMath>
                  </m:oMathPara>
                </a14:m>
                <a:endParaRPr lang="en-US" sz="1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3080" y="3626198"/>
                <a:ext cx="237052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383079" y="4507468"/>
                <a:ext cx="18918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/>
                        </a:rPr>
                        <m:t>𝑎</m:t>
                      </m:r>
                      <m:d>
                        <m:d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US" sz="1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3079" y="4507468"/>
                <a:ext cx="18918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14600" y="5562600"/>
                <a:ext cx="31624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2"/>
                        </a:solidFill>
                        <a:latin typeface="Cambria Math"/>
                      </a:rPr>
                      <m:t>𝑣</m:t>
                    </m:r>
                    <m:d>
                      <m:dPr>
                        <m:ctrlPr>
                          <a:rPr lang="en-US" sz="1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1800" i="1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en-US" sz="18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1800" i="1">
                        <a:solidFill>
                          <a:schemeClr val="tx2"/>
                        </a:solidFill>
                        <a:latin typeface="Cambria Math"/>
                      </a:rPr>
                      <m:t>=2</m:t>
                    </m:r>
                    <m:r>
                      <a:rPr lang="en-US" sz="1800" i="1">
                        <a:solidFill>
                          <a:schemeClr val="tx2"/>
                        </a:solidFill>
                        <a:latin typeface="Cambria Math"/>
                      </a:rPr>
                      <m:t>𝑡</m:t>
                    </m:r>
                    <m:r>
                      <a:rPr lang="en-US" sz="1800" i="1">
                        <a:solidFill>
                          <a:schemeClr val="tx2"/>
                        </a:solidFill>
                        <a:latin typeface="Cambria Math"/>
                      </a:rPr>
                      <m:t>−5</m:t>
                    </m:r>
                  </m:oMath>
                </a14:m>
                <a:r>
                  <a:rPr lang="en-US" sz="1800" dirty="0">
                    <a:solidFill>
                      <a:schemeClr val="tx2"/>
                    </a:solidFill>
                  </a:rPr>
                  <a:t>=0, t=5/2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5562600"/>
                <a:ext cx="3162404" cy="369332"/>
              </a:xfrm>
              <a:prstGeom prst="rect">
                <a:avLst/>
              </a:prstGeom>
              <a:blipFill>
                <a:blip r:embed="rId5"/>
                <a:stretch>
                  <a:fillRect t="-10000" r="-1158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EB8AB89-2257-44AF-8192-9EEE5C2A281C}"/>
                  </a:ext>
                </a:extLst>
              </p:cNvPr>
              <p:cNvSpPr txBox="1"/>
              <p:nvPr/>
            </p:nvSpPr>
            <p:spPr>
              <a:xfrm>
                <a:off x="1752601" y="714327"/>
                <a:ext cx="8766421" cy="6240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 </a:t>
                </a:r>
                <a:r>
                  <a:rPr lang="en-US" sz="2000" dirty="0">
                    <a:solidFill>
                      <a:schemeClr val="tx1"/>
                    </a:solidFill>
                  </a:rPr>
                  <a:t>A body moves on a coordinate line such that it has a position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−5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+4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on the time interval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0≤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≤4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with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in meters and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in seconds.</a:t>
                </a:r>
              </a:p>
              <a:p>
                <a:pPr marL="457200" indent="-457200">
                  <a:spcAft>
                    <a:spcPts val="10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Find the body’s displacement and average velocity for the given time interval.</a:t>
                </a:r>
              </a:p>
              <a:p>
                <a:pPr marL="457200" indent="-457200">
                  <a:spcAft>
                    <a:spcPts val="10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Find the body’s speed and acceleration at the endpoints of the interval.</a:t>
                </a:r>
              </a:p>
              <a:p>
                <a:pPr marL="457200" indent="-457200">
                  <a:spcAft>
                    <a:spcPts val="10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Find the total distance traveled by the body from t=0 to t=4. </a:t>
                </a:r>
              </a:p>
              <a:p>
                <a:pPr>
                  <a:spcAft>
                    <a:spcPts val="1000"/>
                  </a:spcAft>
                </a:pPr>
                <a:endParaRPr lang="en-US" sz="600" dirty="0">
                  <a:solidFill>
                    <a:schemeClr val="tx1"/>
                  </a:solidFill>
                </a:endParaRPr>
              </a:p>
              <a:p>
                <a:pPr marL="342900" indent="-342900">
                  <a:spcAft>
                    <a:spcPts val="1000"/>
                  </a:spcAft>
                  <a:buFont typeface="+mj-lt"/>
                  <a:buAutoNum type="alphaLcParenR"/>
                </a:pPr>
                <a:r>
                  <a:rPr lang="en-US" sz="1800" dirty="0">
                    <a:solidFill>
                      <a:schemeClr val="tx1"/>
                    </a:solidFill>
                  </a:rPr>
                  <a:t>Displacement: 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e>
                    </m:d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=0−4=−4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m</a:t>
                </a:r>
              </a:p>
              <a:p>
                <a:pPr marL="347663">
                  <a:spcAft>
                    <a:spcPts val="1000"/>
                  </a:spcAft>
                </a:pPr>
                <a:r>
                  <a:rPr lang="en-US" sz="1800" dirty="0">
                    <a:solidFill>
                      <a:schemeClr val="tx1"/>
                    </a:solidFill>
                  </a:rPr>
                  <a:t>Average Velocity: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𝑠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4</m:t>
                            </m:r>
                          </m:e>
                        </m:d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𝑠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0</m:t>
                            </m:r>
                          </m:e>
                        </m:d>
                      </m:num>
                      <m:den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4−0</m:t>
                        </m:r>
                      </m:den>
                    </m:f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−4</m:t>
                        </m:r>
                      </m:num>
                      <m:den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=−1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m/s</a:t>
                </a:r>
              </a:p>
              <a:p>
                <a:pPr marL="342900" indent="-342900">
                  <a:spcAft>
                    <a:spcPts val="1000"/>
                  </a:spcAft>
                  <a:buFont typeface="+mj-lt"/>
                  <a:buAutoNum type="alphaLcParenR" startAt="2"/>
                </a:pPr>
                <a:r>
                  <a:rPr lang="en-US" sz="1800" dirty="0">
                    <a:solidFill>
                      <a:schemeClr val="tx1"/>
                    </a:solidFill>
                  </a:rPr>
                  <a:t>Speed at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: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𝑣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0</m:t>
                            </m:r>
                          </m:e>
                        </m:d>
                      </m:e>
                    </m:d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0</m:t>
                            </m:r>
                          </m:e>
                        </m:d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−5</m:t>
                        </m:r>
                      </m:e>
                    </m:d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=5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m/s</a:t>
                </a:r>
              </a:p>
              <a:p>
                <a:pPr marL="347663">
                  <a:spcAft>
                    <a:spcPts val="1000"/>
                  </a:spcAft>
                </a:pPr>
                <a:r>
                  <a:rPr lang="en-US" sz="1800" dirty="0">
                    <a:solidFill>
                      <a:schemeClr val="tx1"/>
                    </a:solidFill>
                  </a:rPr>
                  <a:t>Speed at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=4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: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𝑣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4</m:t>
                            </m:r>
                          </m:e>
                        </m:d>
                      </m:e>
                    </m:d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4</m:t>
                            </m:r>
                          </m:e>
                        </m:d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−5</m:t>
                        </m:r>
                      </m:e>
                    </m:d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=3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m/s</a:t>
                </a:r>
              </a:p>
              <a:p>
                <a:pPr marL="347663">
                  <a:spcAft>
                    <a:spcPts val="1000"/>
                  </a:spcAft>
                </a:pPr>
                <a:r>
                  <a:rPr lang="en-US" sz="1800" dirty="0">
                    <a:solidFill>
                      <a:schemeClr val="tx1"/>
                    </a:solidFill>
                  </a:rPr>
                  <a:t>Acceleration at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: 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𝑎</m:t>
                    </m:r>
                    <m:d>
                      <m:d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=2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m/s</a:t>
                </a:r>
                <a:r>
                  <a:rPr lang="en-US" sz="1800" baseline="30000" dirty="0">
                    <a:solidFill>
                      <a:schemeClr val="tx1"/>
                    </a:solidFill>
                  </a:rPr>
                  <a:t>2</a:t>
                </a:r>
              </a:p>
              <a:p>
                <a:pPr marL="347663">
                  <a:spcAft>
                    <a:spcPts val="1000"/>
                  </a:spcAft>
                </a:pPr>
                <a:r>
                  <a:rPr lang="en-US" sz="1800" dirty="0">
                    <a:solidFill>
                      <a:schemeClr val="tx1"/>
                    </a:solidFill>
                  </a:rPr>
                  <a:t>Acceleration at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=4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: 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𝑎</m:t>
                    </m:r>
                    <m:d>
                      <m:d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e>
                    </m:d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=2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m/s</a:t>
                </a:r>
                <a:r>
                  <a:rPr lang="en-US" sz="1800" baseline="30000" dirty="0">
                    <a:solidFill>
                      <a:schemeClr val="tx1"/>
                    </a:solidFill>
                  </a:rPr>
                  <a:t>2</a:t>
                </a:r>
              </a:p>
              <a:p>
                <a:pPr marL="347663">
                  <a:spcAft>
                    <a:spcPts val="1000"/>
                  </a:spcAft>
                </a:pPr>
                <a:r>
                  <a:rPr lang="en-US" sz="1800" dirty="0">
                    <a:solidFill>
                      <a:schemeClr val="tx1"/>
                    </a:solidFill>
                  </a:rPr>
                  <a:t>c) </a:t>
                </a:r>
              </a:p>
              <a:p>
                <a:pPr marL="347663">
                  <a:spcAft>
                    <a:spcPts val="1000"/>
                  </a:spcAft>
                </a:pPr>
                <a:r>
                  <a:rPr lang="en-US" sz="1800" dirty="0">
                    <a:solidFill>
                      <a:schemeClr val="tx1"/>
                    </a:solidFill>
                  </a:rPr>
                  <a:t>Total distance: |s(5/2)-s(0)|+|s(4)-s(5/2)|=|25/4|+|-25/4|=25/2</a:t>
                </a:r>
              </a:p>
              <a:p>
                <a:pPr marL="347663">
                  <a:spcAft>
                    <a:spcPts val="1000"/>
                  </a:spcAft>
                </a:pPr>
                <a:endParaRPr lang="en-US" sz="1800" baseline="30000" dirty="0">
                  <a:solidFill>
                    <a:schemeClr val="tx1"/>
                  </a:solidFill>
                </a:endParaRPr>
              </a:p>
              <a:p>
                <a:pPr marL="347663">
                  <a:spcAft>
                    <a:spcPts val="1000"/>
                  </a:spcAft>
                </a:pPr>
                <a:endParaRPr lang="en-US" sz="1800" baseline="30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EB8AB89-2257-44AF-8192-9EEE5C2A28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1" y="714327"/>
                <a:ext cx="8766421" cy="6240106"/>
              </a:xfrm>
              <a:prstGeom prst="rect">
                <a:avLst/>
              </a:prstGeom>
              <a:blipFill>
                <a:blip r:embed="rId6"/>
                <a:stretch>
                  <a:fillRect l="-765" t="-4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797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550438"/>
                <a:ext cx="8686800" cy="4173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0070C0"/>
                    </a:solidFill>
                  </a:rPr>
                  <a:t>Interpreting Derivatives as Rates of Change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Suppose a body is in one-dimensional motion, and the function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gives the position (or 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displacement</a:t>
                </a:r>
                <a:r>
                  <a:rPr lang="en-US" sz="2000" dirty="0">
                    <a:solidFill>
                      <a:schemeClr val="tx1"/>
                    </a:solidFill>
                  </a:rPr>
                  <a:t>) of the body at a given time.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Then the first derivative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𝑑𝑠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gives the rate of change of the body’s position,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or how fast the body is moving, i.e., the body’s velocity.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Actually,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𝑑𝑠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also gives the direction in which the body is moving:</a:t>
                </a:r>
              </a:p>
              <a:p>
                <a:pPr marL="347663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when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𝑑𝑠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is positive, the body is moving forward;</a:t>
                </a:r>
              </a:p>
              <a:p>
                <a:pPr marL="347663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and when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𝑑𝑠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is negative, the body is moving backward.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We differentiate between the terms 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velocity</a:t>
                </a:r>
                <a:r>
                  <a:rPr lang="en-US" sz="2000" dirty="0">
                    <a:solidFill>
                      <a:schemeClr val="tx1"/>
                    </a:solidFill>
                  </a:rPr>
                  <a:t> and 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speed</a:t>
                </a:r>
                <a:r>
                  <a:rPr lang="en-US" sz="2000" dirty="0">
                    <a:solidFill>
                      <a:schemeClr val="tx1"/>
                    </a:solidFill>
                  </a:rPr>
                  <a:t> in that speed does not take into account direction, i.e., speed is always positive.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50438"/>
                <a:ext cx="8686800" cy="4173963"/>
              </a:xfrm>
              <a:prstGeom prst="rect">
                <a:avLst/>
              </a:prstGeom>
              <a:blipFill>
                <a:blip r:embed="rId3"/>
                <a:stretch>
                  <a:fillRect l="-772" t="-730" b="-1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35839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381001"/>
                <a:ext cx="8686800" cy="3881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0070C0"/>
                    </a:solidFill>
                  </a:rPr>
                  <a:t>Interpreting Derivatives as Rates of Change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We can also interpret the second derivative of position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𝑠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being the derivative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𝑑𝑠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as the rate of change of velocity, or how fast the velocity is changing.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This is the body’s 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acceleration</a:t>
                </a:r>
                <a:r>
                  <a:rPr lang="en-US" sz="2000" dirty="0">
                    <a:solidFill>
                      <a:schemeClr val="tx1"/>
                    </a:solidFill>
                  </a:rPr>
                  <a:t>, and this quantity can also be positive or negative (when the body is decelerating).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One more time, we can look at how fast the body’s acceleration is changing, which is the derivative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𝑠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or the 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third</a:t>
                </a:r>
                <a:r>
                  <a:rPr lang="en-US" sz="2000" dirty="0">
                    <a:solidFill>
                      <a:schemeClr val="tx1"/>
                    </a:solidFill>
                  </a:rPr>
                  <a:t> derivative of the position function.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This is called the 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jerk</a:t>
                </a:r>
                <a:r>
                  <a:rPr lang="en-US" sz="2000" dirty="0">
                    <a:solidFill>
                      <a:schemeClr val="tx1"/>
                    </a:solidFill>
                  </a:rPr>
                  <a:t>, and we gather these concepts in the following table.</a:t>
                </a:r>
              </a:p>
              <a:p>
                <a:pPr marL="1203325"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represents the position of a body in motion: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1"/>
                <a:ext cx="8686800" cy="3881191"/>
              </a:xfrm>
              <a:prstGeom prst="rect">
                <a:avLst/>
              </a:prstGeom>
              <a:blipFill>
                <a:blip r:embed="rId3"/>
                <a:stretch>
                  <a:fillRect l="-772" t="-943" b="-1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74254436"/>
                  </p:ext>
                </p:extLst>
              </p:nvPr>
            </p:nvGraphicFramePr>
            <p:xfrm>
              <a:off x="3048000" y="4267201"/>
              <a:ext cx="6096000" cy="189560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048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48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Velocity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/>
                                </a:rPr>
                                <m:t>𝑣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𝑑𝑠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𝑑𝑡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Speed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/>
                            <a:t>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𝑣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Acceleration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′′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Jerk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/>
                                </a:rPr>
                                <m:t>𝑗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′′′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74254436"/>
                  </p:ext>
                </p:extLst>
              </p:nvPr>
            </p:nvGraphicFramePr>
            <p:xfrm>
              <a:off x="3048000" y="4267201"/>
              <a:ext cx="6096000" cy="189560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048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48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86537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Velocity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400" t="-6250" r="-600" b="-29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Speed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400" t="-139344" r="-600" b="-2836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19113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Acceleration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400" t="-171765" r="-600" b="-1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19113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Jerk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400" t="-271765" r="-600" b="-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523125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381000"/>
                <a:ext cx="8686800" cy="3859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  </a:t>
                </a:r>
                <a:r>
                  <a:rPr lang="en-US" sz="2000" dirty="0">
                    <a:solidFill>
                      <a:schemeClr val="tx1"/>
                    </a:solidFill>
                  </a:rPr>
                  <a:t>For the position function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=6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/>
                      </a:rPr>
                      <m:t>0≤</m:t>
                    </m:r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/>
                      </a:rPr>
                      <m:t>≤4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with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in seconds and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in meters, answer the following: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Find the body’s displacement and average velocity over the given time interval.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Find the body’s speed and acceleration at the endpoints of the interval.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When, if ever, during the interval does the body change direction?</a:t>
                </a: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Displacement is the difference in position from start to end of the interval:</a:t>
                </a:r>
              </a:p>
              <a:p>
                <a:pPr marL="457200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=8−0=8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m</a:t>
                </a:r>
              </a:p>
              <a:p>
                <a:pPr marL="457200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Average Velocity: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𝑠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</m:d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𝑠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𝑎</m:t>
                            </m:r>
                          </m:e>
                        </m:d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=2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m/s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0"/>
                <a:ext cx="8686800" cy="3859646"/>
              </a:xfrm>
              <a:prstGeom prst="rect">
                <a:avLst/>
              </a:prstGeom>
              <a:blipFill>
                <a:blip r:embed="rId3"/>
                <a:stretch>
                  <a:fillRect l="-772" t="-9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68607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381000"/>
                <a:ext cx="8686800" cy="49984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  </a:t>
                </a:r>
                <a:r>
                  <a:rPr lang="en-US" sz="2000" dirty="0">
                    <a:solidFill>
                      <a:schemeClr val="tx1"/>
                    </a:solidFill>
                  </a:rPr>
                  <a:t>For the position function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=6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/>
                      </a:rPr>
                      <m:t>0≤</m:t>
                    </m:r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/>
                      </a:rPr>
                      <m:t>≤4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with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in seconds and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in meters, answer the following: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Find the body’s displacement and average velocity over the given time interval.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Find the body’s speed and acceleration at the endpoints of the interval.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When, if ever, during the interval does the body change direction?</a:t>
                </a: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 startAt="2"/>
                </a:pPr>
                <a:r>
                  <a:rPr lang="en-US" sz="2000" dirty="0">
                    <a:solidFill>
                      <a:schemeClr val="tx1"/>
                    </a:solidFill>
                  </a:rPr>
                  <a:t>Speed is the absolute value of velocity: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𝑣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6−2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Speed at time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: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𝑣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0</m:t>
                            </m:r>
                          </m:e>
                        </m:d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6−2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0</m:t>
                            </m:r>
                          </m:e>
                        </m:d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m/s</a:t>
                </a:r>
              </a:p>
              <a:p>
                <a:pPr marL="457200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Speed at time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=4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: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𝑣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4</m:t>
                            </m:r>
                          </m:e>
                        </m:d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6−2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4</m:t>
                            </m:r>
                          </m:e>
                        </m:d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=2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m/s</a:t>
                </a:r>
              </a:p>
              <a:p>
                <a:pPr marL="457200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Acceleration is the derivative of velocity: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𝑎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𝑣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𝑑𝑡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6−2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=−2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Acceleration at time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: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𝑎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=−2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m/s</a:t>
                </a:r>
                <a:r>
                  <a:rPr lang="en-US" sz="2000" baseline="30000" dirty="0">
                    <a:solidFill>
                      <a:schemeClr val="tx1"/>
                    </a:solidFill>
                  </a:rPr>
                  <a:t>2</a:t>
                </a:r>
              </a:p>
              <a:p>
                <a:pPr marL="457200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Acceleration at time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=4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: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𝑎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=−2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m/s</a:t>
                </a:r>
                <a:r>
                  <a:rPr lang="en-US" sz="2000" baseline="300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0"/>
                <a:ext cx="8686800" cy="4998420"/>
              </a:xfrm>
              <a:prstGeom prst="rect">
                <a:avLst/>
              </a:prstGeom>
              <a:blipFill>
                <a:blip r:embed="rId3"/>
                <a:stretch>
                  <a:fillRect l="-772" t="-733" b="-1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73707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381000"/>
                <a:ext cx="8686800" cy="6017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  </a:t>
                </a:r>
                <a:r>
                  <a:rPr lang="en-US" sz="2000" dirty="0">
                    <a:solidFill>
                      <a:schemeClr val="tx1"/>
                    </a:solidFill>
                  </a:rPr>
                  <a:t>For the position function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=6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/>
                      </a:rPr>
                      <m:t>0≤</m:t>
                    </m:r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/>
                      </a:rPr>
                      <m:t>≤4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with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in seconds and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in meters, answer the following: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Find the body’s displacement and average velocity over the given time interval.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Find the body’s speed and acceleration at the endpoints of the interval.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When, if ever, during the interval does the body change direction?</a:t>
                </a: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 startAt="3"/>
                </a:pPr>
                <a:r>
                  <a:rPr lang="en-US" sz="2000" dirty="0">
                    <a:solidFill>
                      <a:schemeClr val="tx1"/>
                    </a:solidFill>
                  </a:rPr>
                  <a:t>A change in direction corresponds to a change in the sign of the body’s velocity.</a:t>
                </a:r>
              </a:p>
              <a:p>
                <a:pPr marL="457200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For example, a body may be moving forward (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𝑣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&gt;0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), then stop (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𝑣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),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and begin moving backward (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𝑣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&lt;0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).</a:t>
                </a:r>
              </a:p>
              <a:p>
                <a:pPr marL="457200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Thus, an analysis of the sign of the velocity function will yield any changes of direction:</a:t>
                </a:r>
              </a:p>
              <a:p>
                <a:pPr marL="457200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  <m:d>
                        <m:d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/>
                        </a:rPr>
                        <m:t>=6−2</m:t>
                      </m:r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/>
                        </a:rPr>
                        <m:t>𝑡</m:t>
                      </m:r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/>
                        </a:rPr>
                        <m:t>=0   →   </m:t>
                      </m:r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/>
                        </a:rPr>
                        <m:t>𝑡</m:t>
                      </m:r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For values of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less than 3, the velocity is positive; and for values of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greater than 3, the velocity is negative.  We conclude that the body changes direction at time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=3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seconds.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0"/>
                <a:ext cx="8686800" cy="6017032"/>
              </a:xfrm>
              <a:prstGeom prst="rect">
                <a:avLst/>
              </a:prstGeom>
              <a:blipFill>
                <a:blip r:embed="rId3"/>
                <a:stretch>
                  <a:fillRect l="-772" t="-608" r="-140" b="-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51448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3810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rgbClr val="FF0000"/>
                </a:solidFill>
              </a:rPr>
              <a:t>EXAMPLE</a:t>
            </a:r>
            <a:r>
              <a:rPr lang="en-US" sz="2000" b="1" dirty="0">
                <a:solidFill>
                  <a:srgbClr val="0070C0"/>
                </a:solidFill>
              </a:rPr>
              <a:t>  </a:t>
            </a:r>
            <a:r>
              <a:rPr lang="en-US" sz="2000" dirty="0">
                <a:solidFill>
                  <a:schemeClr val="tx1"/>
                </a:solidFill>
              </a:rPr>
              <a:t>The following figure shows the graph of the velocity of a body in motion.  Consider the information we can obtain from such a graph.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164" y="1171576"/>
            <a:ext cx="6543675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567156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381001"/>
                <a:ext cx="8686800" cy="56909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  </a:t>
                </a:r>
                <a:r>
                  <a:rPr lang="en-US" sz="2000" dirty="0">
                    <a:solidFill>
                      <a:schemeClr val="tx1"/>
                    </a:solidFill>
                  </a:rPr>
                  <a:t>A dynamite blast blows a heavy rock straight up with a launch velocity of 106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ft</a:t>
                </a:r>
                <a:r>
                  <a:rPr lang="en-US" sz="2000" dirty="0">
                    <a:solidFill>
                      <a:schemeClr val="tx1"/>
                    </a:solidFill>
                  </a:rPr>
                  <a:t>/sec.  It reaches a height of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=160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−16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ft</a:t>
                </a:r>
                <a:r>
                  <a:rPr lang="en-US" sz="2000" dirty="0">
                    <a:solidFill>
                      <a:schemeClr val="tx1"/>
                    </a:solidFill>
                  </a:rPr>
                  <a:t> after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sec.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How high does the rock go?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What are the velocity and speed of the rock when it is 256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ft</a:t>
                </a:r>
                <a:r>
                  <a:rPr lang="en-US" sz="2000" dirty="0">
                    <a:solidFill>
                      <a:schemeClr val="tx1"/>
                    </a:solidFill>
                  </a:rPr>
                  <a:t> above the ground on the way up?  On the way down?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What is the acceleration of the rock at any time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during its flight?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When does the rock hit the ground again?</a:t>
                </a: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At the apex of its flight, the rock will be changing direction,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and hence will have 0 velocity.  Solving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𝑣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gives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                   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𝑣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𝑑𝑡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160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−16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        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160−32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                        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=5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sec.</a:t>
                </a:r>
              </a:p>
              <a:p>
                <a:pPr marL="457200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So the rock reaches a maximum height of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=400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ft.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1"/>
                <a:ext cx="8686800" cy="5690917"/>
              </a:xfrm>
              <a:prstGeom prst="rect">
                <a:avLst/>
              </a:prstGeom>
              <a:blipFill>
                <a:blip r:embed="rId3"/>
                <a:stretch>
                  <a:fillRect l="-772" t="-643" r="-281" b="-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2778424"/>
            <a:ext cx="1600200" cy="3698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33042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381001"/>
                <a:ext cx="8686800" cy="55553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  </a:t>
                </a:r>
                <a:r>
                  <a:rPr lang="en-US" sz="2000" dirty="0">
                    <a:solidFill>
                      <a:schemeClr val="tx1"/>
                    </a:solidFill>
                  </a:rPr>
                  <a:t>A dynamite blast blows a heavy rock straight up with a launch velocity of 106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ft</a:t>
                </a:r>
                <a:r>
                  <a:rPr lang="en-US" sz="2000" dirty="0">
                    <a:solidFill>
                      <a:schemeClr val="tx1"/>
                    </a:solidFill>
                  </a:rPr>
                  <a:t>/sec.  It reaches a height of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=160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−16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ft</a:t>
                </a:r>
                <a:r>
                  <a:rPr lang="en-US" sz="2000" dirty="0">
                    <a:solidFill>
                      <a:schemeClr val="tx1"/>
                    </a:solidFill>
                  </a:rPr>
                  <a:t> after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sec.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How high does the rock go?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What are the velocity and speed of the rock when it is 256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ft</a:t>
                </a:r>
                <a:r>
                  <a:rPr lang="en-US" sz="2000" dirty="0">
                    <a:solidFill>
                      <a:schemeClr val="tx1"/>
                    </a:solidFill>
                  </a:rPr>
                  <a:t> above the ground on the way up?  On the way down?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What is the acceleration of the rock at any time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during its flight?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When does the rock hit the ground again?</a:t>
                </a: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 startAt="2"/>
                </a:pPr>
                <a:r>
                  <a:rPr lang="en-US" sz="2000" dirty="0">
                    <a:solidFill>
                      <a:schemeClr val="tx1"/>
                    </a:solidFill>
                  </a:rPr>
                  <a:t>Solving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=256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gives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160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−16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=256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16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−160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+256=0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16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−2</m:t>
                        </m:r>
                      </m:e>
                    </m:d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/>
                          </a:rPr>
                          <m:t>t</m:t>
                        </m:r>
                        <m:r>
                          <a:rPr lang="en-US" sz="2000">
                            <a:solidFill>
                              <a:schemeClr val="tx1"/>
                            </a:solidFill>
                            <a:latin typeface="Cambria Math"/>
                          </a:rPr>
                          <m:t>−8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                        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=2, 8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sec.</a:t>
                </a:r>
              </a:p>
              <a:p>
                <a:pPr marL="457200"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The rock reaches a height of 256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ft</a:t>
                </a:r>
                <a:r>
                  <a:rPr lang="en-US" sz="2000" dirty="0">
                    <a:solidFill>
                      <a:schemeClr val="tx1"/>
                    </a:solidFill>
                  </a:rPr>
                  <a:t> on the way up at 2 sec,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and on the way down at 8 sec.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1"/>
                <a:ext cx="8686800" cy="5555367"/>
              </a:xfrm>
              <a:prstGeom prst="rect">
                <a:avLst/>
              </a:prstGeom>
              <a:blipFill>
                <a:blip r:embed="rId3"/>
                <a:stretch>
                  <a:fillRect l="-772" t="-659" r="-281" b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2778424"/>
            <a:ext cx="1600200" cy="3698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10243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279F"/>
      </a:dk2>
      <a:lt2>
        <a:srgbClr val="919191"/>
      </a:lt2>
      <a:accent1>
        <a:srgbClr val="C0FEF9"/>
      </a:accent1>
      <a:accent2>
        <a:srgbClr val="00AE00"/>
      </a:accent2>
      <a:accent3>
        <a:srgbClr val="FFFFFF"/>
      </a:accent3>
      <a:accent4>
        <a:srgbClr val="000000"/>
      </a:accent4>
      <a:accent5>
        <a:srgbClr val="DCFEFB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Default Design</vt:lpstr>
      <vt:lpstr>3.4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</cp:revision>
  <dcterms:created xsi:type="dcterms:W3CDTF">2020-06-22T17:48:19Z</dcterms:created>
  <dcterms:modified xsi:type="dcterms:W3CDTF">2020-06-22T17:51:03Z</dcterms:modified>
</cp:coreProperties>
</file>