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53" r:id="rId2"/>
    <p:sldId id="554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A911D-6670-4A3A-878D-CD52561AA19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2C6D6-F0DB-4DA7-89CF-667A8854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1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76B7-7742-44F7-9FC6-0512238A9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07C3A-369D-440E-91B9-94B01BBEC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CB4F-E378-47E2-8B03-A95216E9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0466E-A6C9-478F-A534-1193778D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0B888-94D1-4519-B28B-C307488E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5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C85A9-307A-425B-9DC9-E94B8DEC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9E7C1-863F-494C-86D8-F043E9351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C0A3-9A60-426F-B459-99DFC8C9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0FB3-8DAA-4C01-9C5E-41E0AE58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DD515-4CE3-4CC1-9BC1-BFD7440C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789C9-E6D1-4939-8C64-E25E66DD6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9626B-646D-46C3-8ACC-26667D52D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4DF9B-F58B-464D-8D79-204AEEB6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F59D1-CFE2-47A8-AE75-E18CA83E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F3FF3-2060-456A-9BE5-B868AF1C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4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D411D-1164-4C05-A1FB-786F0CAC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2C7B8-5330-4751-A8B5-C9F541CCD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2EF3B-8ADB-4776-B5F0-B4942D12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F738E-7812-4637-9000-74C9B6CA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BDB20-1E1A-41E8-A78E-EAB8F1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F7AD-A213-4FC7-B480-5928BA3A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8DA0D-EEAB-4AE4-A219-3A7590ED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2B819-6C32-4027-9CC5-719F8E47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F53C8-4155-4868-BCA6-61DAF309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8C2FF-2D80-4A1F-B8F9-6E3DE9EC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8B87-C9BC-447E-9AEE-C59FA3AA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8C5F5-7EEF-4796-AF25-353458EEC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F1A31-0BEB-439B-A9F3-B1FD72541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2F00C-224B-4E43-90E0-F9D0EEA6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FFB5D-603F-461A-89B9-F4C6A591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6AEF8-916C-4BD6-A883-3C98E912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37AA-814F-430E-B3C9-2D7CF492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52FB7-A8D4-484D-9E13-089B6B250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C6041-AE42-449F-97B3-303CDD7DB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0CB05-2B9D-4ED0-981D-E1DE8549E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2C171-2CE9-497F-B61B-E4CC0C4BE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0BBFD-F266-40FA-8E33-A770DEBE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32CB2-0599-4276-8D00-1812FA80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87801-DA18-411F-AEF8-FA18DBA1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2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C9DF-DB5B-4D4F-90E4-601A33BC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2481D-B276-45EE-8884-7612D9E0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78B70-675F-44B3-94DB-40320950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AB5E1-C9A8-403D-8F46-17F2A335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9F964-92C7-4F5C-B7A6-0839A7E3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D8F70-6FF6-4F66-8F2D-597B1055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85CC0-73E9-4C3C-B1BF-A025077A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ABA9-2B1A-4717-B973-0F48E34F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C1DF-00FD-4740-81F9-4ADDAA9C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B5A24-7D65-4C8A-A49B-5502D8213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03BF2-B371-403E-B804-AF49F3B7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FAFFC-820F-4C74-A27A-6DA99AB2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30075-B94E-41E5-A5F6-27A1715B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5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D7CC-0CCE-4947-8D4F-3F6DF808B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C2EE9-5918-421F-BC3F-5280FA62D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63245-1E11-410D-AF8A-31A7F653E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A1E9F-1011-4981-816F-E7A958AC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5BBE1-B74B-4F48-A897-5E7B81D1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6D91C-040E-48F6-B195-D20736A8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F7527-A77A-47F0-99A2-B3E638C29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35F93-43A5-43F5-B0FA-5F1B210EC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9EDE7-0088-4F60-8973-0718EEB9B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B5E9-E7B0-4A17-84AA-3FC10510B0B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6B8B6-0393-416F-BF79-102369424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A306E-860A-494A-90C0-BBFEC8C6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1793-0FED-4907-B6B7-FBE0E24E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3.5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Derivatives of  the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2432142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1" y="1244264"/>
                <a:ext cx="8766421" cy="4101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 </a:t>
                </a:r>
                <a:r>
                  <a:rPr lang="en-US" sz="2000" dirty="0"/>
                  <a:t>Find the derivative of the following function.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000"/>
                  </a:spcAft>
                  <a:tabLst>
                    <a:tab pos="1600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000"/>
                  </a:spcAft>
                  <a:tabLst>
                    <a:tab pos="1600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1+</m:t>
                                    </m:r>
                                    <m:func>
                                      <m:func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1244264"/>
                <a:ext cx="8766421" cy="4101123"/>
              </a:xfrm>
              <a:prstGeom prst="rect">
                <a:avLst/>
              </a:prstGeom>
              <a:blipFill>
                <a:blip r:embed="rId3"/>
                <a:stretch>
                  <a:fillRect l="-765" t="-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92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859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Trigonometric functions are used to describe anything that exhibits periodic change, be it radio waves, heart rhythms, electromagnetic fields, etc.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derivatives of </a:t>
                </a:r>
                <a:r>
                  <a:rPr lang="en-US" sz="2000" dirty="0" err="1"/>
                  <a:t>sines</a:t>
                </a:r>
                <a:r>
                  <a:rPr lang="en-US" sz="2000" dirty="0"/>
                  <a:t> and cosines play a key role describing periodic changes.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this section we show how to differentiate the six basic trigonometric functions.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Let’s start by applying the derivative definition to the function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func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⋅0+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⋅1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859233"/>
              </a:xfrm>
              <a:prstGeom prst="rect">
                <a:avLst/>
              </a:prstGeom>
              <a:blipFill>
                <a:blip r:embed="rId3"/>
                <a:stretch>
                  <a:fillRect l="-772" t="-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528266" y="3276600"/>
                <a:ext cx="3911135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</m:func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266" y="3276600"/>
                <a:ext cx="3911135" cy="369332"/>
              </a:xfrm>
              <a:prstGeom prst="rect">
                <a:avLst/>
              </a:prstGeom>
              <a:blipFill>
                <a:blip r:embed="rId4"/>
                <a:stretch>
                  <a:fillRect b="-1129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536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514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Interesting,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.  I wonder what the derivative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 is…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func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⋅0−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⋅1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9478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1947863" algn="l"/>
                  </a:tabLst>
                </a:pPr>
                <a:r>
                  <a:rPr lang="en-US" sz="2000" dirty="0"/>
                  <a:t>With the derivatives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   and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  <a:p>
                <a:pPr marL="347663">
                  <a:spcAft>
                    <a:spcPts val="600"/>
                  </a:spcAft>
                </a:pPr>
                <a:r>
                  <a:rPr lang="en-US" sz="2000" dirty="0"/>
                  <a:t>we can find the derivatives of the other four basic trigonometric functions, which are defined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514779"/>
              </a:xfrm>
              <a:prstGeom prst="rect">
                <a:avLst/>
              </a:prstGeom>
              <a:blipFill>
                <a:blip r:embed="rId3"/>
                <a:stretch>
                  <a:fillRect l="-772" t="-664" b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528265" y="1371600"/>
                <a:ext cx="3941592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</m:func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265" y="1371600"/>
                <a:ext cx="3941592" cy="369332"/>
              </a:xfrm>
              <a:prstGeom prst="rect">
                <a:avLst/>
              </a:prstGeom>
              <a:blipFill>
                <a:blip r:embed="rId4"/>
                <a:stretch>
                  <a:fillRect b="-9524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174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3372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But first, can we just stop for a second and say, “That’s cool!”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It’s quite interesting that these functions are related to each other in such a way, and even the proofs are fun.  (Granted, that’s just my opinion.)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When you think in terms of higher order derivatives, you see the relationship even more clearly: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groupChr>
                      <m:r>
                        <a:rPr lang="en-US" sz="2000" i="1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groupChr>
                      <m:r>
                        <a:rPr lang="en-US" sz="2000" i="1">
                          <a:latin typeface="Cambria Math"/>
                        </a:rPr>
                        <m:t>  −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groupChr>
                      <m:r>
                        <a:rPr lang="en-US" sz="2000" i="1">
                          <a:latin typeface="Cambria Math"/>
                        </a:rPr>
                        <m:t>  −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groupChr>
                      <m:r>
                        <a:rPr lang="en-US" sz="2000" i="1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groupChr>
                      <m:r>
                        <a:rPr lang="en-US" sz="2000" i="1">
                          <a:latin typeface="Cambria Math"/>
                        </a:rPr>
                        <m:t>  ⋯</m:t>
                      </m:r>
                    </m:oMath>
                  </m:oMathPara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Even more interesting is how this cyclical relationship corresponds to the unit circle: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3372718"/>
              </a:xfrm>
              <a:prstGeom prst="rect">
                <a:avLst/>
              </a:prstGeom>
              <a:blipFill>
                <a:blip r:embed="rId3"/>
                <a:stretch>
                  <a:fillRect l="-772" t="-1085" b="-2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724400" y="3657600"/>
            <a:ext cx="2743200" cy="2743200"/>
            <a:chOff x="3200400" y="3657600"/>
            <a:chExt cx="2743200" cy="27432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4572000" y="3657600"/>
              <a:ext cx="0" cy="2743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3200400" y="5029200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Oval 7"/>
            <p:cNvSpPr>
              <a:spLocks/>
            </p:cNvSpPr>
            <p:nvPr/>
          </p:nvSpPr>
          <p:spPr bwMode="auto">
            <a:xfrm>
              <a:off x="3886200" y="4343400"/>
              <a:ext cx="1371600" cy="13716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5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9" name="Arc 8"/>
          <p:cNvSpPr/>
          <p:nvPr/>
        </p:nvSpPr>
        <p:spPr bwMode="auto">
          <a:xfrm>
            <a:off x="6019800" y="4114800"/>
            <a:ext cx="914400" cy="9144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0">
              <a:solidFill>
                <a:srgbClr val="FFFFFF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716313" y="3867090"/>
                <a:ext cx="767133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313" y="3867090"/>
                <a:ext cx="76713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747556" y="4629858"/>
                <a:ext cx="7962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556" y="4629858"/>
                <a:ext cx="79624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 bwMode="auto">
          <a:xfrm rot="5400000">
            <a:off x="6096000" y="4953000"/>
            <a:ext cx="914400" cy="9144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0">
              <a:solidFill>
                <a:srgbClr val="FFFFFF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620133" y="5794513"/>
                <a:ext cx="951735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133" y="5794513"/>
                <a:ext cx="95173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 bwMode="auto">
          <a:xfrm rot="10800000">
            <a:off x="5105399" y="4953000"/>
            <a:ext cx="914400" cy="9144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0">
              <a:solidFill>
                <a:srgbClr val="FFFFFF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455028" y="4633171"/>
                <a:ext cx="10313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028" y="4633171"/>
                <a:ext cx="1031373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 bwMode="auto">
          <a:xfrm rot="16200000">
            <a:off x="5125276" y="4114800"/>
            <a:ext cx="914400" cy="9144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69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591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finish this section by determining the derivatives of the other four basic trigonometric functions, starting 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591578"/>
              </a:xfrm>
              <a:prstGeom prst="rect">
                <a:avLst/>
              </a:prstGeom>
              <a:blipFill>
                <a:blip r:embed="rId3"/>
                <a:stretch>
                  <a:fillRect l="-772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086601" y="4295854"/>
                <a:ext cx="232146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1" y="4295854"/>
                <a:ext cx="2321469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129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283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Now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⋅0−1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283801"/>
              </a:xfrm>
              <a:prstGeom prst="rect">
                <a:avLst/>
              </a:prstGeom>
              <a:blipFill>
                <a:blip r:embed="rId3"/>
                <a:stretch>
                  <a:fillRect l="-772" t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781801" y="3988077"/>
                <a:ext cx="2778581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1" y="3988077"/>
                <a:ext cx="2778581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761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283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⋅0−1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283801"/>
              </a:xfrm>
              <a:prstGeom prst="rect">
                <a:avLst/>
              </a:prstGeom>
              <a:blipFill>
                <a:blip r:embed="rId3"/>
                <a:stretch>
                  <a:fillRect l="-772" t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705601" y="3988077"/>
                <a:ext cx="2973635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csc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1" y="3988077"/>
                <a:ext cx="2973635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477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283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finally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  <a:tabLst>
                    <a:tab pos="19970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csc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283801"/>
              </a:xfrm>
              <a:prstGeom prst="rect">
                <a:avLst/>
              </a:prstGeom>
              <a:blipFill>
                <a:blip r:embed="rId3"/>
                <a:stretch>
                  <a:fillRect l="-772" t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934201" y="3988077"/>
                <a:ext cx="2527743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csc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1" y="3988077"/>
                <a:ext cx="2527743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131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Summary of Trigonometric Derivatives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4743640" y="1652778"/>
              <a:ext cx="2647760" cy="29192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477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sec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csc</m:t>
                                      </m:r>
                                    </m:fName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cot</m:t>
                                      </m:r>
                                    </m:fName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csc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4743640" y="1652778"/>
              <a:ext cx="2647760" cy="29192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477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0" t="-1250" r="-460" b="-5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0" t="-101250" r="-460" b="-4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0" t="-201250" r="-460" b="-3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0" t="-305063" r="-460" b="-2063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0" t="-400000" r="-460" b="-1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0" t="-500000" r="-460" b="-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537776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553</Words>
  <Application>Microsoft Office PowerPoint</Application>
  <PresentationFormat>Widescreen</PresentationFormat>
  <Paragraphs>87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3.5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</dc:title>
  <dc:creator>Tommy Kercheville</dc:creator>
  <cp:lastModifiedBy>Tommy Kercheville</cp:lastModifiedBy>
  <cp:revision>1</cp:revision>
  <dcterms:created xsi:type="dcterms:W3CDTF">2020-06-25T17:22:24Z</dcterms:created>
  <dcterms:modified xsi:type="dcterms:W3CDTF">2020-06-25T17:24:20Z</dcterms:modified>
</cp:coreProperties>
</file>