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6"/>
  </p:notesMasterIdLst>
  <p:sldIdLst>
    <p:sldId id="279" r:id="rId3"/>
    <p:sldId id="278" r:id="rId4"/>
    <p:sldId id="277" r:id="rId5"/>
    <p:sldId id="276" r:id="rId6"/>
    <p:sldId id="275" r:id="rId7"/>
    <p:sldId id="274" r:id="rId8"/>
    <p:sldId id="273" r:id="rId9"/>
    <p:sldId id="272" r:id="rId10"/>
    <p:sldId id="271" r:id="rId11"/>
    <p:sldId id="270" r:id="rId12"/>
    <p:sldId id="269" r:id="rId13"/>
    <p:sldId id="268" r:id="rId14"/>
    <p:sldId id="267" r:id="rId15"/>
    <p:sldId id="266" r:id="rId16"/>
    <p:sldId id="265" r:id="rId17"/>
    <p:sldId id="264" r:id="rId18"/>
    <p:sldId id="263" r:id="rId19"/>
    <p:sldId id="262" r:id="rId20"/>
    <p:sldId id="261" r:id="rId21"/>
    <p:sldId id="260" r:id="rId22"/>
    <p:sldId id="259" r:id="rId23"/>
    <p:sldId id="258" r:id="rId24"/>
    <p:sldId id="2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C961F7-0F01-7A7E-7618-0812A517110D}" v="24" dt="2020-06-22T17:46:22.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D1408-1F29-48C0-9A0C-E2C02D19945B}" type="datetimeFigureOut">
              <a:rPr lang="en-US"/>
              <a:t>6/22/2020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A5F14-8B76-4757-82CA-703CD7191584}" type="slidenum">
              <a:rPr lang="en-US"/>
              <a:t>‹#›</a:t>
            </a:fld>
            <a:endParaRPr lang="en-US"/>
          </a:p>
        </p:txBody>
      </p:sp>
    </p:spTree>
    <p:extLst>
      <p:ext uri="{BB962C8B-B14F-4D97-AF65-F5344CB8AC3E}">
        <p14:creationId xmlns:p14="http://schemas.microsoft.com/office/powerpoint/2010/main" val="3252978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itchFamily="18" charset="0"/>
            </a:endParaRPr>
          </a:p>
        </p:txBody>
      </p:sp>
      <p:sp>
        <p:nvSpPr>
          <p:cNvPr id="18435" name="Rectangle 3"/>
          <p:cNvSpPr>
            <a:spLocks noGrp="1" noRot="1" noChangeAspect="1" noChangeArrowheads="1" noTextEdit="1"/>
          </p:cNvSpPr>
          <p:nvPr>
            <p:ph type="sldImg"/>
          </p:nvPr>
        </p:nvSpPr>
        <p:spPr bwMode="auto">
          <a:xfrm>
            <a:off x="150813" y="774700"/>
            <a:ext cx="6797675" cy="3824288"/>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50813" y="774700"/>
            <a:ext cx="6797675" cy="3824288"/>
          </a:xfrm>
          <a:ln/>
        </p:spPr>
      </p:sp>
      <p:sp>
        <p:nvSpPr>
          <p:cNvPr id="235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62461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ln/>
        </p:spPr>
        <p:txBody>
          <a:bodyPr/>
          <a:lstStyle/>
          <a:p>
            <a:endParaRPr lang="en-US"/>
          </a:p>
        </p:txBody>
      </p:sp>
      <p:sp>
        <p:nvSpPr>
          <p:cNvPr id="652291" name="Rectangle 3"/>
          <p:cNvSpPr>
            <a:spLocks noGrp="1" noRot="1" noChangeAspect="1" noChangeArrowheads="1" noTextEdit="1"/>
          </p:cNvSpPr>
          <p:nvPr>
            <p:ph type="sldImg"/>
          </p:nvPr>
        </p:nvSpPr>
        <p:spPr>
          <a:xfrm>
            <a:off x="150813" y="774700"/>
            <a:ext cx="6797675" cy="3824288"/>
          </a:xfrm>
          <a:ln cap="flat"/>
        </p:spPr>
      </p:sp>
    </p:spTree>
    <p:extLst>
      <p:ext uri="{BB962C8B-B14F-4D97-AF65-F5344CB8AC3E}">
        <p14:creationId xmlns:p14="http://schemas.microsoft.com/office/powerpoint/2010/main" val="2941481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7042" name="Rectangle 1026"/>
          <p:cNvSpPr>
            <a:spLocks noChangeArrowheads="1"/>
          </p:cNvSpPr>
          <p:nvPr/>
        </p:nvSpPr>
        <p:spPr bwMode="auto">
          <a:xfrm>
            <a:off x="5973233" y="2982914"/>
            <a:ext cx="8382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6" name="Rectangle 1030"/>
          <p:cNvSpPr>
            <a:spLocks noGrp="1" noChangeArrowheads="1"/>
          </p:cNvSpPr>
          <p:nvPr>
            <p:ph type="ctrTitle" sz="quarter"/>
          </p:nvPr>
        </p:nvSpPr>
        <p:spPr>
          <a:xfrm>
            <a:off x="914400" y="2286000"/>
            <a:ext cx="10363200" cy="1143000"/>
          </a:xfrm>
        </p:spPr>
        <p:txBody>
          <a:bodyPr/>
          <a:lstStyle>
            <a:lvl1pPr algn="ctr">
              <a:defRPr sz="6000"/>
            </a:lvl1pPr>
          </a:lstStyle>
          <a:p>
            <a:pPr lvl="0"/>
            <a:r>
              <a:rPr lang="en-US" noProof="0"/>
              <a:t>Click to edit Master title style</a:t>
            </a:r>
          </a:p>
        </p:txBody>
      </p:sp>
      <p:sp>
        <p:nvSpPr>
          <p:cNvPr id="87047" name="Rectangle 1031"/>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solidFill>
                  <a:srgbClr val="0000CC"/>
                </a:solidFill>
              </a:defRPr>
            </a:lvl1pPr>
          </a:lstStyle>
          <a:p>
            <a:pPr lvl="0"/>
            <a:r>
              <a:rPr lang="en-US" noProof="0"/>
              <a:t>Click to edit Master subtitle style</a:t>
            </a:r>
          </a:p>
        </p:txBody>
      </p:sp>
      <p:sp>
        <p:nvSpPr>
          <p:cNvPr id="7" name="Rectangle 6"/>
          <p:cNvSpPr>
            <a:spLocks noChangeArrowheads="1"/>
          </p:cNvSpPr>
          <p:nvPr userDrawn="1"/>
        </p:nvSpPr>
        <p:spPr bwMode="auto">
          <a:xfrm>
            <a:off x="10058400" y="6477001"/>
            <a:ext cx="193040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defPPr>
              <a:defRPr lang="en-US"/>
            </a:defPPr>
            <a:lvl1pPr algn="l" rtl="0" eaLnBrk="0" fontAlgn="base" hangingPunct="0">
              <a:spcBef>
                <a:spcPct val="0"/>
              </a:spcBef>
              <a:spcAft>
                <a:spcPct val="0"/>
              </a:spcAft>
              <a:defRPr sz="3500" kern="1200">
                <a:solidFill>
                  <a:srgbClr val="FFFFFF"/>
                </a:solidFill>
                <a:latin typeface="Times New Roman" pitchFamily="18" charset="0"/>
                <a:ea typeface="+mn-ea"/>
                <a:cs typeface="+mn-cs"/>
              </a:defRPr>
            </a:lvl1pPr>
            <a:lvl2pPr marL="457200" algn="l" rtl="0" eaLnBrk="0" fontAlgn="base" hangingPunct="0">
              <a:spcBef>
                <a:spcPct val="0"/>
              </a:spcBef>
              <a:spcAft>
                <a:spcPct val="0"/>
              </a:spcAft>
              <a:defRPr sz="3500" kern="1200">
                <a:solidFill>
                  <a:srgbClr val="FFFFFF"/>
                </a:solidFill>
                <a:latin typeface="Times New Roman" pitchFamily="18" charset="0"/>
                <a:ea typeface="+mn-ea"/>
                <a:cs typeface="+mn-cs"/>
              </a:defRPr>
            </a:lvl2pPr>
            <a:lvl3pPr marL="914400" algn="l" rtl="0" eaLnBrk="0" fontAlgn="base" hangingPunct="0">
              <a:spcBef>
                <a:spcPct val="0"/>
              </a:spcBef>
              <a:spcAft>
                <a:spcPct val="0"/>
              </a:spcAft>
              <a:defRPr sz="3500" kern="1200">
                <a:solidFill>
                  <a:srgbClr val="FFFFFF"/>
                </a:solidFill>
                <a:latin typeface="Times New Roman" pitchFamily="18" charset="0"/>
                <a:ea typeface="+mn-ea"/>
                <a:cs typeface="+mn-cs"/>
              </a:defRPr>
            </a:lvl3pPr>
            <a:lvl4pPr marL="1371600" algn="l" rtl="0" eaLnBrk="0" fontAlgn="base" hangingPunct="0">
              <a:spcBef>
                <a:spcPct val="0"/>
              </a:spcBef>
              <a:spcAft>
                <a:spcPct val="0"/>
              </a:spcAft>
              <a:defRPr sz="3500" kern="1200">
                <a:solidFill>
                  <a:srgbClr val="FFFFFF"/>
                </a:solidFill>
                <a:latin typeface="Times New Roman" pitchFamily="18" charset="0"/>
                <a:ea typeface="+mn-ea"/>
                <a:cs typeface="+mn-cs"/>
              </a:defRPr>
            </a:lvl4pPr>
            <a:lvl5pPr marL="1828800" algn="l" rtl="0" eaLnBrk="0" fontAlgn="base" hangingPunct="0">
              <a:spcBef>
                <a:spcPct val="0"/>
              </a:spcBef>
              <a:spcAft>
                <a:spcPct val="0"/>
              </a:spcAft>
              <a:defRPr sz="3500" kern="1200">
                <a:solidFill>
                  <a:srgbClr val="FFFFFF"/>
                </a:solidFill>
                <a:latin typeface="Times New Roman" pitchFamily="18" charset="0"/>
                <a:ea typeface="+mn-ea"/>
                <a:cs typeface="+mn-cs"/>
              </a:defRPr>
            </a:lvl5pPr>
            <a:lvl6pPr marL="2286000" algn="l" defTabSz="914400" rtl="0" eaLnBrk="1" latinLnBrk="0" hangingPunct="1">
              <a:defRPr sz="3500" kern="1200">
                <a:solidFill>
                  <a:srgbClr val="FFFFFF"/>
                </a:solidFill>
                <a:latin typeface="Times New Roman" pitchFamily="18" charset="0"/>
                <a:ea typeface="+mn-ea"/>
                <a:cs typeface="+mn-cs"/>
              </a:defRPr>
            </a:lvl6pPr>
            <a:lvl7pPr marL="2743200" algn="l" defTabSz="914400" rtl="0" eaLnBrk="1" latinLnBrk="0" hangingPunct="1">
              <a:defRPr sz="3500" kern="1200">
                <a:solidFill>
                  <a:srgbClr val="FFFFFF"/>
                </a:solidFill>
                <a:latin typeface="Times New Roman" pitchFamily="18" charset="0"/>
                <a:ea typeface="+mn-ea"/>
                <a:cs typeface="+mn-cs"/>
              </a:defRPr>
            </a:lvl7pPr>
            <a:lvl8pPr marL="3200400" algn="l" defTabSz="914400" rtl="0" eaLnBrk="1" latinLnBrk="0" hangingPunct="1">
              <a:defRPr sz="3500" kern="1200">
                <a:solidFill>
                  <a:srgbClr val="FFFFFF"/>
                </a:solidFill>
                <a:latin typeface="Times New Roman" pitchFamily="18" charset="0"/>
                <a:ea typeface="+mn-ea"/>
                <a:cs typeface="+mn-cs"/>
              </a:defRPr>
            </a:lvl8pPr>
            <a:lvl9pPr marL="3657600" algn="l" defTabSz="914400" rtl="0" eaLnBrk="1" latinLnBrk="0" hangingPunct="1">
              <a:defRPr sz="3500" kern="1200">
                <a:solidFill>
                  <a:srgbClr val="FFFFFF"/>
                </a:solidFill>
                <a:latin typeface="Times New Roman" pitchFamily="18" charset="0"/>
                <a:ea typeface="+mn-ea"/>
                <a:cs typeface="+mn-cs"/>
              </a:defRPr>
            </a:lvl9pPr>
          </a:lstStyle>
          <a:p>
            <a:pPr algn="r"/>
            <a:fld id="{3A317F14-96A5-4D69-B10D-17A135A14754}" type="slidenum">
              <a:rPr lang="en-US" sz="1100" b="0" smtClean="0">
                <a:solidFill>
                  <a:schemeClr val="tx1"/>
                </a:solidFill>
                <a:latin typeface="Arial" charset="0"/>
              </a:rPr>
              <a:pPr algn="r"/>
              <a:t>‹#›</a:t>
            </a:fld>
            <a:endParaRPr lang="en-US" sz="1100" b="0" dirty="0">
              <a:solidFill>
                <a:schemeClr val="tx1"/>
              </a:solidFill>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1186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594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6996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91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0473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850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416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95612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2407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850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973233" y="2982914"/>
            <a:ext cx="8382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Rectangle 7"/>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ChangeArrowheads="1"/>
          </p:cNvSpPr>
          <p:nvPr userDrawn="1"/>
        </p:nvSpPr>
        <p:spPr bwMode="auto">
          <a:xfrm>
            <a:off x="10058400" y="6477001"/>
            <a:ext cx="193040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defPPr>
              <a:defRPr lang="en-US"/>
            </a:defPPr>
            <a:lvl1pPr algn="l" rtl="0" eaLnBrk="0" fontAlgn="base" hangingPunct="0">
              <a:spcBef>
                <a:spcPct val="0"/>
              </a:spcBef>
              <a:spcAft>
                <a:spcPct val="0"/>
              </a:spcAft>
              <a:defRPr sz="3500" kern="1200">
                <a:solidFill>
                  <a:srgbClr val="FFFFFF"/>
                </a:solidFill>
                <a:latin typeface="Times New Roman" pitchFamily="18" charset="0"/>
                <a:ea typeface="+mn-ea"/>
                <a:cs typeface="+mn-cs"/>
              </a:defRPr>
            </a:lvl1pPr>
            <a:lvl2pPr marL="457200" algn="l" rtl="0" eaLnBrk="0" fontAlgn="base" hangingPunct="0">
              <a:spcBef>
                <a:spcPct val="0"/>
              </a:spcBef>
              <a:spcAft>
                <a:spcPct val="0"/>
              </a:spcAft>
              <a:defRPr sz="3500" kern="1200">
                <a:solidFill>
                  <a:srgbClr val="FFFFFF"/>
                </a:solidFill>
                <a:latin typeface="Times New Roman" pitchFamily="18" charset="0"/>
                <a:ea typeface="+mn-ea"/>
                <a:cs typeface="+mn-cs"/>
              </a:defRPr>
            </a:lvl2pPr>
            <a:lvl3pPr marL="914400" algn="l" rtl="0" eaLnBrk="0" fontAlgn="base" hangingPunct="0">
              <a:spcBef>
                <a:spcPct val="0"/>
              </a:spcBef>
              <a:spcAft>
                <a:spcPct val="0"/>
              </a:spcAft>
              <a:defRPr sz="3500" kern="1200">
                <a:solidFill>
                  <a:srgbClr val="FFFFFF"/>
                </a:solidFill>
                <a:latin typeface="Times New Roman" pitchFamily="18" charset="0"/>
                <a:ea typeface="+mn-ea"/>
                <a:cs typeface="+mn-cs"/>
              </a:defRPr>
            </a:lvl3pPr>
            <a:lvl4pPr marL="1371600" algn="l" rtl="0" eaLnBrk="0" fontAlgn="base" hangingPunct="0">
              <a:spcBef>
                <a:spcPct val="0"/>
              </a:spcBef>
              <a:spcAft>
                <a:spcPct val="0"/>
              </a:spcAft>
              <a:defRPr sz="3500" kern="1200">
                <a:solidFill>
                  <a:srgbClr val="FFFFFF"/>
                </a:solidFill>
                <a:latin typeface="Times New Roman" pitchFamily="18" charset="0"/>
                <a:ea typeface="+mn-ea"/>
                <a:cs typeface="+mn-cs"/>
              </a:defRPr>
            </a:lvl4pPr>
            <a:lvl5pPr marL="1828800" algn="l" rtl="0" eaLnBrk="0" fontAlgn="base" hangingPunct="0">
              <a:spcBef>
                <a:spcPct val="0"/>
              </a:spcBef>
              <a:spcAft>
                <a:spcPct val="0"/>
              </a:spcAft>
              <a:defRPr sz="3500" kern="1200">
                <a:solidFill>
                  <a:srgbClr val="FFFFFF"/>
                </a:solidFill>
                <a:latin typeface="Times New Roman" pitchFamily="18" charset="0"/>
                <a:ea typeface="+mn-ea"/>
                <a:cs typeface="+mn-cs"/>
              </a:defRPr>
            </a:lvl5pPr>
            <a:lvl6pPr marL="2286000" algn="l" defTabSz="914400" rtl="0" eaLnBrk="1" latinLnBrk="0" hangingPunct="1">
              <a:defRPr sz="3500" kern="1200">
                <a:solidFill>
                  <a:srgbClr val="FFFFFF"/>
                </a:solidFill>
                <a:latin typeface="Times New Roman" pitchFamily="18" charset="0"/>
                <a:ea typeface="+mn-ea"/>
                <a:cs typeface="+mn-cs"/>
              </a:defRPr>
            </a:lvl6pPr>
            <a:lvl7pPr marL="2743200" algn="l" defTabSz="914400" rtl="0" eaLnBrk="1" latinLnBrk="0" hangingPunct="1">
              <a:defRPr sz="3500" kern="1200">
                <a:solidFill>
                  <a:srgbClr val="FFFFFF"/>
                </a:solidFill>
                <a:latin typeface="Times New Roman" pitchFamily="18" charset="0"/>
                <a:ea typeface="+mn-ea"/>
                <a:cs typeface="+mn-cs"/>
              </a:defRPr>
            </a:lvl7pPr>
            <a:lvl8pPr marL="3200400" algn="l" defTabSz="914400" rtl="0" eaLnBrk="1" latinLnBrk="0" hangingPunct="1">
              <a:defRPr sz="3500" kern="1200">
                <a:solidFill>
                  <a:srgbClr val="FFFFFF"/>
                </a:solidFill>
                <a:latin typeface="Times New Roman" pitchFamily="18" charset="0"/>
                <a:ea typeface="+mn-ea"/>
                <a:cs typeface="+mn-cs"/>
              </a:defRPr>
            </a:lvl8pPr>
            <a:lvl9pPr marL="3657600" algn="l" defTabSz="914400" rtl="0" eaLnBrk="1" latinLnBrk="0" hangingPunct="1">
              <a:defRPr sz="3500" kern="1200">
                <a:solidFill>
                  <a:srgbClr val="FFFFFF"/>
                </a:solidFill>
                <a:latin typeface="Times New Roman" pitchFamily="18" charset="0"/>
                <a:ea typeface="+mn-ea"/>
                <a:cs typeface="+mn-cs"/>
              </a:defRPr>
            </a:lvl9pPr>
          </a:lstStyle>
          <a:p>
            <a:pPr algn="r"/>
            <a:fld id="{3A317F14-96A5-4D69-B10D-17A135A14754}" type="slidenum">
              <a:rPr lang="en-US" sz="1100" b="0" smtClean="0">
                <a:solidFill>
                  <a:schemeClr val="tx1"/>
                </a:solidFill>
                <a:latin typeface="Arial" charset="0"/>
              </a:rPr>
              <a:pPr algn="r"/>
              <a:t>‹#›</a:t>
            </a:fld>
            <a:endParaRPr lang="en-US" sz="1100" b="0" dirty="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990033"/>
          </a:solidFill>
          <a:latin typeface="+mj-lt"/>
          <a:ea typeface="+mj-ea"/>
          <a:cs typeface="+mj-cs"/>
        </a:defRPr>
      </a:lvl1pPr>
      <a:lvl2pPr algn="l" rtl="0" eaLnBrk="0" fontAlgn="base" hangingPunct="0">
        <a:spcBef>
          <a:spcPct val="0"/>
        </a:spcBef>
        <a:spcAft>
          <a:spcPct val="0"/>
        </a:spcAft>
        <a:defRPr sz="3600">
          <a:solidFill>
            <a:srgbClr val="990033"/>
          </a:solidFill>
          <a:latin typeface="Times New Roman" pitchFamily="18" charset="0"/>
        </a:defRPr>
      </a:lvl2pPr>
      <a:lvl3pPr algn="l" rtl="0" eaLnBrk="0" fontAlgn="base" hangingPunct="0">
        <a:spcBef>
          <a:spcPct val="0"/>
        </a:spcBef>
        <a:spcAft>
          <a:spcPct val="0"/>
        </a:spcAft>
        <a:defRPr sz="3600">
          <a:solidFill>
            <a:srgbClr val="990033"/>
          </a:solidFill>
          <a:latin typeface="Times New Roman" pitchFamily="18" charset="0"/>
        </a:defRPr>
      </a:lvl3pPr>
      <a:lvl4pPr algn="l" rtl="0" eaLnBrk="0" fontAlgn="base" hangingPunct="0">
        <a:spcBef>
          <a:spcPct val="0"/>
        </a:spcBef>
        <a:spcAft>
          <a:spcPct val="0"/>
        </a:spcAft>
        <a:defRPr sz="3600">
          <a:solidFill>
            <a:srgbClr val="990033"/>
          </a:solidFill>
          <a:latin typeface="Times New Roman" pitchFamily="18" charset="0"/>
        </a:defRPr>
      </a:lvl4pPr>
      <a:lvl5pPr algn="l" rtl="0" eaLnBrk="0" fontAlgn="base" hangingPunct="0">
        <a:spcBef>
          <a:spcPct val="0"/>
        </a:spcBef>
        <a:spcAft>
          <a:spcPct val="0"/>
        </a:spcAft>
        <a:defRPr sz="3600">
          <a:solidFill>
            <a:srgbClr val="990033"/>
          </a:solidFill>
          <a:latin typeface="Times New Roman" pitchFamily="18" charset="0"/>
        </a:defRPr>
      </a:lvl5pPr>
      <a:lvl6pPr marL="457200" algn="l" rtl="0" eaLnBrk="0" fontAlgn="base" hangingPunct="0">
        <a:spcBef>
          <a:spcPct val="0"/>
        </a:spcBef>
        <a:spcAft>
          <a:spcPct val="0"/>
        </a:spcAft>
        <a:defRPr sz="3600">
          <a:solidFill>
            <a:srgbClr val="990033"/>
          </a:solidFill>
          <a:latin typeface="Times New Roman" pitchFamily="18" charset="0"/>
        </a:defRPr>
      </a:lvl6pPr>
      <a:lvl7pPr marL="914400" algn="l" rtl="0" eaLnBrk="0" fontAlgn="base" hangingPunct="0">
        <a:spcBef>
          <a:spcPct val="0"/>
        </a:spcBef>
        <a:spcAft>
          <a:spcPct val="0"/>
        </a:spcAft>
        <a:defRPr sz="3600">
          <a:solidFill>
            <a:srgbClr val="990033"/>
          </a:solidFill>
          <a:latin typeface="Times New Roman" pitchFamily="18" charset="0"/>
        </a:defRPr>
      </a:lvl7pPr>
      <a:lvl8pPr marL="1371600" algn="l" rtl="0" eaLnBrk="0" fontAlgn="base" hangingPunct="0">
        <a:spcBef>
          <a:spcPct val="0"/>
        </a:spcBef>
        <a:spcAft>
          <a:spcPct val="0"/>
        </a:spcAft>
        <a:defRPr sz="3600">
          <a:solidFill>
            <a:srgbClr val="990033"/>
          </a:solidFill>
          <a:latin typeface="Times New Roman" pitchFamily="18" charset="0"/>
        </a:defRPr>
      </a:lvl8pPr>
      <a:lvl9pPr marL="1828800" algn="l" rtl="0" eaLnBrk="0" fontAlgn="base" hangingPunct="0">
        <a:spcBef>
          <a:spcPct val="0"/>
        </a:spcBef>
        <a:spcAft>
          <a:spcPct val="0"/>
        </a:spcAft>
        <a:defRPr sz="3600">
          <a:solidFill>
            <a:srgbClr val="990033"/>
          </a:solidFill>
          <a:latin typeface="Times New Roman" pitchFamily="18" charset="0"/>
        </a:defRPr>
      </a:lvl9pPr>
    </p:titleStyle>
    <p:bodyStyle>
      <a:lvl1pPr marL="342900" indent="-342900" algn="l" rtl="0" eaLnBrk="0" fontAlgn="base" hangingPunct="0">
        <a:spcBef>
          <a:spcPct val="20000"/>
        </a:spcBef>
        <a:spcAft>
          <a:spcPct val="0"/>
        </a:spcAft>
        <a:buClr>
          <a:srgbClr val="0000CC"/>
        </a:buClr>
        <a:buSzPct val="70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CC"/>
        </a:buClr>
        <a:buSzPct val="70000"/>
        <a:buFont typeface="Wingdings" pitchFamily="2" charset="2"/>
        <a:buChar char="q"/>
        <a:defRPr sz="2800">
          <a:solidFill>
            <a:schemeClr val="tx1"/>
          </a:solidFill>
          <a:latin typeface="+mn-lt"/>
        </a:defRPr>
      </a:lvl2pPr>
      <a:lvl3pPr marL="1143000" indent="-228600" algn="l" rtl="0" eaLnBrk="0" fontAlgn="base" hangingPunct="0">
        <a:spcBef>
          <a:spcPct val="20000"/>
        </a:spcBef>
        <a:spcAft>
          <a:spcPct val="0"/>
        </a:spcAft>
        <a:buClr>
          <a:srgbClr val="0000CC"/>
        </a:buClr>
        <a:buSzPct val="70000"/>
        <a:buFont typeface="Wingdings" pitchFamily="2" charset="2"/>
        <a:buChar char="q"/>
        <a:defRPr sz="2400">
          <a:solidFill>
            <a:schemeClr val="tx1"/>
          </a:solidFill>
          <a:latin typeface="+mn-lt"/>
        </a:defRPr>
      </a:lvl3pPr>
      <a:lvl4pPr marL="1600200" indent="-228600" algn="l" rtl="0" eaLnBrk="0" fontAlgn="base" hangingPunct="0">
        <a:spcBef>
          <a:spcPct val="20000"/>
        </a:spcBef>
        <a:spcAft>
          <a:spcPct val="0"/>
        </a:spcAft>
        <a:buClr>
          <a:srgbClr val="0000CC"/>
        </a:buClr>
        <a:buSzPct val="70000"/>
        <a:buFont typeface="Wingdings" pitchFamily="2" charset="2"/>
        <a:buChar char="q"/>
        <a:defRPr sz="2000">
          <a:solidFill>
            <a:schemeClr val="tx1"/>
          </a:solidFill>
          <a:latin typeface="+mn-lt"/>
        </a:defRPr>
      </a:lvl4pPr>
      <a:lvl5pPr marL="2057400" indent="-228600" algn="l" rtl="0" eaLnBrk="0" fontAlgn="base" hangingPunct="0">
        <a:spcBef>
          <a:spcPct val="20000"/>
        </a:spcBef>
        <a:spcAft>
          <a:spcPct val="0"/>
        </a:spcAft>
        <a:buClr>
          <a:srgbClr val="0000CC"/>
        </a:buClr>
        <a:buSzPct val="70000"/>
        <a:buFont typeface="Wingdings" pitchFamily="2" charset="2"/>
        <a:buChar char="q"/>
        <a:defRPr sz="2000">
          <a:solidFill>
            <a:schemeClr val="tx1"/>
          </a:solidFill>
          <a:latin typeface="+mn-lt"/>
        </a:defRPr>
      </a:lvl5pPr>
      <a:lvl6pPr marL="2514600" indent="-228600" algn="l" rtl="0" eaLnBrk="0" fontAlgn="base" hangingPunct="0">
        <a:spcBef>
          <a:spcPct val="20000"/>
        </a:spcBef>
        <a:spcAft>
          <a:spcPct val="0"/>
        </a:spcAft>
        <a:buClr>
          <a:srgbClr val="0000CC"/>
        </a:buClr>
        <a:buSzPct val="70000"/>
        <a:buFont typeface="Wingdings" pitchFamily="2" charset="2"/>
        <a:buChar char="q"/>
        <a:defRPr sz="2000">
          <a:solidFill>
            <a:schemeClr val="tx1"/>
          </a:solidFill>
          <a:latin typeface="+mn-lt"/>
        </a:defRPr>
      </a:lvl6pPr>
      <a:lvl7pPr marL="2971800" indent="-228600" algn="l" rtl="0" eaLnBrk="0" fontAlgn="base" hangingPunct="0">
        <a:spcBef>
          <a:spcPct val="20000"/>
        </a:spcBef>
        <a:spcAft>
          <a:spcPct val="0"/>
        </a:spcAft>
        <a:buClr>
          <a:srgbClr val="0000CC"/>
        </a:buClr>
        <a:buSzPct val="70000"/>
        <a:buFont typeface="Wingdings" pitchFamily="2" charset="2"/>
        <a:buChar char="q"/>
        <a:defRPr sz="2000">
          <a:solidFill>
            <a:schemeClr val="tx1"/>
          </a:solidFill>
          <a:latin typeface="+mn-lt"/>
        </a:defRPr>
      </a:lvl7pPr>
      <a:lvl8pPr marL="3429000" indent="-228600" algn="l" rtl="0" eaLnBrk="0" fontAlgn="base" hangingPunct="0">
        <a:spcBef>
          <a:spcPct val="20000"/>
        </a:spcBef>
        <a:spcAft>
          <a:spcPct val="0"/>
        </a:spcAft>
        <a:buClr>
          <a:srgbClr val="0000CC"/>
        </a:buClr>
        <a:buSzPct val="70000"/>
        <a:buFont typeface="Wingdings" pitchFamily="2" charset="2"/>
        <a:buChar char="q"/>
        <a:defRPr sz="2000">
          <a:solidFill>
            <a:schemeClr val="tx1"/>
          </a:solidFill>
          <a:latin typeface="+mn-lt"/>
        </a:defRPr>
      </a:lvl8pPr>
      <a:lvl9pPr marL="3886200" indent="-228600" algn="l" rtl="0" eaLnBrk="0" fontAlgn="base" hangingPunct="0">
        <a:spcBef>
          <a:spcPct val="20000"/>
        </a:spcBef>
        <a:spcAft>
          <a:spcPct val="0"/>
        </a:spcAft>
        <a:buClr>
          <a:srgbClr val="0000CC"/>
        </a:buClr>
        <a:buSzPct val="70000"/>
        <a:buFont typeface="Wingdings" pitchFamily="2" charset="2"/>
        <a:buChar char="q"/>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4.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ctrTitle"/>
          </p:nvPr>
        </p:nvSpPr>
        <p:spPr/>
        <p:txBody>
          <a:bodyPr/>
          <a:lstStyle/>
          <a:p>
            <a:r>
              <a:rPr lang="en-US" altLang="en-US"/>
              <a:t>3.3</a:t>
            </a:r>
          </a:p>
        </p:txBody>
      </p:sp>
      <p:sp>
        <p:nvSpPr>
          <p:cNvPr id="567299" name="Rectangle 3"/>
          <p:cNvSpPr>
            <a:spLocks noGrp="1" noChangeArrowheads="1"/>
          </p:cNvSpPr>
          <p:nvPr>
            <p:ph type="subTitle" idx="1"/>
          </p:nvPr>
        </p:nvSpPr>
        <p:spPr>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txBody>
          <a:bodyPr/>
          <a:lstStyle/>
          <a:p>
            <a:r>
              <a:rPr lang="en-US" altLang="en-US"/>
              <a:t>Differentiation Rules</a:t>
            </a:r>
          </a:p>
        </p:txBody>
      </p:sp>
    </p:spTree>
    <p:extLst>
      <p:ext uri="{BB962C8B-B14F-4D97-AF65-F5344CB8AC3E}">
        <p14:creationId xmlns:p14="http://schemas.microsoft.com/office/powerpoint/2010/main" val="605399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4670253"/>
              </a:xfrm>
              <a:prstGeom prst="rect">
                <a:avLst/>
              </a:prstGeom>
              <a:noFill/>
            </p:spPr>
            <p:txBody>
              <a:bodyPr wrap="square" rtlCol="0">
                <a:spAutoFit/>
              </a:bodyPr>
              <a:lstStyle/>
              <a:p>
                <a:pPr>
                  <a:spcAft>
                    <a:spcPts val="600"/>
                  </a:spcAft>
                </a:pPr>
                <a:r>
                  <a:rPr lang="en-US" sz="2000" b="1" dirty="0">
                    <a:solidFill>
                      <a:srgbClr val="0070C0"/>
                    </a:solidFill>
                  </a:rPr>
                  <a:t>Derivatives of Products and Quotients of Functions</a:t>
                </a:r>
              </a:p>
              <a:p>
                <a:pPr marL="342900" indent="-342900">
                  <a:spcAft>
                    <a:spcPts val="1200"/>
                  </a:spcAft>
                  <a:buFont typeface="Arial" pitchFamily="34" charset="0"/>
                  <a:buChar char="•"/>
                </a:pPr>
                <a:r>
                  <a:rPr lang="en-US" sz="2000" dirty="0">
                    <a:solidFill>
                      <a:schemeClr val="tx1"/>
                    </a:solidFill>
                  </a:rPr>
                  <a:t>The Product Rule is usually stated as</a:t>
                </a: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m:oMathPara>
                </a14:m>
                <a:endParaRPr lang="en-US" sz="2000" dirty="0">
                  <a:solidFill>
                    <a:schemeClr val="tx1"/>
                  </a:solidFill>
                </a:endParaRPr>
              </a:p>
              <a:p>
                <a:pPr marL="342900" indent="-342900">
                  <a:spcAft>
                    <a:spcPts val="1200"/>
                  </a:spcAft>
                  <a:buFont typeface="Arial" pitchFamily="34" charset="0"/>
                  <a:buChar char="•"/>
                </a:pPr>
                <a:r>
                  <a:rPr lang="en-US" sz="2000" dirty="0">
                    <a:solidFill>
                      <a:schemeClr val="tx1"/>
                    </a:solidFill>
                  </a:rPr>
                  <a:t>Of course, the order in which we multiply or add numbers doesn’t matter, so you may see the product rule written in a variety of equivalent ways.</a:t>
                </a:r>
              </a:p>
              <a:p>
                <a:pPr marL="342900" indent="-342900">
                  <a:spcAft>
                    <a:spcPts val="1200"/>
                  </a:spcAft>
                  <a:buFont typeface="Arial" pitchFamily="34" charset="0"/>
                  <a:buChar char="•"/>
                </a:pPr>
                <a:r>
                  <a:rPr lang="en-US" sz="2000" dirty="0">
                    <a:solidFill>
                      <a:schemeClr val="tx1"/>
                    </a:solidFill>
                  </a:rPr>
                  <a:t>There is a corresponding Quotient Rule for derivatives, the proof of which is even more fun and can be found in the text:</a:t>
                </a: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den>
                          </m:f>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e>
                            <m:sup>
                              <m:r>
                                <a:rPr lang="en-US" sz="2000" i="1">
                                  <a:solidFill>
                                    <a:schemeClr val="tx1"/>
                                  </a:solidFill>
                                  <a:latin typeface="Cambria Math"/>
                                </a:rPr>
                                <m:t>2</m:t>
                              </m:r>
                            </m:sup>
                          </m:sSup>
                        </m:den>
                      </m:f>
                    </m:oMath>
                  </m:oMathPara>
                </a14:m>
                <a:endParaRPr lang="en-US" sz="2000" dirty="0">
                  <a:solidFill>
                    <a:schemeClr val="tx1"/>
                  </a:solidFill>
                </a:endParaRPr>
              </a:p>
              <a:p>
                <a:pPr marL="342900" indent="-342900">
                  <a:spcAft>
                    <a:spcPts val="1200"/>
                  </a:spcAft>
                  <a:buFont typeface="Arial" panose="020B0604020202020204" pitchFamily="34" charset="0"/>
                  <a:buChar char="•"/>
                </a:pPr>
                <a:r>
                  <a:rPr lang="en-US" sz="2000" dirty="0">
                    <a:solidFill>
                      <a:schemeClr val="tx1"/>
                    </a:solidFill>
                  </a:rPr>
                  <a:t>Since the Quotient Rule involves subtraction, it is important not to mix up the terms in the numerator.</a:t>
                </a: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4670253"/>
              </a:xfrm>
              <a:prstGeom prst="rect">
                <a:avLst/>
              </a:prstGeom>
              <a:blipFill>
                <a:blip r:embed="rId3"/>
                <a:stretch>
                  <a:fillRect l="-772" t="-783" b="-1305"/>
                </a:stretch>
              </a:blipFill>
            </p:spPr>
            <p:txBody>
              <a:bodyPr/>
              <a:lstStyle/>
              <a:p>
                <a:r>
                  <a:rPr lang="en-US">
                    <a:noFill/>
                  </a:rPr>
                  <a:t> </a:t>
                </a:r>
              </a:p>
            </p:txBody>
          </p:sp>
        </mc:Fallback>
      </mc:AlternateContent>
    </p:spTree>
    <p:extLst>
      <p:ext uri="{BB962C8B-B14F-4D97-AF65-F5344CB8AC3E}">
        <p14:creationId xmlns:p14="http://schemas.microsoft.com/office/powerpoint/2010/main" val="2634006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5003293"/>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Differentiate the function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e>
                    </m:d>
                  </m:oMath>
                </a14:m>
                <a:r>
                  <a:rPr lang="en-US" sz="2000" dirty="0">
                    <a:solidFill>
                      <a:schemeClr val="tx1"/>
                    </a:solidFill>
                  </a:rPr>
                  <a:t> in two ways:</a:t>
                </a:r>
              </a:p>
              <a:p>
                <a:pPr marL="457200" indent="-457200">
                  <a:spcAft>
                    <a:spcPts val="600"/>
                  </a:spcAft>
                  <a:buFont typeface="+mj-lt"/>
                  <a:buAutoNum type="alphaLcParenR"/>
                </a:pPr>
                <a:r>
                  <a:rPr lang="en-US" sz="2000" dirty="0">
                    <a:solidFill>
                      <a:schemeClr val="tx1"/>
                    </a:solidFill>
                  </a:rPr>
                  <a:t>First by using the Product Rule,</a:t>
                </a:r>
              </a:p>
              <a:p>
                <a:pPr marL="457200" indent="-457200">
                  <a:spcAft>
                    <a:spcPts val="600"/>
                  </a:spcAft>
                  <a:buFont typeface="+mj-lt"/>
                  <a:buAutoNum type="alphaLcParenR"/>
                </a:pPr>
                <a:r>
                  <a:rPr lang="en-US" sz="2000" dirty="0">
                    <a:solidFill>
                      <a:schemeClr val="tx1"/>
                    </a:solidFill>
                  </a:rPr>
                  <a:t>Then by foiling and using the Power and Sum/Difference Rules.</a:t>
                </a:r>
              </a:p>
              <a:p>
                <a:pPr>
                  <a:spcAft>
                    <a:spcPts val="600"/>
                  </a:spcAft>
                </a:pPr>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e>
                        </m:d>
                      </m:e>
                      <m:sup>
                        <m:r>
                          <a:rPr lang="en-US" sz="2000" i="1">
                            <a:solidFill>
                              <a:schemeClr val="tx1"/>
                            </a:solidFill>
                            <a:latin typeface="Cambria Math"/>
                          </a:rPr>
                          <m:t>′</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e>
                    </m:d>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+2</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+6</m:t>
                    </m:r>
                    <m:r>
                      <a:rPr lang="en-US" sz="2000" i="1">
                        <a:solidFill>
                          <a:schemeClr val="tx1"/>
                        </a:solidFill>
                        <a:latin typeface="Cambria Math"/>
                      </a:rPr>
                      <m:t>𝑥</m:t>
                    </m:r>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=5</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+6</m:t>
                        </m:r>
                        <m:r>
                          <a:rPr lang="en-US" sz="2000" i="1">
                            <a:solidFill>
                              <a:schemeClr val="tx1"/>
                            </a:solidFill>
                            <a:latin typeface="Cambria Math"/>
                          </a:rPr>
                          <m:t>𝑥</m:t>
                        </m:r>
                      </m:e>
                    </m:borderBox>
                  </m:oMath>
                </a14:m>
                <a:endParaRPr lang="en-US" sz="2000" dirty="0">
                  <a:solidFill>
                    <a:schemeClr val="tx1"/>
                  </a:solidFill>
                </a:endParaRPr>
              </a:p>
              <a:p>
                <a:pPr>
                  <a:spcAft>
                    <a:spcPts val="600"/>
                  </a:spcAft>
                  <a:tabLst>
                    <a:tab pos="1203325" algn="l"/>
                  </a:tabLst>
                </a:pPr>
                <a:endParaRPr lang="en-US" sz="2000" dirty="0">
                  <a:solidFill>
                    <a:schemeClr val="tx1"/>
                  </a:solidFill>
                </a:endParaRPr>
              </a:p>
              <a:p>
                <a:pPr marL="457200" indent="-457200">
                  <a:spcAft>
                    <a:spcPts val="600"/>
                  </a:spcAft>
                  <a:buFont typeface="+mj-lt"/>
                  <a:buAutoNum type="alphaLcParenR" startAt="2"/>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5</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+3</m:t>
                        </m:r>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=5</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+0</m:t>
                    </m:r>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=5</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+6</m:t>
                        </m:r>
                        <m:r>
                          <a:rPr lang="en-US" sz="2000" i="1">
                            <a:solidFill>
                              <a:schemeClr val="tx1"/>
                            </a:solidFill>
                            <a:latin typeface="Cambria Math"/>
                          </a:rPr>
                          <m:t>𝑥</m:t>
                        </m:r>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5003293"/>
              </a:xfrm>
              <a:prstGeom prst="rect">
                <a:avLst/>
              </a:prstGeom>
              <a:blipFill>
                <a:blip r:embed="rId3"/>
                <a:stretch>
                  <a:fillRect l="-772" t="-732"/>
                </a:stretch>
              </a:blipFill>
            </p:spPr>
            <p:txBody>
              <a:bodyPr/>
              <a:lstStyle/>
              <a:p>
                <a:r>
                  <a:rPr lang="en-US">
                    <a:noFill/>
                  </a:rPr>
                  <a:t> </a:t>
                </a:r>
              </a:p>
            </p:txBody>
          </p:sp>
        </mc:Fallback>
      </mc:AlternateContent>
    </p:spTree>
    <p:extLst>
      <p:ext uri="{BB962C8B-B14F-4D97-AF65-F5344CB8AC3E}">
        <p14:creationId xmlns:p14="http://schemas.microsoft.com/office/powerpoint/2010/main" val="3459774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4419608"/>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Use the Quotient Rule to differentiate the function</a:t>
                </a:r>
                <a:endParaRPr lang="en-US" sz="2000" i="1" dirty="0">
                  <a:solidFill>
                    <a:schemeClr val="tx1"/>
                  </a:solidFill>
                  <a:latin typeface="Cambria Math"/>
                </a:endParaRPr>
              </a:p>
              <a:p>
                <a:pPr>
                  <a:spcAft>
                    <a:spcPts val="600"/>
                  </a:spcAft>
                </a:pPr>
                <a14:m>
                  <m:oMathPara xmlns:m="http://schemas.openxmlformats.org/officeDocument/2006/math">
                    <m:oMathParaPr>
                      <m:jc m:val="centerGroup"/>
                    </m:oMathParaPr>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den>
                      </m:f>
                    </m:oMath>
                  </m:oMathPara>
                </a14:m>
                <a:endParaRPr lang="en-US" sz="2000" dirty="0">
                  <a:solidFill>
                    <a:schemeClr val="tx1"/>
                  </a:solidFill>
                </a:endParaRPr>
              </a:p>
              <a:p>
                <a:pPr>
                  <a:spcAft>
                    <a:spcPts val="600"/>
                  </a:spcAft>
                </a:pPr>
                <a:endParaRPr lang="en-US" sz="2000" dirty="0">
                  <a:solidFill>
                    <a:schemeClr val="tx1"/>
                  </a:solidFill>
                </a:endParaRPr>
              </a:p>
              <a:p>
                <a:pPr>
                  <a:spcAft>
                    <a:spcPts val="600"/>
                  </a:spcAft>
                </a:pPr>
                <a:endParaRPr lang="en-US" sz="2000" dirty="0">
                  <a:solidFill>
                    <a:schemeClr val="tx1"/>
                  </a:solidFill>
                </a:endParaRPr>
              </a:p>
              <a:p>
                <a:pPr>
                  <a:spcAft>
                    <a:spcPts val="600"/>
                  </a:spcAft>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e>
                          <m:sup>
                            <m:r>
                              <a:rPr lang="en-US" sz="2000" i="1">
                                <a:solidFill>
                                  <a:schemeClr val="tx1"/>
                                </a:solidFill>
                                <a:latin typeface="Cambria Math"/>
                              </a:rPr>
                              <m:t>′</m:t>
                            </m:r>
                          </m:sup>
                        </m:sSup>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e>
                          <m:sup>
                            <m:r>
                              <a:rPr lang="en-US" sz="2000" i="1">
                                <a:solidFill>
                                  <a:schemeClr val="tx1"/>
                                </a:solidFill>
                                <a:latin typeface="Cambria Math"/>
                              </a:rPr>
                              <m:t>′</m:t>
                            </m:r>
                          </m:sup>
                        </m:sSup>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e>
                          <m:sup>
                            <m:r>
                              <a:rPr lang="en-US" sz="2000" i="1">
                                <a:solidFill>
                                  <a:schemeClr val="tx1"/>
                                </a:solidFill>
                                <a:latin typeface="Cambria Math"/>
                              </a:rPr>
                              <m:t>2</m:t>
                            </m:r>
                          </m:sup>
                        </m:sSup>
                      </m:den>
                    </m:f>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−1</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e>
                          <m:sup>
                            <m:r>
                              <a:rPr lang="en-US" sz="2000" i="1">
                                <a:solidFill>
                                  <a:schemeClr val="tx1"/>
                                </a:solidFill>
                                <a:latin typeface="Cambria Math"/>
                              </a:rPr>
                              <m:t>2</m:t>
                            </m:r>
                          </m:sup>
                        </m:sSup>
                      </m:den>
                    </m:f>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2</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e>
                          <m:sup>
                            <m:r>
                              <a:rPr lang="en-US" sz="2000" i="1">
                                <a:solidFill>
                                  <a:schemeClr val="tx1"/>
                                </a:solidFill>
                                <a:latin typeface="Cambria Math"/>
                              </a:rPr>
                              <m:t>2</m:t>
                            </m:r>
                          </m:sup>
                        </m:sSup>
                      </m:den>
                    </m:f>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+2</m:t>
                            </m:r>
                            <m:r>
                              <a:rPr lang="en-US" sz="2000" i="1">
                                <a:solidFill>
                                  <a:schemeClr val="tx1"/>
                                </a:solidFill>
                                <a:latin typeface="Cambria Math"/>
                              </a:rPr>
                              <m:t>𝑥</m:t>
                            </m:r>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+1</m:t>
                                    </m:r>
                                  </m:e>
                                </m:d>
                              </m:e>
                              <m:sup>
                                <m:r>
                                  <a:rPr lang="en-US" sz="2000" i="1">
                                    <a:solidFill>
                                      <a:schemeClr val="tx1"/>
                                    </a:solidFill>
                                    <a:latin typeface="Cambria Math"/>
                                  </a:rPr>
                                  <m:t>2</m:t>
                                </m:r>
                              </m:sup>
                            </m:sSup>
                          </m:den>
                        </m:f>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4419608"/>
              </a:xfrm>
              <a:prstGeom prst="rect">
                <a:avLst/>
              </a:prstGeom>
              <a:blipFill>
                <a:blip r:embed="rId3"/>
                <a:stretch>
                  <a:fillRect l="-772" t="-828"/>
                </a:stretch>
              </a:blipFill>
            </p:spPr>
            <p:txBody>
              <a:bodyPr/>
              <a:lstStyle/>
              <a:p>
                <a:r>
                  <a:rPr lang="en-US">
                    <a:noFill/>
                  </a:rPr>
                  <a:t> </a:t>
                </a:r>
              </a:p>
            </p:txBody>
          </p:sp>
        </mc:Fallback>
      </mc:AlternateContent>
    </p:spTree>
    <p:extLst>
      <p:ext uri="{BB962C8B-B14F-4D97-AF65-F5344CB8AC3E}">
        <p14:creationId xmlns:p14="http://schemas.microsoft.com/office/powerpoint/2010/main" val="18836034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650972"/>
                <a:ext cx="8686800" cy="5216428"/>
              </a:xfrm>
              <a:prstGeom prst="rect">
                <a:avLst/>
              </a:prstGeom>
              <a:noFill/>
            </p:spPr>
            <p:txBody>
              <a:bodyPr wrap="square" rtlCol="0">
                <a:spAutoFit/>
              </a:bodyPr>
              <a:lstStyle/>
              <a:p>
                <a:pPr>
                  <a:spcAft>
                    <a:spcPts val="600"/>
                  </a:spcAft>
                </a:pPr>
                <a:r>
                  <a:rPr lang="en-US" sz="2000" b="1" dirty="0">
                    <a:solidFill>
                      <a:srgbClr val="0070C0"/>
                    </a:solidFill>
                  </a:rPr>
                  <a:t>Derivative of the Natural Exponential Function</a:t>
                </a:r>
              </a:p>
              <a:p>
                <a:pPr marL="342900" indent="-342900">
                  <a:spcAft>
                    <a:spcPts val="1200"/>
                  </a:spcAft>
                  <a:buFont typeface="Arial" pitchFamily="34" charset="0"/>
                  <a:buChar char="•"/>
                </a:pPr>
                <a:r>
                  <a:rPr lang="en-US" sz="2000" dirty="0">
                    <a:solidFill>
                      <a:schemeClr val="tx1"/>
                    </a:solidFill>
                  </a:rPr>
                  <a:t>One function that occurs frequently in calculus applications is the natural exponential function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r>
                  <a:rPr lang="en-US" sz="2000" dirty="0">
                    <a:solidFill>
                      <a:schemeClr val="tx1"/>
                    </a:solidFill>
                  </a:rPr>
                  <a:t>, so we definitely need to know its derivative.</a:t>
                </a:r>
              </a:p>
              <a:p>
                <a:pPr marL="342900" indent="-342900">
                  <a:spcAft>
                    <a:spcPts val="1200"/>
                  </a:spcAft>
                  <a:buFont typeface="Arial" pitchFamily="34" charset="0"/>
                  <a:buChar char="•"/>
                </a:pPr>
                <a:r>
                  <a:rPr lang="en-US" sz="2000" dirty="0">
                    <a:solidFill>
                      <a:schemeClr val="tx1"/>
                    </a:solidFill>
                  </a:rPr>
                  <a:t>The trouble is that this is a </a:t>
                </a:r>
                <a:r>
                  <a:rPr lang="en-US" sz="2000" i="1" dirty="0">
                    <a:solidFill>
                      <a:schemeClr val="tx1"/>
                    </a:solidFill>
                  </a:rPr>
                  <a:t>transcendental </a:t>
                </a:r>
                <a:r>
                  <a:rPr lang="en-US" sz="2000" dirty="0">
                    <a:solidFill>
                      <a:schemeClr val="tx1"/>
                    </a:solidFill>
                  </a:rPr>
                  <a:t>function, and these functions are not treated rigorously until Chapter 7 of the text (Calculus II).</a:t>
                </a:r>
              </a:p>
              <a:p>
                <a:pPr marL="342900" indent="-342900">
                  <a:spcAft>
                    <a:spcPts val="1200"/>
                  </a:spcAft>
                  <a:buFont typeface="Arial" pitchFamily="34" charset="0"/>
                  <a:buChar char="•"/>
                </a:pPr>
                <a:r>
                  <a:rPr lang="en-US" sz="2000" dirty="0">
                    <a:solidFill>
                      <a:schemeClr val="tx1"/>
                    </a:solidFill>
                  </a:rPr>
                  <a:t>The subtitle of this book is </a:t>
                </a:r>
                <a:r>
                  <a:rPr lang="en-US" sz="2000" i="1" dirty="0">
                    <a:solidFill>
                      <a:schemeClr val="tx1"/>
                    </a:solidFill>
                  </a:rPr>
                  <a:t>Early </a:t>
                </a:r>
                <a:r>
                  <a:rPr lang="en-US" sz="2000" i="1" dirty="0" err="1">
                    <a:solidFill>
                      <a:schemeClr val="tx1"/>
                    </a:solidFill>
                  </a:rPr>
                  <a:t>Transcendentals</a:t>
                </a:r>
                <a:r>
                  <a:rPr lang="en-US" sz="2000" dirty="0">
                    <a:solidFill>
                      <a:schemeClr val="tx1"/>
                    </a:solidFill>
                  </a:rPr>
                  <a:t> because such functions and their properties are introduced early, before a rigorous treatment is given.</a:t>
                </a:r>
              </a:p>
              <a:p>
                <a:pPr marL="342900" indent="-342900">
                  <a:spcAft>
                    <a:spcPts val="1200"/>
                  </a:spcAft>
                  <a:buFont typeface="Arial" pitchFamily="34" charset="0"/>
                  <a:buChar char="•"/>
                </a:pPr>
                <a:r>
                  <a:rPr lang="en-US" sz="2000" dirty="0">
                    <a:solidFill>
                      <a:schemeClr val="tx1"/>
                    </a:solidFill>
                  </a:rPr>
                  <a:t>Thus, we will state the derivative of the natural exponential function without proof at this point:</a:t>
                </a: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m:oMathPara>
                </a14:m>
                <a:endParaRPr lang="en-US" sz="2000" dirty="0">
                  <a:solidFill>
                    <a:schemeClr val="tx1"/>
                  </a:solidFill>
                </a:endParaRPr>
              </a:p>
              <a:p>
                <a:pPr marL="342900" indent="-342900">
                  <a:spcAft>
                    <a:spcPts val="1200"/>
                  </a:spcAft>
                  <a:buFont typeface="Arial" panose="020B0604020202020204" pitchFamily="34" charset="0"/>
                  <a:buChar char="•"/>
                </a:pPr>
                <a:r>
                  <a:rPr lang="en-US" sz="2000" dirty="0">
                    <a:solidFill>
                      <a:schemeClr val="tx1"/>
                    </a:solidFill>
                  </a:rPr>
                  <a:t>It is actually quite interesting that this is the only function whose derivative is itself, but for now we’ll take it for granted and simply use this rule to solve applications and find derivatives of more complicated functions.</a:t>
                </a:r>
              </a:p>
            </p:txBody>
          </p:sp>
        </mc:Choice>
        <mc:Fallback xmlns="">
          <p:sp>
            <p:nvSpPr>
              <p:cNvPr id="2" name="TextBox 1"/>
              <p:cNvSpPr txBox="1">
                <a:spLocks noRot="1" noChangeAspect="1" noMove="1" noResize="1" noEditPoints="1" noAdjustHandles="1" noChangeArrowheads="1" noChangeShapeType="1" noTextEdit="1"/>
              </p:cNvSpPr>
              <p:nvPr/>
            </p:nvSpPr>
            <p:spPr>
              <a:xfrm>
                <a:off x="1752600" y="650972"/>
                <a:ext cx="8686800" cy="5216428"/>
              </a:xfrm>
              <a:prstGeom prst="rect">
                <a:avLst/>
              </a:prstGeom>
              <a:blipFill>
                <a:blip r:embed="rId3"/>
                <a:stretch>
                  <a:fillRect l="-772" t="-701" b="-1168"/>
                </a:stretch>
              </a:blipFill>
            </p:spPr>
            <p:txBody>
              <a:bodyPr/>
              <a:lstStyle/>
              <a:p>
                <a:r>
                  <a:rPr lang="en-US">
                    <a:noFill/>
                  </a:rPr>
                  <a:t> </a:t>
                </a:r>
              </a:p>
            </p:txBody>
          </p:sp>
        </mc:Fallback>
      </mc:AlternateContent>
    </p:spTree>
    <p:extLst>
      <p:ext uri="{BB962C8B-B14F-4D97-AF65-F5344CB8AC3E}">
        <p14:creationId xmlns:p14="http://schemas.microsoft.com/office/powerpoint/2010/main" val="614786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5460854"/>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Differentiate the following functions</a:t>
                </a:r>
                <a:endParaRPr lang="en-US" sz="2000" i="1" dirty="0">
                  <a:solidFill>
                    <a:schemeClr val="tx1"/>
                  </a:solidFill>
                  <a:latin typeface="Cambria Math"/>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𝑥</m:t>
                        </m:r>
                      </m:den>
                    </m:f>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m:t>
                        </m:r>
                        <m:r>
                          <a:rPr lang="en-US" sz="2000" i="1">
                            <a:solidFill>
                              <a:schemeClr val="tx1"/>
                            </a:solidFill>
                            <a:latin typeface="Cambria Math"/>
                          </a:rPr>
                          <m:t>𝑥</m:t>
                        </m:r>
                      </m:sup>
                    </m:sSup>
                  </m:oMath>
                </a14:m>
                <a:endParaRPr lang="en-US" sz="2000" dirty="0">
                  <a:solidFill>
                    <a:schemeClr val="tx1"/>
                  </a:solidFill>
                </a:endParaRPr>
              </a:p>
              <a:p>
                <a:pPr>
                  <a:spcAft>
                    <a:spcPts val="600"/>
                  </a:spcAft>
                </a:pPr>
                <a:endParaRPr lang="en-US" sz="2000" dirty="0">
                  <a:solidFill>
                    <a:schemeClr val="tx1"/>
                  </a:solidFill>
                </a:endParaRPr>
              </a:p>
              <a:p>
                <a:pPr>
                  <a:spcAft>
                    <a:spcPts val="600"/>
                  </a:spcAft>
                </a:pPr>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−1</m:t>
                            </m:r>
                          </m:sup>
                        </m:sSup>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−1</m:t>
                        </m:r>
                      </m:sup>
                    </m:sSup>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e>
                      <m:sup>
                        <m:r>
                          <a:rPr lang="en-US" sz="2000" i="1">
                            <a:solidFill>
                              <a:schemeClr val="tx1"/>
                            </a:solidFill>
                            <a:latin typeface="Cambria Math"/>
                          </a:rPr>
                          <m:t>′</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−1</m:t>
                                </m:r>
                              </m:sup>
                            </m:sSup>
                          </m:e>
                        </m:d>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−1</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𝑥</m:t>
                        </m:r>
                      </m:den>
                    </m:f>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den>
                    </m:f>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=2+</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num>
                      <m:den>
                        <m:r>
                          <a:rPr lang="en-US" sz="2000" i="1">
                            <a:solidFill>
                              <a:schemeClr val="tx1"/>
                            </a:solidFill>
                            <a:latin typeface="Cambria Math"/>
                          </a:rPr>
                          <m:t>𝑥</m:t>
                        </m:r>
                      </m:den>
                    </m:f>
                    <m:r>
                      <a:rPr lang="en-US" sz="2000" i="1">
                        <a:solidFill>
                          <a:schemeClr val="tx1"/>
                        </a:solidFill>
                        <a:latin typeface="Cambria Math"/>
                      </a:rPr>
                      <m:t>−1−</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den>
                    </m:f>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=1+</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num>
                          <m:den>
                            <m:r>
                              <a:rPr lang="en-US" sz="2000" i="1">
                                <a:solidFill>
                                  <a:schemeClr val="tx1"/>
                                </a:solidFill>
                                <a:latin typeface="Cambria Math"/>
                              </a:rPr>
                              <m:t>𝑥</m:t>
                            </m:r>
                          </m:den>
                        </m:f>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den>
                        </m:f>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5460854"/>
              </a:xfrm>
              <a:prstGeom prst="rect">
                <a:avLst/>
              </a:prstGeom>
              <a:blipFill>
                <a:blip r:embed="rId3"/>
                <a:stretch>
                  <a:fillRect l="-772" t="-670"/>
                </a:stretch>
              </a:blipFill>
            </p:spPr>
            <p:txBody>
              <a:bodyPr/>
              <a:lstStyle/>
              <a:p>
                <a:r>
                  <a:rPr lang="en-US">
                    <a:noFill/>
                  </a:rPr>
                  <a:t> </a:t>
                </a:r>
              </a:p>
            </p:txBody>
          </p:sp>
        </mc:Fallback>
      </mc:AlternateContent>
    </p:spTree>
    <p:extLst>
      <p:ext uri="{BB962C8B-B14F-4D97-AF65-F5344CB8AC3E}">
        <p14:creationId xmlns:p14="http://schemas.microsoft.com/office/powerpoint/2010/main" val="431322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4629152"/>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Differentiate the following functions</a:t>
                </a:r>
                <a:endParaRPr lang="en-US" sz="2000" i="1" dirty="0">
                  <a:solidFill>
                    <a:schemeClr val="tx1"/>
                  </a:solidFill>
                  <a:latin typeface="Cambria Math"/>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𝑥</m:t>
                        </m:r>
                      </m:den>
                    </m:f>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m:t>
                        </m:r>
                        <m:r>
                          <a:rPr lang="en-US" sz="2000" i="1">
                            <a:solidFill>
                              <a:schemeClr val="tx1"/>
                            </a:solidFill>
                            <a:latin typeface="Cambria Math"/>
                          </a:rPr>
                          <m:t>𝑥</m:t>
                        </m:r>
                      </m:sup>
                    </m:sSup>
                  </m:oMath>
                </a14:m>
                <a:endParaRPr lang="en-US" sz="2000" dirty="0">
                  <a:solidFill>
                    <a:schemeClr val="tx1"/>
                  </a:solidFill>
                </a:endParaRPr>
              </a:p>
              <a:p>
                <a:pPr>
                  <a:spcAft>
                    <a:spcPts val="600"/>
                  </a:spcAft>
                </a:pPr>
                <a:endParaRPr lang="en-US" sz="2000" dirty="0">
                  <a:solidFill>
                    <a:schemeClr val="tx1"/>
                  </a:solidFill>
                </a:endParaRPr>
              </a:p>
              <a:p>
                <a:pPr>
                  <a:spcAft>
                    <a:spcPts val="600"/>
                  </a:spcAft>
                </a:pPr>
                <a:endParaRPr lang="en-US" sz="2000" dirty="0">
                  <a:solidFill>
                    <a:schemeClr val="tx1"/>
                  </a:solidFill>
                </a:endParaRPr>
              </a:p>
              <a:p>
                <a:pPr marL="457200" indent="-457200">
                  <a:spcAft>
                    <a:spcPts val="600"/>
                  </a:spcAft>
                  <a:buFont typeface="+mj-lt"/>
                  <a:buAutoNum type="alphaLcParenR" startAt="2"/>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e>
                      <m:sup>
                        <m:r>
                          <a:rPr lang="en-US" sz="2000" i="1">
                            <a:solidFill>
                              <a:schemeClr val="tx1"/>
                            </a:solidFill>
                            <a:latin typeface="Cambria Math"/>
                          </a:rPr>
                          <m:t>′</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e>
                      <m:sup>
                        <m:r>
                          <a:rPr lang="en-US" sz="2000" i="1">
                            <a:solidFill>
                              <a:schemeClr val="tx1"/>
                            </a:solidFill>
                            <a:latin typeface="Cambria Math"/>
                          </a:rPr>
                          <m:t>′</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=2</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4629152"/>
              </a:xfrm>
              <a:prstGeom prst="rect">
                <a:avLst/>
              </a:prstGeom>
              <a:blipFill>
                <a:blip r:embed="rId3"/>
                <a:stretch>
                  <a:fillRect l="-772" t="-791"/>
                </a:stretch>
              </a:blipFill>
            </p:spPr>
            <p:txBody>
              <a:bodyPr/>
              <a:lstStyle/>
              <a:p>
                <a:r>
                  <a:rPr lang="en-US">
                    <a:noFill/>
                  </a:rPr>
                  <a:t> </a:t>
                </a:r>
              </a:p>
            </p:txBody>
          </p:sp>
        </mc:Fallback>
      </mc:AlternateContent>
    </p:spTree>
    <p:extLst>
      <p:ext uri="{BB962C8B-B14F-4D97-AF65-F5344CB8AC3E}">
        <p14:creationId xmlns:p14="http://schemas.microsoft.com/office/powerpoint/2010/main" val="27191805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5164555"/>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Differentiate the following functions</a:t>
                </a:r>
                <a:endParaRPr lang="en-US" sz="2000" i="1" dirty="0">
                  <a:solidFill>
                    <a:schemeClr val="tx1"/>
                  </a:solidFill>
                  <a:latin typeface="Cambria Math"/>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𝑥</m:t>
                        </m:r>
                      </m:den>
                    </m:f>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m:t>
                        </m:r>
                        <m:r>
                          <a:rPr lang="en-US" sz="2000" i="1">
                            <a:solidFill>
                              <a:schemeClr val="tx1"/>
                            </a:solidFill>
                            <a:latin typeface="Cambria Math"/>
                          </a:rPr>
                          <m:t>𝑥</m:t>
                        </m:r>
                      </m:sup>
                    </m:sSup>
                  </m:oMath>
                </a14:m>
                <a:endParaRPr lang="en-US" sz="2000" dirty="0">
                  <a:solidFill>
                    <a:schemeClr val="tx1"/>
                  </a:solidFill>
                </a:endParaRPr>
              </a:p>
              <a:p>
                <a:pPr>
                  <a:spcAft>
                    <a:spcPts val="600"/>
                  </a:spcAft>
                </a:pPr>
                <a:endParaRPr lang="en-US" sz="2000" dirty="0">
                  <a:solidFill>
                    <a:schemeClr val="tx1"/>
                  </a:solidFill>
                </a:endParaRPr>
              </a:p>
              <a:p>
                <a:pPr>
                  <a:spcAft>
                    <a:spcPts val="600"/>
                  </a:spcAft>
                </a:pPr>
                <a:endParaRPr lang="en-US" sz="2000" dirty="0">
                  <a:solidFill>
                    <a:schemeClr val="tx1"/>
                  </a:solidFill>
                </a:endParaRPr>
              </a:p>
              <a:p>
                <a:pPr marL="457200" indent="-457200">
                  <a:spcAft>
                    <a:spcPts val="600"/>
                  </a:spcAft>
                  <a:buFont typeface="+mj-lt"/>
                  <a:buAutoNum type="alphaLcParenR" startAt="3"/>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den>
                        </m:f>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1</m:t>
                                </m:r>
                              </m:e>
                            </m:d>
                          </m:e>
                          <m:sup>
                            <m:r>
                              <a:rPr lang="en-US" sz="2000" i="1">
                                <a:solidFill>
                                  <a:schemeClr val="tx1"/>
                                </a:solidFill>
                                <a:latin typeface="Cambria Math"/>
                              </a:rPr>
                              <m:t>′</m:t>
                            </m:r>
                          </m:sup>
                        </m:sSup>
                        <m:r>
                          <a:rPr lang="en-US" sz="2000" i="1">
                            <a:solidFill>
                              <a:schemeClr val="tx1"/>
                            </a:solidFill>
                            <a:latin typeface="Cambria Math"/>
                          </a:rPr>
                          <m:t>−1⋅</m:t>
                        </m:r>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e>
                          <m:sup>
                            <m:r>
                              <a:rPr lang="en-US" sz="2000" i="1">
                                <a:solidFill>
                                  <a:schemeClr val="tx1"/>
                                </a:solidFill>
                                <a:latin typeface="Cambria Math"/>
                              </a:rPr>
                              <m:t>′</m:t>
                            </m:r>
                          </m:sup>
                        </m:sSup>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e>
                            </m:d>
                          </m:e>
                          <m:sup>
                            <m:r>
                              <a:rPr lang="en-US" sz="2000" i="1">
                                <a:solidFill>
                                  <a:schemeClr val="tx1"/>
                                </a:solidFill>
                                <a:latin typeface="Cambria Math"/>
                              </a:rPr>
                              <m:t>2</m:t>
                            </m:r>
                          </m:sup>
                        </m:sSup>
                      </m:den>
                    </m:f>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r>
                          <a:rPr lang="en-US" sz="2000" i="1">
                            <a:solidFill>
                              <a:schemeClr val="tx1"/>
                            </a:solidFill>
                            <a:latin typeface="Cambria Math"/>
                          </a:rPr>
                          <m:t>⋅0−1⋅</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den>
                    </m:f>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num>
                      <m:den>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2</m:t>
                            </m:r>
                            <m:r>
                              <a:rPr lang="en-US" sz="2000" i="1">
                                <a:solidFill>
                                  <a:schemeClr val="tx1"/>
                                </a:solidFill>
                                <a:latin typeface="Cambria Math"/>
                              </a:rPr>
                              <m:t>𝑥</m:t>
                            </m:r>
                          </m:sup>
                        </m:sSup>
                      </m:den>
                    </m:f>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m:t>
                            </m:r>
                            <m:r>
                              <a:rPr lang="en-US" sz="2000" i="1">
                                <a:solidFill>
                                  <a:schemeClr val="tx1"/>
                                </a:solidFill>
                                <a:latin typeface="Cambria Math"/>
                              </a:rPr>
                              <m:t>𝑥</m:t>
                            </m:r>
                          </m:sup>
                        </m:sSup>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5164555"/>
              </a:xfrm>
              <a:prstGeom prst="rect">
                <a:avLst/>
              </a:prstGeom>
              <a:blipFill>
                <a:blip r:embed="rId3"/>
                <a:stretch>
                  <a:fillRect l="-772" t="-7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635487" y="3329949"/>
                <a:ext cx="4565374" cy="2215607"/>
              </a:xfrm>
              <a:prstGeom prst="rect">
                <a:avLst/>
              </a:prstGeom>
              <a:noFill/>
              <a:ln>
                <a:solidFill>
                  <a:schemeClr val="tx1"/>
                </a:solidFill>
              </a:ln>
            </p:spPr>
            <p:txBody>
              <a:bodyPr wrap="square" rtlCol="0">
                <a:spAutoFit/>
              </a:bodyPr>
              <a:lstStyle/>
              <a:p>
                <a:pPr>
                  <a:spcAft>
                    <a:spcPts val="1200"/>
                  </a:spcAft>
                </a:pPr>
                <a:r>
                  <a:rPr lang="en-US" sz="2000" dirty="0">
                    <a:solidFill>
                      <a:schemeClr val="tx1"/>
                    </a:solidFill>
                  </a:rPr>
                  <a:t>Parts b) and c) suggest the following rule for exponential functions:</a:t>
                </a: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𝑘𝑥</m:t>
                              </m:r>
                            </m:sup>
                          </m:sSup>
                        </m:e>
                      </m:d>
                      <m:r>
                        <a:rPr lang="en-US" sz="2000" i="1">
                          <a:solidFill>
                            <a:schemeClr val="tx1"/>
                          </a:solidFill>
                          <a:latin typeface="Cambria Math"/>
                        </a:rPr>
                        <m:t>=</m:t>
                      </m:r>
                      <m:r>
                        <a:rPr lang="en-US" sz="2000" i="1">
                          <a:solidFill>
                            <a:schemeClr val="tx1"/>
                          </a:solidFill>
                          <a:latin typeface="Cambria Math"/>
                        </a:rPr>
                        <m:t>𝑘</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𝑘𝑥</m:t>
                          </m:r>
                        </m:sup>
                      </m:sSup>
                    </m:oMath>
                  </m:oMathPara>
                </a14:m>
                <a:endParaRPr lang="en-US" sz="2000" dirty="0">
                  <a:solidFill>
                    <a:schemeClr val="tx1"/>
                  </a:solidFill>
                </a:endParaRPr>
              </a:p>
              <a:p>
                <a:pPr>
                  <a:spcAft>
                    <a:spcPts val="1200"/>
                  </a:spcAft>
                </a:pPr>
                <a:r>
                  <a:rPr lang="en-US" sz="2000" dirty="0">
                    <a:solidFill>
                      <a:schemeClr val="tx1"/>
                    </a:solidFill>
                  </a:rPr>
                  <a:t>We will prove this fact in Section 3.6, </a:t>
                </a:r>
                <a:br>
                  <a:rPr lang="en-US" sz="2000" dirty="0">
                    <a:solidFill>
                      <a:schemeClr val="tx1"/>
                    </a:solidFill>
                  </a:rPr>
                </a:br>
                <a:r>
                  <a:rPr lang="en-US" sz="2000" dirty="0">
                    <a:solidFill>
                      <a:schemeClr val="tx1"/>
                    </a:solidFill>
                  </a:rPr>
                  <a:t>but you can use it now on the homework.</a:t>
                </a:r>
              </a:p>
            </p:txBody>
          </p:sp>
        </mc:Choice>
        <mc:Fallback xmlns="">
          <p:sp>
            <p:nvSpPr>
              <p:cNvPr id="3" name="TextBox 2"/>
              <p:cNvSpPr txBox="1">
                <a:spLocks noRot="1" noChangeAspect="1" noMove="1" noResize="1" noEditPoints="1" noAdjustHandles="1" noChangeArrowheads="1" noChangeShapeType="1" noTextEdit="1"/>
              </p:cNvSpPr>
              <p:nvPr/>
            </p:nvSpPr>
            <p:spPr>
              <a:xfrm>
                <a:off x="5635487" y="3329949"/>
                <a:ext cx="4565374" cy="2215607"/>
              </a:xfrm>
              <a:prstGeom prst="rect">
                <a:avLst/>
              </a:prstGeom>
              <a:blipFill>
                <a:blip r:embed="rId4"/>
                <a:stretch>
                  <a:fillRect l="-1198" t="-1093" b="-3552"/>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2497390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500"/>
                                        <p:tgtEl>
                                          <p:spTgt spid="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500"/>
                                        <p:tgtEl>
                                          <p:spTgt spid="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fade">
                                      <p:cBhvr>
                                        <p:cTn id="4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6383479"/>
              </a:xfrm>
              <a:prstGeom prst="rect">
                <a:avLst/>
              </a:prstGeom>
              <a:noFill/>
            </p:spPr>
            <p:txBody>
              <a:bodyPr wrap="square" rtlCol="0">
                <a:spAutoFit/>
              </a:bodyPr>
              <a:lstStyle/>
              <a:p>
                <a:pPr>
                  <a:spcAft>
                    <a:spcPts val="600"/>
                  </a:spcAft>
                </a:pPr>
                <a:r>
                  <a:rPr lang="en-US" sz="2000" b="1" dirty="0">
                    <a:solidFill>
                      <a:srgbClr val="0070C0"/>
                    </a:solidFill>
                  </a:rPr>
                  <a:t>Higher Order Derivatives</a:t>
                </a:r>
              </a:p>
              <a:p>
                <a:pPr marL="342900" indent="-342900">
                  <a:spcAft>
                    <a:spcPts val="1200"/>
                  </a:spcAft>
                  <a:buFont typeface="Arial" pitchFamily="34" charset="0"/>
                  <a:buChar char="•"/>
                </a:pPr>
                <a:r>
                  <a:rPr lang="en-US" sz="2000" dirty="0">
                    <a:solidFill>
                      <a:schemeClr val="tx1"/>
                    </a:solidFill>
                  </a:rPr>
                  <a:t>We know the derivative of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oMath>
                </a14:m>
                <a:r>
                  <a:rPr lang="en-US" sz="2000" dirty="0">
                    <a:solidFill>
                      <a:schemeClr val="tx1"/>
                    </a:solidFill>
                  </a:rPr>
                  <a:t> to be </a:t>
                </a:r>
                <a14:m>
                  <m:oMath xmlns:m="http://schemas.openxmlformats.org/officeDocument/2006/math">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oMath>
                </a14:m>
                <a:r>
                  <a:rPr lang="en-US" sz="2000" dirty="0">
                    <a:solidFill>
                      <a:schemeClr val="tx1"/>
                    </a:solidFill>
                  </a:rPr>
                  <a:t>, and we further know the derivative of </a:t>
                </a:r>
                <a14:m>
                  <m:oMath xmlns:m="http://schemas.openxmlformats.org/officeDocument/2006/math">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oMath>
                </a14:m>
                <a:r>
                  <a:rPr lang="en-US" sz="2000" dirty="0">
                    <a:solidFill>
                      <a:schemeClr val="tx1"/>
                    </a:solidFill>
                  </a:rPr>
                  <a:t> to be </a:t>
                </a:r>
                <a14:m>
                  <m:oMath xmlns:m="http://schemas.openxmlformats.org/officeDocument/2006/math">
                    <m:r>
                      <a:rPr lang="en-US" sz="2000" i="1">
                        <a:solidFill>
                          <a:schemeClr val="tx1"/>
                        </a:solidFill>
                        <a:latin typeface="Cambria Math"/>
                      </a:rPr>
                      <m:t>6</m:t>
                    </m:r>
                    <m:r>
                      <a:rPr lang="en-US" sz="2000" i="1">
                        <a:solidFill>
                          <a:schemeClr val="tx1"/>
                        </a:solidFill>
                        <a:latin typeface="Cambria Math"/>
                      </a:rPr>
                      <m:t>𝑥</m:t>
                    </m:r>
                  </m:oMath>
                </a14:m>
                <a:r>
                  <a:rPr lang="en-US" sz="2000" dirty="0">
                    <a:solidFill>
                      <a:schemeClr val="tx1"/>
                    </a:solidFill>
                  </a:rPr>
                  <a:t>.  We call </a:t>
                </a:r>
                <a14:m>
                  <m:oMath xmlns:m="http://schemas.openxmlformats.org/officeDocument/2006/math">
                    <m:r>
                      <a:rPr lang="en-US" sz="2000" i="1">
                        <a:solidFill>
                          <a:schemeClr val="tx1"/>
                        </a:solidFill>
                        <a:latin typeface="Cambria Math"/>
                      </a:rPr>
                      <m:t>6</m:t>
                    </m:r>
                    <m:r>
                      <a:rPr lang="en-US" sz="2000" i="1">
                        <a:solidFill>
                          <a:schemeClr val="tx1"/>
                        </a:solidFill>
                        <a:latin typeface="Cambria Math"/>
                      </a:rPr>
                      <m:t>𝑥</m:t>
                    </m:r>
                  </m:oMath>
                </a14:m>
                <a:r>
                  <a:rPr lang="en-US" sz="2000" dirty="0">
                    <a:solidFill>
                      <a:schemeClr val="tx1"/>
                    </a:solidFill>
                  </a:rPr>
                  <a:t> the </a:t>
                </a:r>
                <a:r>
                  <a:rPr lang="en-US" sz="2000" i="1" dirty="0">
                    <a:solidFill>
                      <a:schemeClr val="tx1"/>
                    </a:solidFill>
                  </a:rPr>
                  <a:t>second derivative</a:t>
                </a:r>
                <a:r>
                  <a:rPr lang="en-US" sz="2000" dirty="0">
                    <a:solidFill>
                      <a:schemeClr val="tx1"/>
                    </a:solidFill>
                  </a:rPr>
                  <a:t> of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oMath>
                </a14:m>
                <a:r>
                  <a:rPr lang="en-US" sz="2000" dirty="0">
                    <a:solidFill>
                      <a:schemeClr val="tx1"/>
                    </a:solidFill>
                  </a:rPr>
                  <a:t>.</a:t>
                </a:r>
              </a:p>
              <a:p>
                <a:pPr marL="342900" indent="-342900">
                  <a:spcAft>
                    <a:spcPts val="1200"/>
                  </a:spcAft>
                  <a:buFont typeface="Arial" pitchFamily="34" charset="0"/>
                  <a:buChar char="•"/>
                </a:pPr>
                <a:r>
                  <a:rPr lang="en-US" sz="2000" dirty="0">
                    <a:solidFill>
                      <a:schemeClr val="tx1"/>
                    </a:solidFill>
                  </a:rPr>
                  <a:t>Just as the first derivative of a function gives us information about that function (e.g., slope of the tangent line, instantaneous rate of change), the second derivative gives (different) information about the function as well.</a:t>
                </a:r>
              </a:p>
              <a:p>
                <a:pPr marL="342900" indent="-342900">
                  <a:spcAft>
                    <a:spcPts val="1200"/>
                  </a:spcAft>
                  <a:buFont typeface="Arial" pitchFamily="34" charset="0"/>
                  <a:buChar char="•"/>
                </a:pPr>
                <a:r>
                  <a:rPr lang="en-US" sz="2000" dirty="0">
                    <a:solidFill>
                      <a:schemeClr val="tx1"/>
                    </a:solidFill>
                  </a:rPr>
                  <a:t>We will explore interpretations of higher order derivatives in Chapter 4, but for now let’s look at the notation involved, and work some examples.</a:t>
                </a:r>
              </a:p>
              <a:p>
                <a:pPr marL="342900" indent="-342900">
                  <a:spcAft>
                    <a:spcPts val="1200"/>
                  </a:spcAft>
                  <a:buFont typeface="Arial" pitchFamily="34" charset="0"/>
                  <a:buChar char="•"/>
                </a:pPr>
                <a:r>
                  <a:rPr lang="en-US" sz="2000" dirty="0">
                    <a:solidFill>
                      <a:schemeClr val="tx1"/>
                    </a:solidFill>
                  </a:rPr>
                  <a:t>For the above example, we write</a:t>
                </a:r>
              </a:p>
              <a:p>
                <a:pPr marL="800100" lvl="1" indent="-342900">
                  <a:spcAft>
                    <a:spcPts val="1200"/>
                  </a:spcAft>
                  <a:buFont typeface="Arial" pitchFamily="34" charset="0"/>
                  <a:buChar char="•"/>
                </a:pP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oMath>
                </a14:m>
                <a:r>
                  <a:rPr lang="en-US" sz="2000" dirty="0">
                    <a:solidFill>
                      <a:schemeClr val="tx1"/>
                    </a:solidFill>
                  </a:rPr>
                  <a:t> and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=6</m:t>
                    </m:r>
                    <m:r>
                      <a:rPr lang="en-US" sz="2000" i="1">
                        <a:solidFill>
                          <a:schemeClr val="tx1"/>
                        </a:solidFill>
                        <a:latin typeface="Cambria Math"/>
                      </a:rPr>
                      <m:t>𝑥</m:t>
                    </m:r>
                  </m:oMath>
                </a14:m>
                <a:r>
                  <a:rPr lang="en-US" sz="2000" dirty="0">
                    <a:solidFill>
                      <a:schemeClr val="tx1"/>
                    </a:solidFill>
                  </a:rPr>
                  <a:t>  (read “</a:t>
                </a:r>
                <a14:m>
                  <m:oMath xmlns:m="http://schemas.openxmlformats.org/officeDocument/2006/math">
                    <m:r>
                      <a:rPr lang="en-US" sz="2000" i="1">
                        <a:solidFill>
                          <a:schemeClr val="tx1"/>
                        </a:solidFill>
                        <a:latin typeface="Cambria Math"/>
                      </a:rPr>
                      <m:t>𝑓</m:t>
                    </m:r>
                  </m:oMath>
                </a14:m>
                <a:r>
                  <a:rPr lang="en-US" sz="2000" dirty="0">
                    <a:solidFill>
                      <a:schemeClr val="tx1"/>
                    </a:solidFill>
                  </a:rPr>
                  <a:t> double-prime of </a:t>
                </a:r>
                <a14:m>
                  <m:oMath xmlns:m="http://schemas.openxmlformats.org/officeDocument/2006/math">
                    <m:r>
                      <a:rPr lang="en-US" sz="2000" i="1">
                        <a:solidFill>
                          <a:schemeClr val="tx1"/>
                        </a:solidFill>
                        <a:latin typeface="Cambria Math"/>
                      </a:rPr>
                      <m:t>𝑥</m:t>
                    </m:r>
                  </m:oMath>
                </a14:m>
                <a:r>
                  <a:rPr lang="en-US" sz="2000" dirty="0">
                    <a:solidFill>
                      <a:schemeClr val="tx1"/>
                    </a:solidFill>
                  </a:rPr>
                  <a:t>”), or</a:t>
                </a:r>
              </a:p>
              <a:p>
                <a:pPr marL="800100" lvl="1" indent="-342900">
                  <a:spcAft>
                    <a:spcPts val="1200"/>
                  </a:spcAft>
                  <a:buFont typeface="Arial" pitchFamily="34" charset="0"/>
                  <a:buChar char="•"/>
                </a:pP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e>
                    </m:d>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oMath>
                </a14:m>
                <a:r>
                  <a:rPr lang="en-US" sz="2000" dirty="0">
                    <a:solidFill>
                      <a:schemeClr val="tx1"/>
                    </a:solidFill>
                  </a:rPr>
                  <a:t> and </a:t>
                </a:r>
                <a14:m>
                  <m:oMath xmlns:m="http://schemas.openxmlformats.org/officeDocument/2006/math">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𝑑</m:t>
                            </m:r>
                          </m:e>
                          <m:sup>
                            <m:r>
                              <a:rPr lang="en-US" sz="2000" i="1">
                                <a:solidFill>
                                  <a:schemeClr val="tx1"/>
                                </a:solidFill>
                                <a:latin typeface="Cambria Math"/>
                              </a:rPr>
                              <m:t>2</m:t>
                            </m:r>
                          </m:sup>
                        </m:sSup>
                      </m:num>
                      <m:den>
                        <m:r>
                          <a:rPr lang="en-US" sz="2000" i="1">
                            <a:solidFill>
                              <a:schemeClr val="tx1"/>
                            </a:solidFill>
                            <a:latin typeface="Cambria Math"/>
                          </a:rPr>
                          <m:t>𝑑</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e>
                    </m:d>
                    <m:r>
                      <a:rPr lang="en-US" sz="2000" i="1">
                        <a:solidFill>
                          <a:schemeClr val="tx1"/>
                        </a:solidFill>
                        <a:latin typeface="Cambria Math"/>
                      </a:rPr>
                      <m:t>=6</m:t>
                    </m:r>
                    <m:r>
                      <a:rPr lang="en-US" sz="2000" i="1">
                        <a:solidFill>
                          <a:schemeClr val="tx1"/>
                        </a:solidFill>
                        <a:latin typeface="Cambria Math"/>
                      </a:rPr>
                      <m:t>𝑥</m:t>
                    </m:r>
                  </m:oMath>
                </a14:m>
                <a:r>
                  <a:rPr lang="en-US" sz="2000" dirty="0">
                    <a:solidFill>
                      <a:schemeClr val="tx1"/>
                    </a:solidFill>
                  </a:rPr>
                  <a:t>.</a:t>
                </a:r>
              </a:p>
              <a:p>
                <a:pPr marL="342900" indent="-342900">
                  <a:spcAft>
                    <a:spcPts val="600"/>
                  </a:spcAft>
                  <a:buFont typeface="Arial" pitchFamily="34" charset="0"/>
                  <a:buChar char="•"/>
                </a:pPr>
                <a:r>
                  <a:rPr lang="en-US" sz="2000" dirty="0">
                    <a:solidFill>
                      <a:schemeClr val="tx1"/>
                    </a:solidFill>
                  </a:rPr>
                  <a:t>Similarly we can find third derivatives: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r>
                  <a:rPr lang="en-US" sz="2000" dirty="0">
                    <a:solidFill>
                      <a:schemeClr val="tx1"/>
                    </a:solidFill>
                  </a:rPr>
                  <a:t>   or   </a:t>
                </a:r>
                <a14:m>
                  <m:oMath xmlns:m="http://schemas.openxmlformats.org/officeDocument/2006/math">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𝑑</m:t>
                            </m:r>
                          </m:e>
                          <m:sup>
                            <m:r>
                              <a:rPr lang="en-US" sz="2000" i="1">
                                <a:solidFill>
                                  <a:schemeClr val="tx1"/>
                                </a:solidFill>
                                <a:latin typeface="Cambria Math"/>
                              </a:rPr>
                              <m:t>3</m:t>
                            </m:r>
                          </m:sup>
                        </m:sSup>
                        <m:r>
                          <a:rPr lang="en-US" sz="2000" i="1">
                            <a:solidFill>
                              <a:schemeClr val="tx1"/>
                            </a:solidFill>
                            <a:latin typeface="Cambria Math"/>
                          </a:rPr>
                          <m:t>𝑦</m:t>
                        </m:r>
                      </m:num>
                      <m:den>
                        <m:r>
                          <a:rPr lang="en-US" sz="2000" i="1">
                            <a:solidFill>
                              <a:schemeClr val="tx1"/>
                            </a:solidFill>
                            <a:latin typeface="Cambria Math"/>
                          </a:rPr>
                          <m:t>𝑑</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den>
                    </m:f>
                  </m:oMath>
                </a14:m>
                <a:r>
                  <a:rPr lang="en-US" sz="2000" dirty="0">
                    <a:solidFill>
                      <a:schemeClr val="tx1"/>
                    </a:solidFill>
                  </a:rPr>
                  <a:t>,</a:t>
                </a:r>
              </a:p>
              <a:p>
                <a:pPr marL="347663">
                  <a:spcAft>
                    <a:spcPts val="600"/>
                  </a:spcAft>
                </a:pPr>
                <a:r>
                  <a:rPr lang="en-US" sz="2000" dirty="0">
                    <a:solidFill>
                      <a:schemeClr val="tx1"/>
                    </a:solidFill>
                  </a:rPr>
                  <a:t>fourth derivatives: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4</m:t>
                            </m:r>
                          </m:e>
                        </m:d>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r>
                  <a:rPr lang="en-US" sz="2000" dirty="0">
                    <a:solidFill>
                      <a:schemeClr val="tx1"/>
                    </a:solidFill>
                  </a:rPr>
                  <a:t>   or   </a:t>
                </a:r>
                <a14:m>
                  <m:oMath xmlns:m="http://schemas.openxmlformats.org/officeDocument/2006/math">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𝑑</m:t>
                            </m:r>
                          </m:e>
                          <m:sup>
                            <m:r>
                              <a:rPr lang="en-US" sz="2000" i="1">
                                <a:solidFill>
                                  <a:schemeClr val="tx1"/>
                                </a:solidFill>
                                <a:latin typeface="Cambria Math"/>
                              </a:rPr>
                              <m:t>4</m:t>
                            </m:r>
                          </m:sup>
                        </m:sSup>
                        <m:r>
                          <a:rPr lang="en-US" sz="2000" i="1">
                            <a:solidFill>
                              <a:schemeClr val="tx1"/>
                            </a:solidFill>
                            <a:latin typeface="Cambria Math"/>
                          </a:rPr>
                          <m:t>𝑦</m:t>
                        </m:r>
                      </m:num>
                      <m:den>
                        <m:r>
                          <a:rPr lang="en-US" sz="2000" i="1">
                            <a:solidFill>
                              <a:schemeClr val="tx1"/>
                            </a:solidFill>
                            <a:latin typeface="Cambria Math"/>
                          </a:rPr>
                          <m:t>𝑑</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4</m:t>
                            </m:r>
                          </m:sup>
                        </m:sSup>
                      </m:den>
                    </m:f>
                  </m:oMath>
                </a14:m>
                <a:r>
                  <a:rPr lang="en-US" sz="2000" dirty="0">
                    <a:solidFill>
                      <a:schemeClr val="tx1"/>
                    </a:solidFill>
                  </a:rPr>
                  <a:t>,</a:t>
                </a:r>
              </a:p>
              <a:p>
                <a:pPr marL="347663">
                  <a:spcAft>
                    <a:spcPts val="600"/>
                  </a:spcAft>
                </a:pPr>
                <a14:m>
                  <m:oMath xmlns:m="http://schemas.openxmlformats.org/officeDocument/2006/math">
                    <m:r>
                      <a:rPr lang="en-US" sz="2000" i="1">
                        <a:solidFill>
                          <a:schemeClr val="tx1"/>
                        </a:solidFill>
                        <a:latin typeface="Cambria Math"/>
                      </a:rPr>
                      <m:t>𝑛</m:t>
                    </m:r>
                  </m:oMath>
                </a14:m>
                <a:r>
                  <a:rPr lang="en-US" sz="2000" dirty="0" err="1">
                    <a:solidFill>
                      <a:schemeClr val="tx1"/>
                    </a:solidFill>
                  </a:rPr>
                  <a:t>th</a:t>
                </a:r>
                <a:r>
                  <a:rPr lang="en-US" sz="2000" dirty="0">
                    <a:solidFill>
                      <a:schemeClr val="tx1"/>
                    </a:solidFill>
                  </a:rPr>
                  <a:t> derivatives: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𝑛</m:t>
                            </m:r>
                          </m:e>
                        </m:d>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r>
                  <a:rPr lang="en-US" sz="2000" dirty="0">
                    <a:solidFill>
                      <a:schemeClr val="tx1"/>
                    </a:solidFill>
                  </a:rPr>
                  <a:t>   or   </a:t>
                </a:r>
                <a14:m>
                  <m:oMath xmlns:m="http://schemas.openxmlformats.org/officeDocument/2006/math">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𝑑</m:t>
                            </m:r>
                          </m:e>
                          <m:sup>
                            <m:r>
                              <a:rPr lang="en-US" sz="2000" i="1">
                                <a:solidFill>
                                  <a:schemeClr val="tx1"/>
                                </a:solidFill>
                                <a:latin typeface="Cambria Math"/>
                              </a:rPr>
                              <m:t>𝑛</m:t>
                            </m:r>
                          </m:sup>
                        </m:sSup>
                        <m:r>
                          <a:rPr lang="en-US" sz="2000" i="1">
                            <a:solidFill>
                              <a:schemeClr val="tx1"/>
                            </a:solidFill>
                            <a:latin typeface="Cambria Math"/>
                          </a:rPr>
                          <m:t>𝑦</m:t>
                        </m:r>
                      </m:num>
                      <m:den>
                        <m:r>
                          <a:rPr lang="en-US" sz="2000" i="1">
                            <a:solidFill>
                              <a:schemeClr val="tx1"/>
                            </a:solidFill>
                            <a:latin typeface="Cambria Math"/>
                          </a:rPr>
                          <m:t>𝑑</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𝑛</m:t>
                            </m:r>
                          </m:sup>
                        </m:sSup>
                      </m:den>
                    </m:f>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6383479"/>
              </a:xfrm>
              <a:prstGeom prst="rect">
                <a:avLst/>
              </a:prstGeom>
              <a:blipFill>
                <a:blip r:embed="rId3"/>
                <a:stretch>
                  <a:fillRect l="-772" t="-573" r="-351"/>
                </a:stretch>
              </a:blipFill>
            </p:spPr>
            <p:txBody>
              <a:bodyPr/>
              <a:lstStyle/>
              <a:p>
                <a:r>
                  <a:rPr lang="en-US">
                    <a:noFill/>
                  </a:rPr>
                  <a:t> </a:t>
                </a:r>
              </a:p>
            </p:txBody>
          </p:sp>
        </mc:Fallback>
      </mc:AlternateContent>
    </p:spTree>
    <p:extLst>
      <p:ext uri="{BB962C8B-B14F-4D97-AF65-F5344CB8AC3E}">
        <p14:creationId xmlns:p14="http://schemas.microsoft.com/office/powerpoint/2010/main" val="12035109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4519955"/>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Find derivatives of all orders for the following functions.</a:t>
                </a:r>
                <a:endParaRPr lang="en-US" sz="2000" i="1" dirty="0">
                  <a:solidFill>
                    <a:schemeClr val="tx1"/>
                  </a:solidFill>
                  <a:latin typeface="Cambria Math"/>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+2</m:t>
                    </m:r>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dirty="0">
                  <a:solidFill>
                    <a:schemeClr val="tx1"/>
                  </a:solidFill>
                </a:endParaRPr>
              </a:p>
              <a:p>
                <a:pPr>
                  <a:spcAft>
                    <a:spcPts val="600"/>
                  </a:spcAft>
                </a:pPr>
                <a:endParaRPr lang="en-US" sz="2000" dirty="0">
                  <a:solidFill>
                    <a:schemeClr val="tx1"/>
                  </a:solidFill>
                </a:endParaRPr>
              </a:p>
              <a:p>
                <a:pPr>
                  <a:spcAft>
                    <a:spcPts val="600"/>
                  </a:spcAft>
                </a:pPr>
                <a:endParaRPr lang="en-US" sz="2000" dirty="0">
                  <a:solidFill>
                    <a:schemeClr val="tx1"/>
                  </a:solidFill>
                </a:endParaRPr>
              </a:p>
              <a:p>
                <a:pPr marL="457200" indent="-457200">
                  <a:spcAft>
                    <a:spcPts val="1800"/>
                  </a:spcAft>
                  <a:buFont typeface="+mj-lt"/>
                  <a:buAutoNum type="alphaLcParenR"/>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−6</m:t>
                    </m:r>
                    <m:r>
                      <a:rPr lang="en-US" sz="2000" i="1">
                        <a:solidFill>
                          <a:schemeClr val="tx1"/>
                        </a:solidFill>
                        <a:latin typeface="Cambria Math"/>
                      </a:rPr>
                      <m:t>𝑥</m:t>
                    </m:r>
                  </m:oMath>
                </a14:m>
                <a:endParaRPr lang="en-US" sz="2000" i="1" dirty="0">
                  <a:solidFill>
                    <a:schemeClr val="tx1"/>
                  </a:solidFill>
                  <a:latin typeface="Cambria Math"/>
                </a:endParaRPr>
              </a:p>
              <a:p>
                <a:pPr>
                  <a:spcAft>
                    <a:spcPts val="1800"/>
                  </a:spcAft>
                  <a:tabLst>
                    <a:tab pos="517525" algn="l"/>
                  </a:tabLst>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−6</m:t>
                    </m:r>
                  </m:oMath>
                </a14:m>
                <a:endParaRPr lang="en-US" sz="2000" i="1" dirty="0">
                  <a:solidFill>
                    <a:schemeClr val="tx1"/>
                  </a:solidFill>
                  <a:latin typeface="Cambria Math"/>
                </a:endParaRPr>
              </a:p>
              <a:p>
                <a:pPr>
                  <a:spcAft>
                    <a:spcPts val="1800"/>
                  </a:spcAft>
                  <a:tabLst>
                    <a:tab pos="517525" algn="l"/>
                  </a:tabLst>
                </a:pPr>
                <a:r>
                  <a:rPr lang="en-US" sz="2000" i="1" dirty="0">
                    <a:solidFill>
                      <a:schemeClr val="tx1"/>
                    </a:solidFill>
                    <a:latin typeface="Cambria Math"/>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=6</m:t>
                    </m:r>
                  </m:oMath>
                </a14:m>
                <a:endParaRPr lang="en-US" sz="2000" i="1" dirty="0">
                  <a:solidFill>
                    <a:schemeClr val="tx1"/>
                  </a:solidFill>
                  <a:latin typeface="Cambria Math"/>
                </a:endParaRPr>
              </a:p>
              <a:p>
                <a:pPr>
                  <a:spcAft>
                    <a:spcPts val="1800"/>
                  </a:spcAft>
                  <a:tabLst>
                    <a:tab pos="517525" algn="l"/>
                  </a:tabLst>
                </a:pPr>
                <a:r>
                  <a:rPr lang="en-US" sz="2000" i="1" dirty="0">
                    <a:solidFill>
                      <a:schemeClr val="tx1"/>
                    </a:solidFill>
                    <a:latin typeface="Cambria Math"/>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4</m:t>
                            </m:r>
                          </m:e>
                        </m:d>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=0</m:t>
                    </m:r>
                  </m:oMath>
                </a14:m>
                <a:endParaRPr lang="en-US" sz="2000" i="1" dirty="0">
                  <a:solidFill>
                    <a:schemeClr val="tx1"/>
                  </a:solidFill>
                  <a:latin typeface="Cambria Math"/>
                </a:endParaRPr>
              </a:p>
              <a:p>
                <a:pPr>
                  <a:spcAft>
                    <a:spcPts val="1800"/>
                  </a:spcAft>
                  <a:tabLst>
                    <a:tab pos="517525" algn="l"/>
                  </a:tabLst>
                </a:pPr>
                <a:r>
                  <a:rPr lang="en-US" sz="2000" i="1" dirty="0">
                    <a:solidFill>
                      <a:schemeClr val="tx1"/>
                    </a:solidFill>
                    <a:latin typeface="Cambria Math"/>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𝑛</m:t>
                            </m:r>
                          </m:e>
                        </m:d>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=0</m:t>
                    </m:r>
                  </m:oMath>
                </a14:m>
                <a:r>
                  <a:rPr lang="en-US" sz="2000" dirty="0">
                    <a:solidFill>
                      <a:schemeClr val="tx1"/>
                    </a:solidFill>
                    <a:latin typeface="+mn-lt"/>
                  </a:rPr>
                  <a:t>   for </a:t>
                </a:r>
                <a14:m>
                  <m:oMath xmlns:m="http://schemas.openxmlformats.org/officeDocument/2006/math">
                    <m:r>
                      <a:rPr lang="en-US" sz="2000" i="1">
                        <a:solidFill>
                          <a:schemeClr val="tx1"/>
                        </a:solidFill>
                        <a:latin typeface="Cambria Math"/>
                      </a:rPr>
                      <m:t>𝑛</m:t>
                    </m:r>
                    <m:r>
                      <a:rPr lang="en-US" sz="2000" i="1">
                        <a:solidFill>
                          <a:schemeClr val="tx1"/>
                        </a:solidFill>
                        <a:latin typeface="Cambria Math"/>
                      </a:rPr>
                      <m:t>≥4</m:t>
                    </m:r>
                  </m:oMath>
                </a14:m>
                <a:r>
                  <a:rPr lang="en-US" sz="2000" dirty="0">
                    <a:solidFill>
                      <a:schemeClr val="tx1"/>
                    </a:solidFill>
                    <a:latin typeface="+mn-lt"/>
                  </a:rPr>
                  <a:t>.</a:t>
                </a: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4519955"/>
              </a:xfrm>
              <a:prstGeom prst="rect">
                <a:avLst/>
              </a:prstGeom>
              <a:blipFill>
                <a:blip r:embed="rId3"/>
                <a:stretch>
                  <a:fillRect l="-772" t="-810" b="-1484"/>
                </a:stretch>
              </a:blipFill>
            </p:spPr>
            <p:txBody>
              <a:bodyPr/>
              <a:lstStyle/>
              <a:p>
                <a:r>
                  <a:rPr lang="en-US">
                    <a:noFill/>
                  </a:rPr>
                  <a:t> </a:t>
                </a:r>
              </a:p>
            </p:txBody>
          </p:sp>
        </mc:Fallback>
      </mc:AlternateContent>
    </p:spTree>
    <p:extLst>
      <p:ext uri="{BB962C8B-B14F-4D97-AF65-F5344CB8AC3E}">
        <p14:creationId xmlns:p14="http://schemas.microsoft.com/office/powerpoint/2010/main" val="1392692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3960443"/>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Find derivatives of all orders for the following functions.</a:t>
                </a:r>
                <a:endParaRPr lang="en-US" sz="2000" i="1" dirty="0">
                  <a:solidFill>
                    <a:schemeClr val="tx1"/>
                  </a:solidFill>
                  <a:latin typeface="Cambria Math"/>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+2</m:t>
                    </m:r>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dirty="0">
                  <a:solidFill>
                    <a:schemeClr val="tx1"/>
                  </a:solidFill>
                </a:endParaRPr>
              </a:p>
              <a:p>
                <a:pPr>
                  <a:spcAft>
                    <a:spcPts val="600"/>
                  </a:spcAft>
                </a:pPr>
                <a:endParaRPr lang="en-US" sz="2000" dirty="0">
                  <a:solidFill>
                    <a:schemeClr val="tx1"/>
                  </a:solidFill>
                </a:endParaRPr>
              </a:p>
              <a:p>
                <a:pPr>
                  <a:spcAft>
                    <a:spcPts val="600"/>
                  </a:spcAft>
                </a:pPr>
                <a:endParaRPr lang="en-US" sz="2000" dirty="0">
                  <a:solidFill>
                    <a:schemeClr val="tx1"/>
                  </a:solidFill>
                </a:endParaRPr>
              </a:p>
              <a:p>
                <a:pPr marL="457200" indent="-457200">
                  <a:spcAft>
                    <a:spcPts val="1800"/>
                  </a:spcAft>
                  <a:buFont typeface="+mj-lt"/>
                  <a:buAutoNum type="alphaLcParenR" startAt="2"/>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i="1" dirty="0">
                  <a:solidFill>
                    <a:schemeClr val="tx1"/>
                  </a:solidFill>
                  <a:latin typeface="Cambria Math"/>
                </a:endParaRPr>
              </a:p>
              <a:p>
                <a:pPr>
                  <a:spcAft>
                    <a:spcPts val="1800"/>
                  </a:spcAft>
                  <a:tabLst>
                    <a:tab pos="517525" algn="l"/>
                  </a:tabLst>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i="1" dirty="0">
                  <a:solidFill>
                    <a:schemeClr val="tx1"/>
                  </a:solidFill>
                  <a:latin typeface="Cambria Math"/>
                </a:endParaRPr>
              </a:p>
              <a:p>
                <a:pPr>
                  <a:spcAft>
                    <a:spcPts val="1800"/>
                  </a:spcAft>
                  <a:tabLst>
                    <a:tab pos="517525" algn="l"/>
                  </a:tabLst>
                </a:pPr>
                <a:r>
                  <a:rPr lang="en-US" sz="2000" i="1" dirty="0">
                    <a:solidFill>
                      <a:schemeClr val="tx1"/>
                    </a:solidFill>
                    <a:latin typeface="Cambria Math"/>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endParaRPr lang="en-US" sz="2000" i="1" dirty="0">
                  <a:solidFill>
                    <a:schemeClr val="tx1"/>
                  </a:solidFill>
                  <a:latin typeface="Cambria Math"/>
                </a:endParaRPr>
              </a:p>
              <a:p>
                <a:pPr>
                  <a:spcAft>
                    <a:spcPts val="1800"/>
                  </a:spcAft>
                  <a:tabLst>
                    <a:tab pos="517525" algn="l"/>
                  </a:tabLst>
                </a:pPr>
                <a:r>
                  <a:rPr lang="en-US" sz="2000" i="1" dirty="0">
                    <a:solidFill>
                      <a:schemeClr val="tx1"/>
                    </a:solidFill>
                    <a:latin typeface="Cambria Math"/>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𝑛</m:t>
                            </m:r>
                          </m:e>
                        </m:d>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𝑒</m:t>
                        </m:r>
                      </m:e>
                      <m:sup>
                        <m:r>
                          <a:rPr lang="en-US" sz="2000" i="1">
                            <a:solidFill>
                              <a:schemeClr val="tx1"/>
                            </a:solidFill>
                            <a:latin typeface="Cambria Math"/>
                          </a:rPr>
                          <m:t>𝑥</m:t>
                        </m:r>
                      </m:sup>
                    </m:sSup>
                  </m:oMath>
                </a14:m>
                <a:r>
                  <a:rPr lang="en-US" sz="2000" dirty="0">
                    <a:solidFill>
                      <a:schemeClr val="tx1"/>
                    </a:solidFill>
                    <a:latin typeface="+mn-lt"/>
                  </a:rPr>
                  <a:t>   for all </a:t>
                </a:r>
                <a14:m>
                  <m:oMath xmlns:m="http://schemas.openxmlformats.org/officeDocument/2006/math">
                    <m:r>
                      <a:rPr lang="en-US" sz="2000" i="1">
                        <a:solidFill>
                          <a:schemeClr val="tx1"/>
                        </a:solidFill>
                        <a:latin typeface="Cambria Math"/>
                      </a:rPr>
                      <m:t>𝑛</m:t>
                    </m:r>
                  </m:oMath>
                </a14:m>
                <a:r>
                  <a:rPr lang="en-US" sz="2000" dirty="0">
                    <a:solidFill>
                      <a:schemeClr val="tx1"/>
                    </a:solidFill>
                    <a:latin typeface="+mn-lt"/>
                  </a:rPr>
                  <a:t>.</a:t>
                </a: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3960443"/>
              </a:xfrm>
              <a:prstGeom prst="rect">
                <a:avLst/>
              </a:prstGeom>
              <a:blipFill>
                <a:blip r:embed="rId3"/>
                <a:stretch>
                  <a:fillRect l="-772" t="-924" b="-1849"/>
                </a:stretch>
              </a:blipFill>
            </p:spPr>
            <p:txBody>
              <a:bodyPr/>
              <a:lstStyle/>
              <a:p>
                <a:r>
                  <a:rPr lang="en-US">
                    <a:noFill/>
                  </a:rPr>
                  <a:t> </a:t>
                </a:r>
              </a:p>
            </p:txBody>
          </p:sp>
        </mc:Fallback>
      </mc:AlternateContent>
    </p:spTree>
    <p:extLst>
      <p:ext uri="{BB962C8B-B14F-4D97-AF65-F5344CB8AC3E}">
        <p14:creationId xmlns:p14="http://schemas.microsoft.com/office/powerpoint/2010/main" val="1679043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960380"/>
                <a:ext cx="8686800" cy="4221220"/>
              </a:xfrm>
              <a:prstGeom prst="rect">
                <a:avLst/>
              </a:prstGeom>
              <a:noFill/>
            </p:spPr>
            <p:txBody>
              <a:bodyPr wrap="square" rtlCol="0">
                <a:spAutoFit/>
              </a:bodyPr>
              <a:lstStyle/>
              <a:p>
                <a:pPr>
                  <a:spcAft>
                    <a:spcPts val="600"/>
                  </a:spcAft>
                </a:pPr>
                <a:r>
                  <a:rPr lang="en-US" sz="2000" b="1" dirty="0">
                    <a:solidFill>
                      <a:srgbClr val="0070C0"/>
                    </a:solidFill>
                  </a:rPr>
                  <a:t>Derivatives of Polynomial Functions</a:t>
                </a:r>
              </a:p>
              <a:p>
                <a:pPr marL="342900" indent="-342900">
                  <a:spcAft>
                    <a:spcPts val="600"/>
                  </a:spcAft>
                  <a:buFont typeface="Arial" pitchFamily="34" charset="0"/>
                  <a:buChar char="•"/>
                </a:pPr>
                <a:r>
                  <a:rPr lang="en-US" sz="2000" dirty="0">
                    <a:solidFill>
                      <a:schemeClr val="tx1"/>
                    </a:solidFill>
                  </a:rPr>
                  <a:t>In previous sections we have placed much emphasis on various interpretations of the derivative of a function.</a:t>
                </a:r>
              </a:p>
              <a:p>
                <a:pPr marL="342900" indent="-342900">
                  <a:spcAft>
                    <a:spcPts val="600"/>
                  </a:spcAft>
                  <a:buFont typeface="Arial" pitchFamily="34" charset="0"/>
                  <a:buChar char="•"/>
                </a:pPr>
                <a:r>
                  <a:rPr lang="en-US" sz="2000" dirty="0">
                    <a:solidFill>
                      <a:schemeClr val="tx1"/>
                    </a:solidFill>
                  </a:rPr>
                  <a:t>In this section we set aside (for the moment) these interpretations and ask instead:  “Is there an easier way than limits of difference quotients to find derivatives of functions?”</a:t>
                </a:r>
              </a:p>
              <a:p>
                <a:pPr marL="342900" indent="-342900">
                  <a:spcAft>
                    <a:spcPts val="600"/>
                  </a:spcAft>
                  <a:buFont typeface="Arial" pitchFamily="34" charset="0"/>
                  <a:buChar char="•"/>
                </a:pPr>
                <a:r>
                  <a:rPr lang="en-US" sz="2000" dirty="0">
                    <a:solidFill>
                      <a:schemeClr val="tx1"/>
                    </a:solidFill>
                  </a:rPr>
                  <a:t>The answer is “YES!” and we will spend this section proving several Differentiation Rules that will allow us to skip the limit definition of a derivative.</a:t>
                </a:r>
              </a:p>
              <a:p>
                <a:pPr marL="342900" indent="-342900">
                  <a:spcAft>
                    <a:spcPts val="600"/>
                  </a:spcAft>
                  <a:buFont typeface="Arial" pitchFamily="34" charset="0"/>
                  <a:buChar char="•"/>
                </a:pPr>
                <a:r>
                  <a:rPr lang="en-US" sz="2000" dirty="0">
                    <a:solidFill>
                      <a:schemeClr val="tx1"/>
                    </a:solidFill>
                  </a:rPr>
                  <a:t>Our first task is to find the derivative of a polynomial function, like</a:t>
                </a:r>
                <a:br>
                  <a:rPr lang="en-US" sz="2000" dirty="0">
                    <a:solidFill>
                      <a:schemeClr val="tx1"/>
                    </a:solidFill>
                  </a:rPr>
                </a:b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4</m:t>
                        </m:r>
                      </m:num>
                      <m:den>
                        <m:r>
                          <a:rPr lang="en-US" sz="2000" i="1">
                            <a:solidFill>
                              <a:schemeClr val="tx1"/>
                            </a:solidFill>
                            <a:latin typeface="Cambria Math"/>
                          </a:rPr>
                          <m:t>3</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−5</m:t>
                    </m:r>
                    <m:r>
                      <a:rPr lang="en-US" sz="2000" i="1">
                        <a:solidFill>
                          <a:schemeClr val="tx1"/>
                        </a:solidFill>
                        <a:latin typeface="Cambria Math"/>
                      </a:rPr>
                      <m:t>𝑥</m:t>
                    </m:r>
                    <m:r>
                      <a:rPr lang="en-US" sz="2000" i="1">
                        <a:solidFill>
                          <a:schemeClr val="tx1"/>
                        </a:solidFill>
                        <a:latin typeface="Cambria Math"/>
                      </a:rPr>
                      <m:t>+1</m:t>
                    </m:r>
                  </m:oMath>
                </a14:m>
                <a:r>
                  <a:rPr lang="en-US" sz="2000" dirty="0">
                    <a:solidFill>
                      <a:schemeClr val="tx1"/>
                    </a:solidFill>
                  </a:rPr>
                  <a:t>,</a:t>
                </a:r>
                <a:br>
                  <a:rPr lang="en-US" sz="2000" dirty="0">
                    <a:solidFill>
                      <a:schemeClr val="tx1"/>
                    </a:solidFill>
                  </a:rPr>
                </a:br>
                <a:r>
                  <a:rPr lang="en-US" sz="2000" dirty="0">
                    <a:solidFill>
                      <a:schemeClr val="tx1"/>
                    </a:solidFill>
                  </a:rPr>
                  <a:t>which is a sum/difference of a constant and constant multiples of powers of </a:t>
                </a:r>
                <a14:m>
                  <m:oMath xmlns:m="http://schemas.openxmlformats.org/officeDocument/2006/math">
                    <m:r>
                      <a:rPr lang="en-US" sz="2000" i="1">
                        <a:solidFill>
                          <a:schemeClr val="tx1"/>
                        </a:solidFill>
                        <a:latin typeface="Cambria Math"/>
                      </a:rPr>
                      <m:t>𝑥</m:t>
                    </m:r>
                  </m:oMath>
                </a14:m>
                <a:r>
                  <a:rPr lang="en-US" sz="2000" dirty="0">
                    <a:solidFill>
                      <a:schemeClr val="tx1"/>
                    </a:solidFill>
                  </a:rPr>
                  <a:t>.</a:t>
                </a:r>
              </a:p>
            </p:txBody>
          </p:sp>
        </mc:Choice>
        <mc:Fallback xmlns="">
          <p:sp>
            <p:nvSpPr>
              <p:cNvPr id="2" name="TextBox 1"/>
              <p:cNvSpPr txBox="1">
                <a:spLocks noRot="1" noChangeAspect="1" noMove="1" noResize="1" noEditPoints="1" noAdjustHandles="1" noChangeArrowheads="1" noChangeShapeType="1" noTextEdit="1"/>
              </p:cNvSpPr>
              <p:nvPr/>
            </p:nvSpPr>
            <p:spPr>
              <a:xfrm>
                <a:off x="1752600" y="960380"/>
                <a:ext cx="8686800" cy="4221220"/>
              </a:xfrm>
              <a:prstGeom prst="rect">
                <a:avLst/>
              </a:prstGeom>
              <a:blipFill>
                <a:blip r:embed="rId3"/>
                <a:stretch>
                  <a:fillRect l="-772" t="-867" b="-1734"/>
                </a:stretch>
              </a:blipFill>
            </p:spPr>
            <p:txBody>
              <a:bodyPr/>
              <a:lstStyle/>
              <a:p>
                <a:r>
                  <a:rPr lang="en-US">
                    <a:noFill/>
                  </a:rPr>
                  <a:t> </a:t>
                </a:r>
              </a:p>
            </p:txBody>
          </p:sp>
        </mc:Fallback>
      </mc:AlternateContent>
    </p:spTree>
    <p:extLst>
      <p:ext uri="{BB962C8B-B14F-4D97-AF65-F5344CB8AC3E}">
        <p14:creationId xmlns:p14="http://schemas.microsoft.com/office/powerpoint/2010/main" val="6751233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81000"/>
            <a:ext cx="8686800" cy="400110"/>
          </a:xfrm>
          <a:prstGeom prst="rect">
            <a:avLst/>
          </a:prstGeom>
          <a:noFill/>
        </p:spPr>
        <p:txBody>
          <a:bodyPr wrap="square" rtlCol="0">
            <a:spAutoFit/>
          </a:bodyPr>
          <a:lstStyle/>
          <a:p>
            <a:pPr>
              <a:spcAft>
                <a:spcPts val="600"/>
              </a:spcAft>
            </a:pPr>
            <a:r>
              <a:rPr lang="en-US" sz="2000" b="1" dirty="0">
                <a:solidFill>
                  <a:srgbClr val="0070C0"/>
                </a:solidFill>
              </a:rPr>
              <a:t>Summary of Differentiation Rules (So Far)</a:t>
            </a: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178165094"/>
                  </p:ext>
                </p:extLst>
              </p:nvPr>
            </p:nvGraphicFramePr>
            <p:xfrm>
              <a:off x="2590801" y="1447800"/>
              <a:ext cx="7046595" cy="3469450"/>
            </p:xfrm>
            <a:graphic>
              <a:graphicData uri="http://schemas.openxmlformats.org/drawingml/2006/table">
                <a:tbl>
                  <a:tblPr firstRow="1" bandRow="1">
                    <a:tableStyleId>{5940675A-B579-460E-94D1-54222C63F5DA}</a:tableStyleId>
                  </a:tblPr>
                  <a:tblGrid>
                    <a:gridCol w="2386330">
                      <a:extLst>
                        <a:ext uri="{9D8B030D-6E8A-4147-A177-3AD203B41FA5}">
                          <a16:colId xmlns:a16="http://schemas.microsoft.com/office/drawing/2014/main" val="20000"/>
                        </a:ext>
                      </a:extLst>
                    </a:gridCol>
                    <a:gridCol w="4660265">
                      <a:extLst>
                        <a:ext uri="{9D8B030D-6E8A-4147-A177-3AD203B41FA5}">
                          <a16:colId xmlns:a16="http://schemas.microsoft.com/office/drawing/2014/main" val="20001"/>
                        </a:ext>
                      </a:extLst>
                    </a:gridCol>
                  </a:tblGrid>
                  <a:tr h="370840">
                    <a:tc>
                      <a:txBody>
                        <a:bodyPr/>
                        <a:lstStyle/>
                        <a:p>
                          <a:r>
                            <a:rPr lang="en-US" dirty="0"/>
                            <a:t>Constant Rule</a:t>
                          </a:r>
                        </a:p>
                      </a:txBody>
                      <a:tcPr/>
                    </a:tc>
                    <a:tc>
                      <a:txBody>
                        <a:bodyPr/>
                        <a:lstStyle/>
                        <a:p>
                          <a:r>
                            <a:rPr lang="en-US" b="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r>
                                    <a:rPr lang="en-US" b="0" i="1" smtClean="0">
                                      <a:latin typeface="Cambria Math"/>
                                    </a:rPr>
                                    <m:t>𝑘</m:t>
                                  </m:r>
                                </m:e>
                              </m:d>
                              <m:r>
                                <a:rPr lang="en-US" b="0" i="1" smtClean="0">
                                  <a:latin typeface="Cambria Math"/>
                                </a:rPr>
                                <m:t>=0</m:t>
                              </m:r>
                            </m:oMath>
                          </a14:m>
                          <a:endParaRPr lang="en-US" dirty="0"/>
                        </a:p>
                      </a:txBody>
                      <a:tcPr/>
                    </a:tc>
                    <a:extLst>
                      <a:ext uri="{0D108BD9-81ED-4DB2-BD59-A6C34878D82A}">
                        <a16:rowId xmlns:a16="http://schemas.microsoft.com/office/drawing/2014/main" val="10000"/>
                      </a:ext>
                    </a:extLst>
                  </a:tr>
                  <a:tr h="370840">
                    <a:tc>
                      <a:txBody>
                        <a:bodyPr/>
                        <a:lstStyle/>
                        <a:p>
                          <a:r>
                            <a:rPr lang="en-US" dirty="0"/>
                            <a:t>Power Rule</a:t>
                          </a:r>
                        </a:p>
                      </a:txBody>
                      <a:tcPr/>
                    </a:tc>
                    <a:tc>
                      <a:txBody>
                        <a:bodyPr/>
                        <a:lstStyle/>
                        <a:p>
                          <a:r>
                            <a:rPr lang="en-US" b="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𝑛</m:t>
                                      </m:r>
                                    </m:sup>
                                  </m:sSup>
                                </m:e>
                              </m:d>
                              <m:r>
                                <a:rPr lang="en-US" b="0" i="1" smtClean="0">
                                  <a:latin typeface="Cambria Math"/>
                                </a:rPr>
                                <m:t>=</m:t>
                              </m:r>
                              <m:r>
                                <a:rPr lang="en-US" b="0" i="1" smtClean="0">
                                  <a:latin typeface="Cambria Math"/>
                                </a:rPr>
                                <m:t>𝑛</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𝑛</m:t>
                                  </m:r>
                                  <m:r>
                                    <a:rPr lang="en-US" b="0" i="1" smtClean="0">
                                      <a:latin typeface="Cambria Math"/>
                                    </a:rPr>
                                    <m:t>−1</m:t>
                                  </m:r>
                                </m:sup>
                              </m:sSup>
                            </m:oMath>
                          </a14:m>
                          <a:endParaRPr lang="en-US" dirty="0"/>
                        </a:p>
                      </a:txBody>
                      <a:tcPr/>
                    </a:tc>
                    <a:extLst>
                      <a:ext uri="{0D108BD9-81ED-4DB2-BD59-A6C34878D82A}">
                        <a16:rowId xmlns:a16="http://schemas.microsoft.com/office/drawing/2014/main" val="10001"/>
                      </a:ext>
                    </a:extLst>
                  </a:tr>
                  <a:tr h="370840">
                    <a:tc>
                      <a:txBody>
                        <a:bodyPr/>
                        <a:lstStyle/>
                        <a:p>
                          <a:r>
                            <a:rPr lang="en-US" dirty="0"/>
                            <a:t>Constant Multiple Rule</a:t>
                          </a:r>
                        </a:p>
                      </a:txBody>
                      <a:tcPr/>
                    </a:tc>
                    <a:tc>
                      <a:txBody>
                        <a:bodyPr/>
                        <a:lstStyle/>
                        <a:p>
                          <a:r>
                            <a:rPr lang="en-US" b="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r>
                                    <a:rPr lang="en-US" b="0" i="1" smtClean="0">
                                      <a:latin typeface="Cambria Math"/>
                                    </a:rPr>
                                    <m:t>𝑘</m:t>
                                  </m:r>
                                  <m:r>
                                    <a:rPr lang="en-US" b="0" i="1" smtClean="0">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e>
                              </m:d>
                              <m:r>
                                <a:rPr lang="en-US" b="0" i="1" smtClean="0">
                                  <a:latin typeface="Cambria Math"/>
                                </a:rPr>
                                <m:t>=</m:t>
                              </m:r>
                              <m:r>
                                <a:rPr lang="en-US" b="0" i="1" smtClean="0">
                                  <a:latin typeface="Cambria Math"/>
                                </a:rPr>
                                <m:t>𝑘</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𝑓</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oMath>
                          </a14:m>
                          <a:endParaRPr lang="en-US" dirty="0"/>
                        </a:p>
                      </a:txBody>
                      <a:tcPr/>
                    </a:tc>
                    <a:extLst>
                      <a:ext uri="{0D108BD9-81ED-4DB2-BD59-A6C34878D82A}">
                        <a16:rowId xmlns:a16="http://schemas.microsoft.com/office/drawing/2014/main" val="10002"/>
                      </a:ext>
                    </a:extLst>
                  </a:tr>
                  <a:tr h="370840">
                    <a:tc>
                      <a:txBody>
                        <a:bodyPr/>
                        <a:lstStyle/>
                        <a:p>
                          <a:r>
                            <a:rPr lang="en-US" dirty="0"/>
                            <a:t>Sum/Difference Rule</a:t>
                          </a:r>
                        </a:p>
                      </a:txBody>
                      <a:tcPr/>
                    </a:tc>
                    <a:tc>
                      <a:txBody>
                        <a:bodyPr/>
                        <a:lstStyle/>
                        <a:p>
                          <a:r>
                            <a:rPr lang="en-US" b="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𝑓</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𝑔</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oMath>
                          </a14:m>
                          <a:endParaRPr lang="en-US" dirty="0"/>
                        </a:p>
                      </a:txBody>
                      <a:tcPr/>
                    </a:tc>
                    <a:extLst>
                      <a:ext uri="{0D108BD9-81ED-4DB2-BD59-A6C34878D82A}">
                        <a16:rowId xmlns:a16="http://schemas.microsoft.com/office/drawing/2014/main" val="10003"/>
                      </a:ext>
                    </a:extLst>
                  </a:tr>
                  <a:tr h="370840">
                    <a:tc>
                      <a:txBody>
                        <a:bodyPr/>
                        <a:lstStyle/>
                        <a:p>
                          <a:r>
                            <a:rPr lang="en-US" dirty="0"/>
                            <a:t>Product Rule</a:t>
                          </a:r>
                        </a:p>
                      </a:txBody>
                      <a:tcPr/>
                    </a:tc>
                    <a:tc>
                      <a:txBody>
                        <a:bodyPr/>
                        <a:lstStyle/>
                        <a:p>
                          <a:r>
                            <a:rPr lang="en-US"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e>
                              </m:d>
                              <m:r>
                                <a:rPr lang="en-US" b="0" i="1" smtClean="0">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𝑔</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𝑓</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oMath>
                          </a14:m>
                          <a:endParaRPr lang="en-US" dirty="0"/>
                        </a:p>
                      </a:txBody>
                      <a:tcPr/>
                    </a:tc>
                    <a:extLst>
                      <a:ext uri="{0D108BD9-81ED-4DB2-BD59-A6C34878D82A}">
                        <a16:rowId xmlns:a16="http://schemas.microsoft.com/office/drawing/2014/main" val="10004"/>
                      </a:ext>
                    </a:extLst>
                  </a:tr>
                  <a:tr h="370840">
                    <a:tc>
                      <a:txBody>
                        <a:bodyPr/>
                        <a:lstStyle/>
                        <a:p>
                          <a:r>
                            <a:rPr lang="en-US" dirty="0"/>
                            <a:t>Quotient Rule</a:t>
                          </a:r>
                        </a:p>
                      </a:txBody>
                      <a:tcPr/>
                    </a:tc>
                    <a:tc>
                      <a:txBody>
                        <a:bodyPr/>
                        <a:lstStyle/>
                        <a:p>
                          <a:r>
                            <a:rPr lang="en-US" b="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num>
                                    <m:den>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den>
                                  </m:f>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𝑓</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𝑔</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𝑥</m:t>
                                      </m:r>
                                    </m:e>
                                  </m:d>
                                </m:num>
                                <m:den>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e>
                                      </m:d>
                                    </m:e>
                                    <m:sup>
                                      <m:r>
                                        <a:rPr lang="en-US" b="0" i="1" smtClean="0">
                                          <a:latin typeface="Cambria Math"/>
                                        </a:rPr>
                                        <m:t>2</m:t>
                                      </m:r>
                                    </m:sup>
                                  </m:sSup>
                                </m:den>
                              </m:f>
                            </m:oMath>
                          </a14:m>
                          <a:endParaRPr lang="en-US" dirty="0"/>
                        </a:p>
                      </a:txBody>
                      <a:tcPr/>
                    </a:tc>
                    <a:extLst>
                      <a:ext uri="{0D108BD9-81ED-4DB2-BD59-A6C34878D82A}">
                        <a16:rowId xmlns:a16="http://schemas.microsoft.com/office/drawing/2014/main" val="10005"/>
                      </a:ext>
                    </a:extLst>
                  </a:tr>
                  <a:tr h="370840">
                    <a:tc>
                      <a:txBody>
                        <a:bodyPr/>
                        <a:lstStyle/>
                        <a:p>
                          <a:r>
                            <a:rPr lang="en-US" dirty="0"/>
                            <a:t>Natural</a:t>
                          </a:r>
                          <a:r>
                            <a:rPr lang="en-US" baseline="0" dirty="0"/>
                            <a:t> Exponential</a:t>
                          </a:r>
                          <a:endParaRPr lang="en-US" dirty="0"/>
                        </a:p>
                      </a:txBody>
                      <a:tcPr/>
                    </a:tc>
                    <a:tc>
                      <a:txBody>
                        <a:bodyPr/>
                        <a:lstStyle/>
                        <a:p>
                          <a:r>
                            <a:rPr lang="en-US"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𝑑𝑥</m:t>
                                  </m:r>
                                </m:den>
                              </m:f>
                              <m:d>
                                <m:dPr>
                                  <m:begChr m:val="["/>
                                  <m:endChr m:val="]"/>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oMath>
                          </a14:m>
                          <a:endParaRPr lang="en-US" dirty="0"/>
                        </a:p>
                      </a:txBody>
                      <a:tcPr/>
                    </a:tc>
                    <a:extLst>
                      <a:ext uri="{0D108BD9-81ED-4DB2-BD59-A6C34878D82A}">
                        <a16:rowId xmlns:a16="http://schemas.microsoft.com/office/drawing/2014/main" val="10006"/>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178165094"/>
                  </p:ext>
                </p:extLst>
              </p:nvPr>
            </p:nvGraphicFramePr>
            <p:xfrm>
              <a:off x="2590801" y="1447800"/>
              <a:ext cx="7046595" cy="3469450"/>
            </p:xfrm>
            <a:graphic>
              <a:graphicData uri="http://schemas.openxmlformats.org/drawingml/2006/table">
                <a:tbl>
                  <a:tblPr firstRow="1" bandRow="1">
                    <a:tableStyleId>{5940675A-B579-460E-94D1-54222C63F5DA}</a:tableStyleId>
                  </a:tblPr>
                  <a:tblGrid>
                    <a:gridCol w="2386330">
                      <a:extLst>
                        <a:ext uri="{9D8B030D-6E8A-4147-A177-3AD203B41FA5}">
                          <a16:colId xmlns:a16="http://schemas.microsoft.com/office/drawing/2014/main" val="20000"/>
                        </a:ext>
                      </a:extLst>
                    </a:gridCol>
                    <a:gridCol w="4660265">
                      <a:extLst>
                        <a:ext uri="{9D8B030D-6E8A-4147-A177-3AD203B41FA5}">
                          <a16:colId xmlns:a16="http://schemas.microsoft.com/office/drawing/2014/main" val="20001"/>
                        </a:ext>
                      </a:extLst>
                    </a:gridCol>
                  </a:tblGrid>
                  <a:tr h="486537">
                    <a:tc>
                      <a:txBody>
                        <a:bodyPr/>
                        <a:lstStyle/>
                        <a:p>
                          <a:r>
                            <a:rPr lang="en-US" dirty="0"/>
                            <a:t>Constant Rule</a:t>
                          </a:r>
                        </a:p>
                      </a:txBody>
                      <a:tcPr/>
                    </a:tc>
                    <a:tc>
                      <a:txBody>
                        <a:bodyPr/>
                        <a:lstStyle/>
                        <a:p>
                          <a:endParaRPr lang="en-US"/>
                        </a:p>
                      </a:txBody>
                      <a:tcPr>
                        <a:blipFill>
                          <a:blip r:embed="rId3"/>
                          <a:stretch>
                            <a:fillRect l="-51373" t="-6250" r="-392" b="-615000"/>
                          </a:stretch>
                        </a:blipFill>
                      </a:tcPr>
                    </a:tc>
                    <a:extLst>
                      <a:ext uri="{0D108BD9-81ED-4DB2-BD59-A6C34878D82A}">
                        <a16:rowId xmlns:a16="http://schemas.microsoft.com/office/drawing/2014/main" val="10000"/>
                      </a:ext>
                    </a:extLst>
                  </a:tr>
                  <a:tr h="486537">
                    <a:tc>
                      <a:txBody>
                        <a:bodyPr/>
                        <a:lstStyle/>
                        <a:p>
                          <a:r>
                            <a:rPr lang="en-US" dirty="0"/>
                            <a:t>Power Rule</a:t>
                          </a:r>
                        </a:p>
                      </a:txBody>
                      <a:tcPr/>
                    </a:tc>
                    <a:tc>
                      <a:txBody>
                        <a:bodyPr/>
                        <a:lstStyle/>
                        <a:p>
                          <a:endParaRPr lang="en-US"/>
                        </a:p>
                      </a:txBody>
                      <a:tcPr>
                        <a:blipFill>
                          <a:blip r:embed="rId3"/>
                          <a:stretch>
                            <a:fillRect l="-51373" t="-106250" r="-392" b="-515000"/>
                          </a:stretch>
                        </a:blipFill>
                      </a:tcPr>
                    </a:tc>
                    <a:extLst>
                      <a:ext uri="{0D108BD9-81ED-4DB2-BD59-A6C34878D82A}">
                        <a16:rowId xmlns:a16="http://schemas.microsoft.com/office/drawing/2014/main" val="10001"/>
                      </a:ext>
                    </a:extLst>
                  </a:tr>
                  <a:tr h="486537">
                    <a:tc>
                      <a:txBody>
                        <a:bodyPr/>
                        <a:lstStyle/>
                        <a:p>
                          <a:r>
                            <a:rPr lang="en-US" dirty="0"/>
                            <a:t>Constant Multiple Rule</a:t>
                          </a:r>
                        </a:p>
                      </a:txBody>
                      <a:tcPr/>
                    </a:tc>
                    <a:tc>
                      <a:txBody>
                        <a:bodyPr/>
                        <a:lstStyle/>
                        <a:p>
                          <a:endParaRPr lang="en-US"/>
                        </a:p>
                      </a:txBody>
                      <a:tcPr>
                        <a:blipFill>
                          <a:blip r:embed="rId3"/>
                          <a:stretch>
                            <a:fillRect l="-51373" t="-206250" r="-392" b="-415000"/>
                          </a:stretch>
                        </a:blipFill>
                      </a:tcPr>
                    </a:tc>
                    <a:extLst>
                      <a:ext uri="{0D108BD9-81ED-4DB2-BD59-A6C34878D82A}">
                        <a16:rowId xmlns:a16="http://schemas.microsoft.com/office/drawing/2014/main" val="10002"/>
                      </a:ext>
                    </a:extLst>
                  </a:tr>
                  <a:tr h="486537">
                    <a:tc>
                      <a:txBody>
                        <a:bodyPr/>
                        <a:lstStyle/>
                        <a:p>
                          <a:r>
                            <a:rPr lang="en-US" dirty="0"/>
                            <a:t>Sum/Difference Rule</a:t>
                          </a:r>
                        </a:p>
                      </a:txBody>
                      <a:tcPr/>
                    </a:tc>
                    <a:tc>
                      <a:txBody>
                        <a:bodyPr/>
                        <a:lstStyle/>
                        <a:p>
                          <a:endParaRPr lang="en-US"/>
                        </a:p>
                      </a:txBody>
                      <a:tcPr>
                        <a:blipFill>
                          <a:blip r:embed="rId3"/>
                          <a:stretch>
                            <a:fillRect l="-51373" t="-306250" r="-392" b="-315000"/>
                          </a:stretch>
                        </a:blipFill>
                      </a:tcPr>
                    </a:tc>
                    <a:extLst>
                      <a:ext uri="{0D108BD9-81ED-4DB2-BD59-A6C34878D82A}">
                        <a16:rowId xmlns:a16="http://schemas.microsoft.com/office/drawing/2014/main" val="10003"/>
                      </a:ext>
                    </a:extLst>
                  </a:tr>
                  <a:tr h="486537">
                    <a:tc>
                      <a:txBody>
                        <a:bodyPr/>
                        <a:lstStyle/>
                        <a:p>
                          <a:r>
                            <a:rPr lang="en-US" dirty="0"/>
                            <a:t>Product Rule</a:t>
                          </a:r>
                        </a:p>
                      </a:txBody>
                      <a:tcPr/>
                    </a:tc>
                    <a:tc>
                      <a:txBody>
                        <a:bodyPr/>
                        <a:lstStyle/>
                        <a:p>
                          <a:endParaRPr lang="en-US"/>
                        </a:p>
                      </a:txBody>
                      <a:tcPr>
                        <a:blipFill>
                          <a:blip r:embed="rId3"/>
                          <a:stretch>
                            <a:fillRect l="-51373" t="-406250" r="-392" b="-215000"/>
                          </a:stretch>
                        </a:blipFill>
                      </a:tcPr>
                    </a:tc>
                    <a:extLst>
                      <a:ext uri="{0D108BD9-81ED-4DB2-BD59-A6C34878D82A}">
                        <a16:rowId xmlns:a16="http://schemas.microsoft.com/office/drawing/2014/main" val="10004"/>
                      </a:ext>
                    </a:extLst>
                  </a:tr>
                  <a:tr h="550228">
                    <a:tc>
                      <a:txBody>
                        <a:bodyPr/>
                        <a:lstStyle/>
                        <a:p>
                          <a:r>
                            <a:rPr lang="en-US" dirty="0"/>
                            <a:t>Quotient Rule</a:t>
                          </a:r>
                        </a:p>
                      </a:txBody>
                      <a:tcPr/>
                    </a:tc>
                    <a:tc>
                      <a:txBody>
                        <a:bodyPr/>
                        <a:lstStyle/>
                        <a:p>
                          <a:endParaRPr lang="en-US"/>
                        </a:p>
                      </a:txBody>
                      <a:tcPr>
                        <a:blipFill>
                          <a:blip r:embed="rId3"/>
                          <a:stretch>
                            <a:fillRect l="-51373" t="-450000" r="-392" b="-91111"/>
                          </a:stretch>
                        </a:blipFill>
                      </a:tcPr>
                    </a:tc>
                    <a:extLst>
                      <a:ext uri="{0D108BD9-81ED-4DB2-BD59-A6C34878D82A}">
                        <a16:rowId xmlns:a16="http://schemas.microsoft.com/office/drawing/2014/main" val="10005"/>
                      </a:ext>
                    </a:extLst>
                  </a:tr>
                  <a:tr h="486537">
                    <a:tc>
                      <a:txBody>
                        <a:bodyPr/>
                        <a:lstStyle/>
                        <a:p>
                          <a:r>
                            <a:rPr lang="en-US" dirty="0"/>
                            <a:t>Natural</a:t>
                          </a:r>
                          <a:r>
                            <a:rPr lang="en-US" baseline="0" dirty="0"/>
                            <a:t> Exponential</a:t>
                          </a:r>
                          <a:endParaRPr lang="en-US" dirty="0"/>
                        </a:p>
                      </a:txBody>
                      <a:tcPr/>
                    </a:tc>
                    <a:tc>
                      <a:txBody>
                        <a:bodyPr/>
                        <a:lstStyle/>
                        <a:p>
                          <a:endParaRPr lang="en-US"/>
                        </a:p>
                      </a:txBody>
                      <a:tcPr>
                        <a:blipFill>
                          <a:blip r:embed="rId3"/>
                          <a:stretch>
                            <a:fillRect l="-51373" t="-618750" r="-392" b="-2500"/>
                          </a:stretch>
                        </a:blipFill>
                      </a:tcPr>
                    </a:tc>
                    <a:extLst>
                      <a:ext uri="{0D108BD9-81ED-4DB2-BD59-A6C34878D82A}">
                        <a16:rowId xmlns:a16="http://schemas.microsoft.com/office/drawing/2014/main" val="10006"/>
                      </a:ext>
                    </a:extLst>
                  </a:tr>
                </a:tbl>
              </a:graphicData>
            </a:graphic>
          </p:graphicFrame>
        </mc:Fallback>
      </mc:AlternateContent>
    </p:spTree>
    <p:extLst>
      <p:ext uri="{BB962C8B-B14F-4D97-AF65-F5344CB8AC3E}">
        <p14:creationId xmlns:p14="http://schemas.microsoft.com/office/powerpoint/2010/main" val="185554665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txBox="1">
            <a:spLocks noChangeArrowheads="1"/>
          </p:cNvSpPr>
          <p:nvPr/>
        </p:nvSpPr>
        <p:spPr bwMode="auto">
          <a:xfrm>
            <a:off x="1828800" y="9144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buFontTx/>
              <a:buNone/>
            </a:pPr>
            <a:r>
              <a:rPr lang="en-US" altLang="en-US" sz="2000" b="1" dirty="0">
                <a:solidFill>
                  <a:srgbClr val="FF0000"/>
                </a:solidFill>
                <a:latin typeface="Times New Roman" pitchFamily="18" charset="0"/>
                <a:ea typeface="+mn-ea"/>
              </a:rPr>
              <a:t>Example</a:t>
            </a:r>
            <a:endParaRPr lang="en-US" altLang="en-US" sz="2000" dirty="0">
              <a:solidFill>
                <a:srgbClr val="FF6600"/>
              </a:solidFill>
              <a:latin typeface="Times New Roman" pitchFamily="18" charset="0"/>
              <a:cs typeface="Times New Roman" pitchFamily="18" charset="0"/>
            </a:endParaRPr>
          </a:p>
        </p:txBody>
      </p:sp>
      <p:pic>
        <p:nvPicPr>
          <p:cNvPr id="7171" name="Picture 2" descr="03_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209801"/>
            <a:ext cx="2973388"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977250"/>
            <a:ext cx="6096000" cy="39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05842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txBox="1">
            <a:spLocks noChangeArrowheads="1"/>
          </p:cNvSpPr>
          <p:nvPr/>
        </p:nvSpPr>
        <p:spPr bwMode="auto">
          <a:xfrm>
            <a:off x="1843881" y="914400"/>
            <a:ext cx="14493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buFontTx/>
              <a:buNone/>
            </a:pPr>
            <a:r>
              <a:rPr lang="en-US" altLang="en-US" sz="2000" b="1" dirty="0">
                <a:solidFill>
                  <a:srgbClr val="FF0000"/>
                </a:solidFill>
                <a:latin typeface="Times New Roman" pitchFamily="18" charset="0"/>
                <a:ea typeface="+mn-ea"/>
              </a:rPr>
              <a:t>Examples</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8576" y="1608139"/>
            <a:ext cx="1622425" cy="681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1" y="2303463"/>
            <a:ext cx="2709863"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952750"/>
            <a:ext cx="2967038"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990601"/>
            <a:ext cx="3448050" cy="388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1" y="3487739"/>
            <a:ext cx="2359025" cy="165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4037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7"/>
          <p:cNvSpPr>
            <a:spLocks noGrp="1" noChangeArrowheads="1"/>
          </p:cNvSpPr>
          <p:nvPr>
            <p:ph type="ftr" sz="quarter" idx="4294967295"/>
          </p:nvPr>
        </p:nvSpPr>
        <p:spPr>
          <a:xfrm>
            <a:off x="1752600" y="6400800"/>
            <a:ext cx="62484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500">
                <a:solidFill>
                  <a:srgbClr val="FFFFFF"/>
                </a:solidFill>
                <a:latin typeface="Times New Roman" pitchFamily="18" charset="0"/>
              </a:defRPr>
            </a:lvl1pPr>
            <a:lvl2pPr marL="742950" indent="-285750">
              <a:defRPr sz="3500">
                <a:solidFill>
                  <a:srgbClr val="FFFFFF"/>
                </a:solidFill>
                <a:latin typeface="Times New Roman" pitchFamily="18" charset="0"/>
              </a:defRPr>
            </a:lvl2pPr>
            <a:lvl3pPr marL="1143000" indent="-228600">
              <a:defRPr sz="3500">
                <a:solidFill>
                  <a:srgbClr val="FFFFFF"/>
                </a:solidFill>
                <a:latin typeface="Times New Roman" pitchFamily="18" charset="0"/>
              </a:defRPr>
            </a:lvl3pPr>
            <a:lvl4pPr marL="1600200" indent="-228600">
              <a:defRPr sz="3500">
                <a:solidFill>
                  <a:srgbClr val="FFFFFF"/>
                </a:solidFill>
                <a:latin typeface="Times New Roman" pitchFamily="18" charset="0"/>
              </a:defRPr>
            </a:lvl4pPr>
            <a:lvl5pPr marL="2057400" indent="-228600">
              <a:defRPr sz="3500">
                <a:solidFill>
                  <a:srgbClr val="FFFFFF"/>
                </a:solidFill>
                <a:latin typeface="Times New Roman" pitchFamily="18" charset="0"/>
              </a:defRPr>
            </a:lvl5pPr>
            <a:lvl6pPr marL="2514600" indent="-228600" eaLnBrk="0" fontAlgn="base" hangingPunct="0">
              <a:spcBef>
                <a:spcPct val="0"/>
              </a:spcBef>
              <a:spcAft>
                <a:spcPct val="0"/>
              </a:spcAft>
              <a:defRPr sz="3500">
                <a:solidFill>
                  <a:srgbClr val="FFFFFF"/>
                </a:solidFill>
                <a:latin typeface="Times New Roman" pitchFamily="18" charset="0"/>
              </a:defRPr>
            </a:lvl6pPr>
            <a:lvl7pPr marL="2971800" indent="-228600" eaLnBrk="0" fontAlgn="base" hangingPunct="0">
              <a:spcBef>
                <a:spcPct val="0"/>
              </a:spcBef>
              <a:spcAft>
                <a:spcPct val="0"/>
              </a:spcAft>
              <a:defRPr sz="3500">
                <a:solidFill>
                  <a:srgbClr val="FFFFFF"/>
                </a:solidFill>
                <a:latin typeface="Times New Roman" pitchFamily="18" charset="0"/>
              </a:defRPr>
            </a:lvl7pPr>
            <a:lvl8pPr marL="3429000" indent="-228600" eaLnBrk="0" fontAlgn="base" hangingPunct="0">
              <a:spcBef>
                <a:spcPct val="0"/>
              </a:spcBef>
              <a:spcAft>
                <a:spcPct val="0"/>
              </a:spcAft>
              <a:defRPr sz="3500">
                <a:solidFill>
                  <a:srgbClr val="FFFFFF"/>
                </a:solidFill>
                <a:latin typeface="Times New Roman" pitchFamily="18" charset="0"/>
              </a:defRPr>
            </a:lvl8pPr>
            <a:lvl9pPr marL="3886200" indent="-228600" eaLnBrk="0" fontAlgn="base" hangingPunct="0">
              <a:spcBef>
                <a:spcPct val="0"/>
              </a:spcBef>
              <a:spcAft>
                <a:spcPct val="0"/>
              </a:spcAft>
              <a:defRPr sz="3500">
                <a:solidFill>
                  <a:srgbClr val="FFFFFF"/>
                </a:solidFill>
                <a:latin typeface="Times New Roman" pitchFamily="18" charset="0"/>
              </a:defRPr>
            </a:lvl9pPr>
          </a:lstStyle>
          <a:p>
            <a:r>
              <a:rPr lang="en-US" sz="1000" dirty="0">
                <a:solidFill>
                  <a:schemeClr val="tx1"/>
                </a:solidFill>
                <a:latin typeface="Arial Black" pitchFamily="34" charset="0"/>
              </a:rPr>
              <a:t>Copyright © 2010 Pearson Education, Inc.  Publishing as Pearson Addison-Wesley</a:t>
            </a:r>
          </a:p>
        </p:txBody>
      </p:sp>
      <mc:AlternateContent xmlns:mc="http://schemas.openxmlformats.org/markup-compatibility/2006" xmlns:a14="http://schemas.microsoft.com/office/drawing/2010/main">
        <mc:Choice Requires="a14">
          <p:sp>
            <p:nvSpPr>
              <p:cNvPr id="4" name="TextBox 3"/>
              <p:cNvSpPr txBox="1"/>
              <p:nvPr/>
            </p:nvSpPr>
            <p:spPr>
              <a:xfrm>
                <a:off x="1752601" y="1244263"/>
                <a:ext cx="8766421" cy="4303294"/>
              </a:xfrm>
              <a:prstGeom prst="rect">
                <a:avLst/>
              </a:prstGeom>
              <a:noFill/>
            </p:spPr>
            <p:txBody>
              <a:bodyPr wrap="square" rtlCol="0">
                <a:spAutoFit/>
              </a:bodyPr>
              <a:lstStyle/>
              <a:p>
                <a:pPr>
                  <a:spcAft>
                    <a:spcPts val="1000"/>
                  </a:spcAft>
                </a:pPr>
                <a:r>
                  <a:rPr lang="en-US" sz="2000" b="1" dirty="0">
                    <a:solidFill>
                      <a:srgbClr val="FF0000"/>
                    </a:solidFill>
                  </a:rPr>
                  <a:t>EXAMPLE</a:t>
                </a:r>
                <a:r>
                  <a:rPr lang="en-US" sz="2000" dirty="0">
                    <a:solidFill>
                      <a:schemeClr val="tx1"/>
                    </a:solidFill>
                  </a:rPr>
                  <a:t> Find the first derivative of the function.</a:t>
                </a:r>
              </a:p>
              <a:p>
                <a:pPr>
                  <a:spcAft>
                    <a:spcPts val="1000"/>
                  </a:spcAft>
                </a:pPr>
                <a14:m>
                  <m:oMathPara xmlns:m="http://schemas.openxmlformats.org/officeDocument/2006/math">
                    <m:oMathParaPr>
                      <m:jc m:val="centerGroup"/>
                    </m:oMathParaPr>
                    <m:oMath xmlns:m="http://schemas.openxmlformats.org/officeDocument/2006/math">
                      <m:r>
                        <a:rPr lang="en-US" sz="2000" i="1">
                          <a:solidFill>
                            <a:schemeClr val="tx1"/>
                          </a:solidFill>
                          <a:latin typeface="Cambria Math"/>
                        </a:rPr>
                        <m:t>𝑦</m:t>
                      </m:r>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4−3</m:t>
                          </m:r>
                          <m:r>
                            <a:rPr lang="en-US" sz="2000" i="1">
                              <a:solidFill>
                                <a:schemeClr val="tx1"/>
                              </a:solidFill>
                              <a:latin typeface="Cambria Math"/>
                            </a:rPr>
                            <m:t>𝑥</m:t>
                          </m:r>
                        </m:num>
                        <m:den>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den>
                      </m:f>
                    </m:oMath>
                  </m:oMathPara>
                </a14:m>
                <a:endParaRPr lang="en-US" sz="2000" dirty="0">
                  <a:solidFill>
                    <a:schemeClr val="tx1"/>
                  </a:solidFill>
                </a:endParaRPr>
              </a:p>
              <a:p>
                <a:pPr>
                  <a:spcAft>
                    <a:spcPts val="1000"/>
                  </a:spcAft>
                </a:pPr>
                <a:endParaRPr lang="en-US" sz="2000" dirty="0">
                  <a:solidFill>
                    <a:schemeClr val="tx1"/>
                  </a:solidFill>
                </a:endParaRPr>
              </a:p>
              <a:p>
                <a:pPr>
                  <a:spcAft>
                    <a:spcPts val="1000"/>
                  </a:spcAft>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𝑦</m:t>
                        </m:r>
                      </m:e>
                      <m:sup>
                        <m:r>
                          <a:rPr lang="en-US" sz="2000" i="1">
                            <a:solidFill>
                              <a:schemeClr val="tx1"/>
                            </a:solidFill>
                            <a:latin typeface="Cambria Math"/>
                          </a:rPr>
                          <m:t>′</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4−3</m:t>
                                </m:r>
                                <m:r>
                                  <a:rPr lang="en-US" sz="2000" i="1">
                                    <a:solidFill>
                                      <a:schemeClr val="tx1"/>
                                    </a:solidFill>
                                    <a:latin typeface="Cambria Math"/>
                                  </a:rPr>
                                  <m:t>𝑥</m:t>
                                </m:r>
                              </m:e>
                            </m:d>
                          </m:e>
                          <m:sup>
                            <m:r>
                              <a:rPr lang="en-US" sz="2000" i="1">
                                <a:solidFill>
                                  <a:schemeClr val="tx1"/>
                                </a:solidFill>
                                <a:latin typeface="Cambria Math"/>
                              </a:rPr>
                              <m:t>′</m:t>
                            </m:r>
                          </m:sup>
                        </m:sSup>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4−3</m:t>
                            </m:r>
                            <m:r>
                              <a:rPr lang="en-US" sz="2000" i="1">
                                <a:solidFill>
                                  <a:schemeClr val="tx1"/>
                                </a:solidFill>
                                <a:latin typeface="Cambria Math"/>
                              </a:rPr>
                              <m:t>𝑥</m:t>
                            </m:r>
                          </m:e>
                        </m:d>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e>
                          <m:sup>
                            <m:r>
                              <a:rPr lang="en-US" sz="2000" i="1">
                                <a:solidFill>
                                  <a:schemeClr val="tx1"/>
                                </a:solidFill>
                                <a:latin typeface="Cambria Math"/>
                              </a:rPr>
                              <m:t>′</m:t>
                            </m:r>
                          </m:sup>
                        </m:sSup>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e>
                          <m:sup>
                            <m:r>
                              <a:rPr lang="en-US" sz="2000" i="1">
                                <a:solidFill>
                                  <a:schemeClr val="tx1"/>
                                </a:solidFill>
                                <a:latin typeface="Cambria Math"/>
                              </a:rPr>
                              <m:t>2</m:t>
                            </m:r>
                          </m:sup>
                        </m:sSup>
                      </m:den>
                    </m:f>
                  </m:oMath>
                </a14:m>
                <a:endParaRPr lang="en-US" sz="2000" dirty="0">
                  <a:solidFill>
                    <a:schemeClr val="tx1"/>
                  </a:solidFill>
                </a:endParaRPr>
              </a:p>
              <a:p>
                <a:pPr>
                  <a:spcAft>
                    <a:spcPts val="10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4−3</m:t>
                            </m:r>
                            <m:r>
                              <a:rPr lang="en-US" sz="2000" i="1">
                                <a:solidFill>
                                  <a:schemeClr val="tx1"/>
                                </a:solidFill>
                                <a:latin typeface="Cambria Math"/>
                              </a:rPr>
                              <m:t>𝑥</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+1</m:t>
                            </m:r>
                          </m:e>
                        </m:d>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e>
                          <m:sup>
                            <m:r>
                              <a:rPr lang="en-US" sz="2000" i="1">
                                <a:solidFill>
                                  <a:schemeClr val="tx1"/>
                                </a:solidFill>
                                <a:latin typeface="Cambria Math"/>
                              </a:rPr>
                              <m:t>2</m:t>
                            </m:r>
                          </m:sup>
                        </m:sSup>
                      </m:den>
                    </m:f>
                  </m:oMath>
                </a14:m>
                <a:endParaRPr lang="en-US" sz="2000" dirty="0">
                  <a:solidFill>
                    <a:schemeClr val="tx1"/>
                  </a:solidFill>
                </a:endParaRPr>
              </a:p>
              <a:p>
                <a:pPr>
                  <a:spcAft>
                    <a:spcPts val="10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−9</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−3</m:t>
                        </m:r>
                        <m:r>
                          <a:rPr lang="en-US" sz="2000" i="1">
                            <a:solidFill>
                              <a:schemeClr val="tx1"/>
                            </a:solidFill>
                            <a:latin typeface="Cambria Math"/>
                          </a:rPr>
                          <m:t>𝑥</m:t>
                        </m:r>
                        <m:r>
                          <a:rPr lang="en-US" sz="2000" i="1">
                            <a:solidFill>
                              <a:schemeClr val="tx1"/>
                            </a:solidFill>
                            <a:latin typeface="Cambria Math"/>
                          </a:rPr>
                          <m:t>−24</m:t>
                        </m:r>
                        <m:r>
                          <a:rPr lang="en-US" sz="2000" i="1">
                            <a:solidFill>
                              <a:schemeClr val="tx1"/>
                            </a:solidFill>
                            <a:latin typeface="Cambria Math"/>
                          </a:rPr>
                          <m:t>𝑥</m:t>
                        </m:r>
                        <m:r>
                          <a:rPr lang="en-US" sz="2000" i="1">
                            <a:solidFill>
                              <a:schemeClr val="tx1"/>
                            </a:solidFill>
                            <a:latin typeface="Cambria Math"/>
                          </a:rPr>
                          <m:t>−4+18</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+3</m:t>
                        </m:r>
                        <m:r>
                          <a:rPr lang="en-US" sz="2000" i="1">
                            <a:solidFill>
                              <a:schemeClr val="tx1"/>
                            </a:solidFill>
                            <a:latin typeface="Cambria Math"/>
                          </a:rPr>
                          <m:t>𝑥</m:t>
                        </m:r>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e>
                          <m:sup>
                            <m:r>
                              <a:rPr lang="en-US" sz="2000" i="1">
                                <a:solidFill>
                                  <a:schemeClr val="tx1"/>
                                </a:solidFill>
                                <a:latin typeface="Cambria Math"/>
                              </a:rPr>
                              <m:t>2</m:t>
                            </m:r>
                          </m:sup>
                        </m:sSup>
                      </m:den>
                    </m:f>
                  </m:oMath>
                </a14:m>
                <a:endParaRPr lang="en-US" sz="2000" dirty="0">
                  <a:solidFill>
                    <a:schemeClr val="tx1"/>
                  </a:solidFill>
                </a:endParaRPr>
              </a:p>
              <a:p>
                <a:pPr>
                  <a:spcAft>
                    <a:spcPts val="10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𝑦</m:t>
                            </m:r>
                          </m:e>
                          <m:sup>
                            <m:r>
                              <a:rPr lang="en-US" sz="2000" i="1">
                                <a:solidFill>
                                  <a:schemeClr val="tx1"/>
                                </a:solidFill>
                                <a:latin typeface="Cambria Math"/>
                              </a:rPr>
                              <m:t>′</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9</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−24</m:t>
                            </m:r>
                            <m:r>
                              <a:rPr lang="en-US" sz="2000" i="1">
                                <a:solidFill>
                                  <a:schemeClr val="tx1"/>
                                </a:solidFill>
                                <a:latin typeface="Cambria Math"/>
                              </a:rPr>
                              <m:t>𝑥</m:t>
                            </m:r>
                            <m:r>
                              <a:rPr lang="en-US" sz="2000" i="1">
                                <a:solidFill>
                                  <a:schemeClr val="tx1"/>
                                </a:solidFill>
                                <a:latin typeface="Cambria Math"/>
                              </a:rPr>
                              <m:t>−4</m:t>
                            </m:r>
                          </m:num>
                          <m:den>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e>
                                </m:d>
                              </m:e>
                              <m:sup>
                                <m:r>
                                  <a:rPr lang="en-US" sz="2000" i="1">
                                    <a:solidFill>
                                      <a:schemeClr val="tx1"/>
                                    </a:solidFill>
                                    <a:latin typeface="Cambria Math"/>
                                  </a:rPr>
                                  <m:t>2</m:t>
                                </m:r>
                              </m:sup>
                            </m:sSup>
                          </m:den>
                        </m:f>
                      </m:e>
                    </m:borderBox>
                  </m:oMath>
                </a14:m>
                <a:endParaRPr lang="en-US" sz="2000" dirty="0">
                  <a:solidFill>
                    <a:schemeClr val="tx1"/>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752601" y="1244263"/>
                <a:ext cx="8766421" cy="4303294"/>
              </a:xfrm>
              <a:prstGeom prst="rect">
                <a:avLst/>
              </a:prstGeom>
              <a:blipFill>
                <a:blip r:embed="rId3"/>
                <a:stretch>
                  <a:fillRect l="-765" t="-708"/>
                </a:stretch>
              </a:blipFill>
            </p:spPr>
            <p:txBody>
              <a:bodyPr/>
              <a:lstStyle/>
              <a:p>
                <a:r>
                  <a:rPr lang="en-US">
                    <a:noFill/>
                  </a:rPr>
                  <a:t> </a:t>
                </a:r>
              </a:p>
            </p:txBody>
          </p:sp>
        </mc:Fallback>
      </mc:AlternateContent>
    </p:spTree>
    <p:extLst>
      <p:ext uri="{BB962C8B-B14F-4D97-AF65-F5344CB8AC3E}">
        <p14:creationId xmlns:p14="http://schemas.microsoft.com/office/powerpoint/2010/main" val="20124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4694362"/>
              </a:xfrm>
              <a:prstGeom prst="rect">
                <a:avLst/>
              </a:prstGeom>
              <a:noFill/>
            </p:spPr>
            <p:txBody>
              <a:bodyPr wrap="square" rtlCol="0">
                <a:spAutoFit/>
              </a:bodyPr>
              <a:lstStyle/>
              <a:p>
                <a:pPr>
                  <a:spcAft>
                    <a:spcPts val="600"/>
                  </a:spcAft>
                </a:pPr>
                <a:r>
                  <a:rPr lang="en-US" sz="2000" b="1" dirty="0">
                    <a:solidFill>
                      <a:srgbClr val="0070C0"/>
                    </a:solidFill>
                  </a:rPr>
                  <a:t>Derivative of a Constant Function</a:t>
                </a:r>
              </a:p>
              <a:p>
                <a:pPr marL="342900" indent="-342900">
                  <a:spcAft>
                    <a:spcPts val="1200"/>
                  </a:spcAft>
                  <a:buFont typeface="Arial" pitchFamily="34" charset="0"/>
                  <a:buChar char="•"/>
                </a:pPr>
                <a:r>
                  <a:rPr lang="en-US" sz="2000" dirty="0">
                    <a:solidFill>
                      <a:schemeClr val="tx1"/>
                    </a:solidFill>
                  </a:rPr>
                  <a:t>First, let’s find the derivative of a constant function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𝑘</m:t>
                    </m:r>
                  </m:oMath>
                </a14:m>
                <a:r>
                  <a:rPr lang="en-US" sz="2000" dirty="0">
                    <a:solidFill>
                      <a:schemeClr val="tx1"/>
                    </a:solidFill>
                  </a:rPr>
                  <a:t>.  In this case, we have</a:t>
                </a:r>
              </a:p>
              <a:p>
                <a:pPr>
                  <a:spcAft>
                    <a:spcPts val="1200"/>
                  </a:spcAft>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func>
                  </m:oMath>
                </a14:m>
                <a:endParaRPr lang="en-US" sz="2000" i="1" dirty="0">
                  <a:solidFill>
                    <a:schemeClr val="tx1"/>
                  </a:solidFill>
                  <a:latin typeface="Cambria Math"/>
                </a:endParaRPr>
              </a:p>
              <a:p>
                <a:pPr>
                  <a:spcAft>
                    <a:spcPts val="1200"/>
                  </a:spcAft>
                  <a:tabLst>
                    <a:tab pos="15398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𝑘</m:t>
                            </m:r>
                            <m:r>
                              <a:rPr lang="en-US" sz="2000" i="1">
                                <a:solidFill>
                                  <a:schemeClr val="tx1"/>
                                </a:solidFill>
                                <a:latin typeface="Cambria Math"/>
                              </a:rPr>
                              <m:t>−</m:t>
                            </m:r>
                            <m:r>
                              <a:rPr lang="en-US" sz="2000" i="1">
                                <a:solidFill>
                                  <a:schemeClr val="tx1"/>
                                </a:solidFill>
                                <a:latin typeface="Cambria Math"/>
                              </a:rPr>
                              <m:t>𝑘</m:t>
                            </m:r>
                          </m:num>
                          <m:den>
                            <m:r>
                              <a:rPr lang="en-US" sz="2000" i="1">
                                <a:solidFill>
                                  <a:schemeClr val="tx1"/>
                                </a:solidFill>
                                <a:latin typeface="Cambria Math"/>
                              </a:rPr>
                              <m:t>h</m:t>
                            </m:r>
                          </m:den>
                        </m:f>
                      </m:e>
                    </m:func>
                  </m:oMath>
                </a14:m>
                <a:endParaRPr lang="en-US" sz="2000" i="1" dirty="0">
                  <a:solidFill>
                    <a:schemeClr val="tx1"/>
                  </a:solidFill>
                  <a:latin typeface="Cambria Math"/>
                </a:endParaRPr>
              </a:p>
              <a:p>
                <a:pPr>
                  <a:spcAft>
                    <a:spcPts val="1200"/>
                  </a:spcAft>
                  <a:tabLst>
                    <a:tab pos="15398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r>
                          <a:rPr lang="en-US" sz="2000" i="1">
                            <a:solidFill>
                              <a:schemeClr val="tx1"/>
                            </a:solidFill>
                            <a:latin typeface="Cambria Math"/>
                          </a:rPr>
                          <m:t>0</m:t>
                        </m:r>
                      </m:e>
                    </m:func>
                  </m:oMath>
                </a14:m>
                <a:endParaRPr lang="en-US" sz="2000" i="1" dirty="0">
                  <a:solidFill>
                    <a:schemeClr val="tx1"/>
                  </a:solidFill>
                  <a:latin typeface="Cambria Math"/>
                </a:endParaRPr>
              </a:p>
              <a:p>
                <a:pPr>
                  <a:spcAft>
                    <a:spcPts val="1200"/>
                  </a:spcAft>
                  <a:tabLst>
                    <a:tab pos="1539875" algn="l"/>
                  </a:tabLst>
                </a:pPr>
                <a:r>
                  <a:rPr lang="en-US" sz="2000" dirty="0">
                    <a:solidFill>
                      <a:schemeClr val="tx1"/>
                    </a:solidFill>
                  </a:rPr>
                  <a:t>	</a:t>
                </a:r>
                <a14:m>
                  <m:oMath xmlns:m="http://schemas.openxmlformats.org/officeDocument/2006/math">
                    <m:r>
                      <a:rPr lang="en-US" sz="2000" i="1">
                        <a:solidFill>
                          <a:schemeClr val="tx1"/>
                        </a:solidFill>
                        <a:latin typeface="Cambria Math"/>
                      </a:rPr>
                      <m:t>=0.</m:t>
                    </m:r>
                  </m:oMath>
                </a14:m>
                <a:endParaRPr lang="en-US" sz="2000" dirty="0">
                  <a:solidFill>
                    <a:schemeClr val="tx1"/>
                  </a:solidFill>
                </a:endParaRPr>
              </a:p>
              <a:p>
                <a:pPr marL="342900" indent="-342900">
                  <a:spcAft>
                    <a:spcPts val="1200"/>
                  </a:spcAft>
                  <a:buFont typeface="Arial" panose="020B0604020202020204" pitchFamily="34" charset="0"/>
                  <a:buChar char="•"/>
                </a:pPr>
                <a:r>
                  <a:rPr lang="en-US" sz="2000" dirty="0">
                    <a:solidFill>
                      <a:schemeClr val="tx1"/>
                    </a:solidFill>
                  </a:rPr>
                  <a:t>Our first differentiation rule, the Constant Rule, is</a:t>
                </a:r>
                <a:endParaRPr lang="en-US" sz="2000" i="1" dirty="0">
                  <a:solidFill>
                    <a:schemeClr val="tx1"/>
                  </a:solidFill>
                  <a:latin typeface="Cambria Math"/>
                </a:endParaRP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𝑘</m:t>
                          </m:r>
                        </m:e>
                      </m:d>
                      <m:r>
                        <a:rPr lang="en-US" sz="2000" i="1">
                          <a:solidFill>
                            <a:schemeClr val="tx1"/>
                          </a:solidFill>
                          <a:latin typeface="Cambria Math"/>
                        </a:rPr>
                        <m:t>=0.</m:t>
                      </m:r>
                    </m:oMath>
                  </m:oMathPara>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4694362"/>
              </a:xfrm>
              <a:prstGeom prst="rect">
                <a:avLst/>
              </a:prstGeom>
              <a:blipFill>
                <a:blip r:embed="rId3"/>
                <a:stretch>
                  <a:fillRect l="-772" t="-779"/>
                </a:stretch>
              </a:blipFill>
            </p:spPr>
            <p:txBody>
              <a:bodyPr/>
              <a:lstStyle/>
              <a:p>
                <a:r>
                  <a:rPr lang="en-US">
                    <a:noFill/>
                  </a:rPr>
                  <a:t> </a:t>
                </a:r>
              </a:p>
            </p:txBody>
          </p:sp>
        </mc:Fallback>
      </mc:AlternateContent>
      <p:pic>
        <p:nvPicPr>
          <p:cNvPr id="3" name="Picture 5"/>
          <p:cNvPicPr>
            <a:picLocks noChangeAspect="1" noChangeArrowheads="1"/>
          </p:cNvPicPr>
          <p:nvPr/>
        </p:nvPicPr>
        <p:blipFill>
          <a:blip r:embed="rId4" cstate="print"/>
          <a:srcRect/>
          <a:stretch>
            <a:fillRect/>
          </a:stretch>
        </p:blipFill>
        <p:spPr>
          <a:xfrm>
            <a:off x="6868633" y="4648200"/>
            <a:ext cx="3189767" cy="1371600"/>
          </a:xfrm>
          <a:prstGeom prst="rect">
            <a:avLst/>
          </a:prstGeom>
          <a:noFill/>
          <a:ln/>
        </p:spPr>
      </p:pic>
    </p:spTree>
    <p:extLst>
      <p:ext uri="{BB962C8B-B14F-4D97-AF65-F5344CB8AC3E}">
        <p14:creationId xmlns:p14="http://schemas.microsoft.com/office/powerpoint/2010/main" val="37309670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500"/>
                                        <p:tgtEl>
                                          <p:spTgt spid="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dissolve">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228601"/>
                <a:ext cx="8686800" cy="5201039"/>
              </a:xfrm>
              <a:prstGeom prst="rect">
                <a:avLst/>
              </a:prstGeom>
              <a:noFill/>
            </p:spPr>
            <p:txBody>
              <a:bodyPr wrap="square" rtlCol="0">
                <a:spAutoFit/>
              </a:bodyPr>
              <a:lstStyle/>
              <a:p>
                <a:pPr>
                  <a:spcAft>
                    <a:spcPts val="600"/>
                  </a:spcAft>
                </a:pPr>
                <a:r>
                  <a:rPr lang="en-US" sz="2000" b="1" dirty="0">
                    <a:solidFill>
                      <a:srgbClr val="0070C0"/>
                    </a:solidFill>
                  </a:rPr>
                  <a:t>Derivative of a Power of </a:t>
                </a:r>
                <a14:m>
                  <m:oMath xmlns:m="http://schemas.openxmlformats.org/officeDocument/2006/math">
                    <m:r>
                      <a:rPr lang="en-US" sz="2000" b="1" i="1">
                        <a:solidFill>
                          <a:srgbClr val="0070C0"/>
                        </a:solidFill>
                        <a:latin typeface="Cambria Math"/>
                      </a:rPr>
                      <m:t>𝒙</m:t>
                    </m:r>
                  </m:oMath>
                </a14:m>
                <a:endParaRPr lang="en-US" sz="2000" b="1" dirty="0">
                  <a:solidFill>
                    <a:srgbClr val="0070C0"/>
                  </a:solidFill>
                </a:endParaRPr>
              </a:p>
              <a:p>
                <a:pPr marL="342900" indent="-342900">
                  <a:spcAft>
                    <a:spcPts val="1200"/>
                  </a:spcAft>
                  <a:buFont typeface="Arial" pitchFamily="34" charset="0"/>
                  <a:buChar char="•"/>
                </a:pPr>
                <a:r>
                  <a:rPr lang="en-US" sz="2000" dirty="0">
                    <a:solidFill>
                      <a:schemeClr val="tx1"/>
                    </a:solidFill>
                  </a:rPr>
                  <a:t>For powers of </a:t>
                </a:r>
                <a14:m>
                  <m:oMath xmlns:m="http://schemas.openxmlformats.org/officeDocument/2006/math">
                    <m:r>
                      <a:rPr lang="en-US" sz="2000" i="1">
                        <a:solidFill>
                          <a:schemeClr val="tx1"/>
                        </a:solidFill>
                        <a:latin typeface="Cambria Math"/>
                      </a:rPr>
                      <m:t>𝑥</m:t>
                    </m:r>
                  </m:oMath>
                </a14:m>
                <a:r>
                  <a:rPr lang="en-US" sz="2000" dirty="0">
                    <a:solidFill>
                      <a:schemeClr val="tx1"/>
                    </a:solidFill>
                  </a:rPr>
                  <a:t>, let’s first consider the following cases:</a:t>
                </a:r>
              </a:p>
              <a:p>
                <a:pPr>
                  <a:spcAft>
                    <a:spcPts val="1200"/>
                  </a:spcAft>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   →   </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2971800"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+2</m:t>
                            </m:r>
                            <m:r>
                              <a:rPr lang="en-US" sz="2000" i="1">
                                <a:solidFill>
                                  <a:schemeClr val="tx1"/>
                                </a:solidFill>
                                <a:latin typeface="Cambria Math"/>
                              </a:rPr>
                              <m:t>𝑥h</m:t>
                            </m:r>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h</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num>
                          <m:den>
                            <m:r>
                              <a:rPr lang="en-US" sz="2000" i="1">
                                <a:solidFill>
                                  <a:schemeClr val="tx1"/>
                                </a:solidFill>
                                <a:latin typeface="Cambria Math"/>
                              </a:rPr>
                              <m:t>h</m:t>
                            </m:r>
                          </m:den>
                        </m:f>
                      </m:e>
                    </m:func>
                  </m:oMath>
                </a14:m>
                <a:endParaRPr lang="en-US" sz="2000" i="1" dirty="0">
                  <a:solidFill>
                    <a:schemeClr val="tx1"/>
                  </a:solidFill>
                  <a:latin typeface="Cambria Math"/>
                </a:endParaRPr>
              </a:p>
              <a:p>
                <a:pPr>
                  <a:spcAft>
                    <a:spcPts val="1200"/>
                  </a:spcAft>
                  <a:tabLst>
                    <a:tab pos="2971800" algn="l"/>
                  </a:tabLst>
                </a:pPr>
                <a:r>
                  <a:rPr lang="en-US" sz="2000" dirty="0">
                    <a:solidFill>
                      <a:schemeClr val="tx1"/>
                    </a:solidFill>
                  </a:rPr>
                  <a:t>	</a:t>
                </a:r>
                <a14:m>
                  <m:oMath xmlns:m="http://schemas.openxmlformats.org/officeDocument/2006/math">
                    <m:r>
                      <a:rPr lang="en-US" sz="2000">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h</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num>
                          <m:den>
                            <m:r>
                              <a:rPr lang="en-US" sz="2000" i="1">
                                <a:solidFill>
                                  <a:schemeClr val="tx1"/>
                                </a:solidFill>
                                <a:latin typeface="Cambria Math"/>
                              </a:rPr>
                              <m:t>h</m:t>
                            </m:r>
                          </m:den>
                        </m:f>
                      </m:e>
                    </m:func>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e>
                    </m:func>
                    <m:r>
                      <a:rPr lang="en-US" sz="2000" i="1">
                        <a:solidFill>
                          <a:schemeClr val="tx1"/>
                        </a:solidFill>
                        <a:latin typeface="Cambria Math"/>
                      </a:rPr>
                      <m:t>=2</m:t>
                    </m:r>
                    <m:r>
                      <a:rPr lang="en-US" sz="2000" i="1">
                        <a:solidFill>
                          <a:schemeClr val="tx1"/>
                        </a:solidFill>
                        <a:latin typeface="Cambria Math"/>
                      </a:rPr>
                      <m:t>𝑥</m:t>
                    </m:r>
                  </m:oMath>
                </a14:m>
                <a:endParaRPr lang="en-US" sz="2000" dirty="0">
                  <a:solidFill>
                    <a:schemeClr val="tx1"/>
                  </a:solidFill>
                </a:endParaRPr>
              </a:p>
              <a:p>
                <a:pPr>
                  <a:spcAft>
                    <a:spcPts val="1200"/>
                  </a:spcAft>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   →   </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e>
                              <m:sup>
                                <m:r>
                                  <a:rPr lang="en-US" sz="2000" i="1">
                                    <a:solidFill>
                                      <a:schemeClr val="tx1"/>
                                    </a:solidFill>
                                    <a:latin typeface="Cambria Math"/>
                                  </a:rPr>
                                  <m:t>3</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2971800"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h</m:t>
                            </m:r>
                            <m:r>
                              <a:rPr lang="en-US" sz="2000" i="1">
                                <a:solidFill>
                                  <a:schemeClr val="tx1"/>
                                </a:solidFill>
                                <a:latin typeface="Cambria Math"/>
                              </a:rPr>
                              <m:t>+3</m:t>
                            </m:r>
                            <m:r>
                              <a:rPr lang="en-US" sz="2000" i="1">
                                <a:solidFill>
                                  <a:schemeClr val="tx1"/>
                                </a:solidFill>
                                <a:latin typeface="Cambria Math"/>
                              </a:rPr>
                              <m:t>𝑥</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h</m:t>
                                </m:r>
                              </m:e>
                              <m:sup>
                                <m:r>
                                  <a:rPr lang="en-US" sz="2000" i="1">
                                    <a:solidFill>
                                      <a:schemeClr val="tx1"/>
                                    </a:solidFill>
                                    <a:latin typeface="Cambria Math"/>
                                  </a:rPr>
                                  <m:t>2</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h</m:t>
                                </m:r>
                              </m:e>
                              <m:sup>
                                <m:r>
                                  <a:rPr lang="en-US" sz="2000" i="1">
                                    <a:solidFill>
                                      <a:schemeClr val="tx1"/>
                                    </a:solidFill>
                                    <a:latin typeface="Cambria Math"/>
                                  </a:rPr>
                                  <m:t>3</m:t>
                                </m:r>
                              </m:sup>
                            </m:sSup>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num>
                          <m:den>
                            <m:r>
                              <a:rPr lang="en-US" sz="2000" i="1">
                                <a:solidFill>
                                  <a:schemeClr val="tx1"/>
                                </a:solidFill>
                                <a:latin typeface="Cambria Math"/>
                              </a:rPr>
                              <m:t>h</m:t>
                            </m:r>
                          </m:den>
                        </m:f>
                      </m:e>
                    </m:func>
                  </m:oMath>
                </a14:m>
                <a:endParaRPr lang="en-US" sz="2000" i="1" dirty="0">
                  <a:solidFill>
                    <a:schemeClr val="tx1"/>
                  </a:solidFill>
                  <a:latin typeface="Cambria Math"/>
                </a:endParaRPr>
              </a:p>
              <a:p>
                <a:pPr>
                  <a:spcAft>
                    <a:spcPts val="1200"/>
                  </a:spcAft>
                  <a:tabLst>
                    <a:tab pos="2971800" algn="l"/>
                  </a:tabLst>
                </a:pPr>
                <a:r>
                  <a:rPr lang="en-US" sz="2000" dirty="0">
                    <a:solidFill>
                      <a:schemeClr val="tx1"/>
                    </a:solidFill>
                  </a:rPr>
                  <a:t>	</a:t>
                </a:r>
                <a14:m>
                  <m:oMath xmlns:m="http://schemas.openxmlformats.org/officeDocument/2006/math">
                    <m:r>
                      <a:rPr lang="en-US" sz="2000">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h</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+3</m:t>
                                </m:r>
                                <m:r>
                                  <a:rPr lang="en-US" sz="2000" i="1">
                                    <a:solidFill>
                                      <a:schemeClr val="tx1"/>
                                    </a:solidFill>
                                    <a:latin typeface="Cambria Math"/>
                                  </a:rPr>
                                  <m:t>𝑥h</m:t>
                                </m:r>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h</m:t>
                                    </m:r>
                                  </m:e>
                                  <m:sup>
                                    <m:r>
                                      <a:rPr lang="en-US" sz="2000" i="1">
                                        <a:solidFill>
                                          <a:schemeClr val="tx1"/>
                                        </a:solidFill>
                                        <a:latin typeface="Cambria Math"/>
                                      </a:rPr>
                                      <m:t>2</m:t>
                                    </m:r>
                                  </m:sup>
                                </m:sSup>
                              </m:e>
                            </m:d>
                          </m:num>
                          <m:den>
                            <m:r>
                              <a:rPr lang="en-US" sz="2000" i="1">
                                <a:solidFill>
                                  <a:schemeClr val="tx1"/>
                                </a:solidFill>
                                <a:latin typeface="Cambria Math"/>
                              </a:rPr>
                              <m:t>h</m:t>
                            </m:r>
                          </m:den>
                        </m:f>
                      </m:e>
                    </m:func>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+3</m:t>
                            </m:r>
                            <m:r>
                              <a:rPr lang="en-US" sz="2000" i="1">
                                <a:solidFill>
                                  <a:schemeClr val="tx1"/>
                                </a:solidFill>
                                <a:latin typeface="Cambria Math"/>
                              </a:rPr>
                              <m:t>𝑥h</m:t>
                            </m:r>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h</m:t>
                                </m:r>
                              </m:e>
                              <m:sup>
                                <m:r>
                                  <a:rPr lang="en-US" sz="2000" i="1">
                                    <a:solidFill>
                                      <a:schemeClr val="tx1"/>
                                    </a:solidFill>
                                    <a:latin typeface="Cambria Math"/>
                                  </a:rPr>
                                  <m:t>2</m:t>
                                </m:r>
                              </m:sup>
                            </m:sSup>
                          </m:e>
                        </m:d>
                      </m:e>
                    </m:func>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oMath>
                </a14:m>
                <a:endParaRPr lang="en-US" sz="2000" dirty="0">
                  <a:solidFill>
                    <a:schemeClr val="tx1"/>
                  </a:solidFill>
                </a:endParaRPr>
              </a:p>
              <a:p>
                <a:pPr>
                  <a:spcAft>
                    <a:spcPts val="1200"/>
                  </a:spcAft>
                  <a:tabLst>
                    <a:tab pos="3368675" algn="l"/>
                  </a:tabLst>
                </a:pPr>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228601"/>
                <a:ext cx="8686800" cy="5201039"/>
              </a:xfrm>
              <a:prstGeom prst="rect">
                <a:avLst/>
              </a:prstGeom>
              <a:blipFill>
                <a:blip r:embed="rId3"/>
                <a:stretch>
                  <a:fillRect l="-772" t="-7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752600" y="5181601"/>
                <a:ext cx="8686800" cy="1292277"/>
              </a:xfrm>
              <a:prstGeom prst="rect">
                <a:avLst/>
              </a:prstGeom>
              <a:noFill/>
            </p:spPr>
            <p:txBody>
              <a:bodyPr wrap="square" rtlCol="0">
                <a:spAutoFit/>
              </a:bodyPr>
              <a:lstStyle/>
              <a:p>
                <a:pPr marL="342900" indent="-342900">
                  <a:spcAft>
                    <a:spcPts val="1200"/>
                  </a:spcAft>
                  <a:buFont typeface="Arial" pitchFamily="34" charset="0"/>
                  <a:buChar char="•"/>
                </a:pPr>
                <a:r>
                  <a:rPr lang="en-US" sz="2000" dirty="0">
                    <a:solidFill>
                      <a:schemeClr val="tx1"/>
                    </a:solidFill>
                  </a:rPr>
                  <a:t>Our second differentiation rule, the Power Rule, is then</a:t>
                </a: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𝑛</m:t>
                              </m:r>
                            </m:sup>
                          </m:sSup>
                        </m:e>
                      </m:d>
                      <m:r>
                        <a:rPr lang="en-US" sz="2000" i="1">
                          <a:solidFill>
                            <a:schemeClr val="tx1"/>
                          </a:solidFill>
                          <a:latin typeface="Cambria Math"/>
                        </a:rPr>
                        <m:t>=</m:t>
                      </m:r>
                      <m:r>
                        <a:rPr lang="en-US" sz="2000" i="1">
                          <a:solidFill>
                            <a:schemeClr val="tx1"/>
                          </a:solidFill>
                          <a:latin typeface="Cambria Math"/>
                        </a:rPr>
                        <m:t>𝑛</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𝑛</m:t>
                          </m:r>
                          <m:r>
                            <a:rPr lang="en-US" sz="2000" i="1">
                              <a:solidFill>
                                <a:schemeClr val="tx1"/>
                              </a:solidFill>
                              <a:latin typeface="Cambria Math"/>
                            </a:rPr>
                            <m:t>−1</m:t>
                          </m:r>
                        </m:sup>
                      </m:sSup>
                    </m:oMath>
                  </m:oMathPara>
                </a14:m>
                <a:endParaRPr lang="en-US" sz="2000" dirty="0">
                  <a:solidFill>
                    <a:schemeClr val="tx1"/>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752600" y="5181601"/>
                <a:ext cx="8686800" cy="1292277"/>
              </a:xfrm>
              <a:prstGeom prst="rect">
                <a:avLst/>
              </a:prstGeom>
              <a:blipFill>
                <a:blip r:embed="rId4"/>
                <a:stretch>
                  <a:fillRect l="-632" t="-2358"/>
                </a:stretch>
              </a:blipFill>
            </p:spPr>
            <p:txBody>
              <a:bodyPr/>
              <a:lstStyle/>
              <a:p>
                <a:r>
                  <a:rPr lang="en-US">
                    <a:noFill/>
                  </a:rPr>
                  <a:t> </a:t>
                </a:r>
              </a:p>
            </p:txBody>
          </p:sp>
        </mc:Fallback>
      </mc:AlternateContent>
    </p:spTree>
    <p:extLst>
      <p:ext uri="{BB962C8B-B14F-4D97-AF65-F5344CB8AC3E}">
        <p14:creationId xmlns:p14="http://schemas.microsoft.com/office/powerpoint/2010/main" val="2379293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4789260"/>
              </a:xfrm>
              <a:prstGeom prst="rect">
                <a:avLst/>
              </a:prstGeom>
              <a:noFill/>
            </p:spPr>
            <p:txBody>
              <a:bodyPr wrap="square" rtlCol="0">
                <a:spAutoFit/>
              </a:bodyPr>
              <a:lstStyle/>
              <a:p>
                <a:pPr>
                  <a:spcAft>
                    <a:spcPts val="600"/>
                  </a:spcAft>
                </a:pPr>
                <a:r>
                  <a:rPr lang="en-US" sz="2000" b="1" dirty="0">
                    <a:solidFill>
                      <a:srgbClr val="0070C0"/>
                    </a:solidFill>
                  </a:rPr>
                  <a:t>Derivative of a Constant Multiple of a Function</a:t>
                </a:r>
              </a:p>
              <a:p>
                <a:pPr marL="342900" indent="-342900">
                  <a:spcAft>
                    <a:spcPts val="1200"/>
                  </a:spcAft>
                  <a:buFont typeface="Arial" pitchFamily="34" charset="0"/>
                  <a:buChar char="•"/>
                </a:pPr>
                <a:r>
                  <a:rPr lang="en-US" sz="2000" dirty="0">
                    <a:solidFill>
                      <a:schemeClr val="tx1"/>
                    </a:solidFill>
                  </a:rPr>
                  <a:t>So we now know, say, that </a:t>
                </a: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r>
                      <a:rPr lang="en-US" sz="2000" i="1">
                        <a:solidFill>
                          <a:schemeClr val="tx1"/>
                        </a:solidFill>
                        <a:latin typeface="Cambria Math"/>
                      </a:rPr>
                      <m:t>=2</m:t>
                    </m:r>
                    <m:r>
                      <a:rPr lang="en-US" sz="2000" i="1">
                        <a:solidFill>
                          <a:schemeClr val="tx1"/>
                        </a:solidFill>
                        <a:latin typeface="Cambria Math"/>
                      </a:rPr>
                      <m:t>𝑥</m:t>
                    </m:r>
                  </m:oMath>
                </a14:m>
                <a:r>
                  <a:rPr lang="en-US" sz="2000" dirty="0">
                    <a:solidFill>
                      <a:schemeClr val="tx1"/>
                    </a:solidFill>
                  </a:rPr>
                  <a:t>, but what about </a:t>
                </a: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oMath>
                </a14:m>
                <a:r>
                  <a:rPr lang="en-US" sz="2000" dirty="0">
                    <a:solidFill>
                      <a:schemeClr val="tx1"/>
                    </a:solidFill>
                  </a:rPr>
                  <a:t>?</a:t>
                </a:r>
              </a:p>
              <a:p>
                <a:pPr>
                  <a:spcAft>
                    <a:spcPts val="1200"/>
                  </a:spcAft>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   →   </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e>
                              <m:sup>
                                <m:r>
                                  <a:rPr lang="en-US" sz="2000" i="1">
                                    <a:solidFill>
                                      <a:schemeClr val="tx1"/>
                                    </a:solidFill>
                                    <a:latin typeface="Cambria Math"/>
                                  </a:rPr>
                                  <m:t>2</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3489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+6</m:t>
                            </m:r>
                            <m:r>
                              <a:rPr lang="en-US" sz="2000" i="1">
                                <a:solidFill>
                                  <a:schemeClr val="tx1"/>
                                </a:solidFill>
                                <a:latin typeface="Cambria Math"/>
                              </a:rPr>
                              <m:t>𝑥h</m:t>
                            </m:r>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h</m:t>
                                </m:r>
                              </m:e>
                              <m:sup>
                                <m:r>
                                  <a:rPr lang="en-US" sz="2000" i="1">
                                    <a:solidFill>
                                      <a:schemeClr val="tx1"/>
                                    </a:solidFill>
                                    <a:latin typeface="Cambria Math"/>
                                  </a:rPr>
                                  <m:t>2</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3489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h</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+3</m:t>
                                </m:r>
                                <m:r>
                                  <a:rPr lang="en-US" sz="2000" i="1">
                                    <a:solidFill>
                                      <a:schemeClr val="tx1"/>
                                    </a:solidFill>
                                    <a:latin typeface="Cambria Math"/>
                                  </a:rPr>
                                  <m:t>h</m:t>
                                </m:r>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3489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+3</m:t>
                            </m:r>
                            <m:r>
                              <a:rPr lang="en-US" sz="2000" i="1">
                                <a:solidFill>
                                  <a:schemeClr val="tx1"/>
                                </a:solidFill>
                                <a:latin typeface="Cambria Math"/>
                              </a:rPr>
                              <m:t>h</m:t>
                            </m:r>
                          </m:e>
                        </m:d>
                      </m:e>
                    </m:func>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+3</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0</m:t>
                        </m:r>
                      </m:e>
                    </m:d>
                    <m:r>
                      <a:rPr lang="en-US" sz="2000" i="1">
                        <a:solidFill>
                          <a:schemeClr val="tx1"/>
                        </a:solidFill>
                        <a:latin typeface="Cambria Math"/>
                      </a:rPr>
                      <m:t>=6</m:t>
                    </m:r>
                    <m:r>
                      <a:rPr lang="en-US" sz="2000" i="1">
                        <a:solidFill>
                          <a:schemeClr val="tx1"/>
                        </a:solidFill>
                        <a:latin typeface="Cambria Math"/>
                      </a:rPr>
                      <m:t>𝑥</m:t>
                    </m:r>
                  </m:oMath>
                </a14:m>
                <a:endParaRPr lang="en-US" sz="2000" dirty="0">
                  <a:solidFill>
                    <a:schemeClr val="tx1"/>
                  </a:solidFill>
                </a:endParaRPr>
              </a:p>
              <a:p>
                <a:pPr marL="342900" indent="-342900">
                  <a:spcAft>
                    <a:spcPts val="1200"/>
                  </a:spcAft>
                  <a:buFont typeface="Arial" panose="020B0604020202020204" pitchFamily="34" charset="0"/>
                  <a:buChar char="•"/>
                  <a:tabLst>
                    <a:tab pos="3489325" algn="l"/>
                  </a:tabLst>
                </a:pPr>
                <a:r>
                  <a:rPr lang="en-US" sz="2000" dirty="0">
                    <a:solidFill>
                      <a:schemeClr val="tx1"/>
                    </a:solidFill>
                  </a:rPr>
                  <a:t>Notice that </a:t>
                </a:r>
                <a14:m>
                  <m:oMath xmlns:m="http://schemas.openxmlformats.org/officeDocument/2006/math">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oMath>
                </a14:m>
                <a:r>
                  <a:rPr lang="en-US" sz="2000" dirty="0">
                    <a:solidFill>
                      <a:schemeClr val="tx1"/>
                    </a:solidFill>
                  </a:rPr>
                  <a:t> and </a:t>
                </a:r>
                <a14:m>
                  <m:oMath xmlns:m="http://schemas.openxmlformats.org/officeDocument/2006/math">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=3⋅2</m:t>
                    </m:r>
                    <m:r>
                      <a:rPr lang="en-US" sz="2000" i="1">
                        <a:solidFill>
                          <a:schemeClr val="tx1"/>
                        </a:solidFill>
                        <a:latin typeface="Cambria Math"/>
                      </a:rPr>
                      <m:t>𝑥</m:t>
                    </m:r>
                  </m:oMath>
                </a14:m>
                <a:r>
                  <a:rPr lang="en-US" sz="2000" dirty="0">
                    <a:solidFill>
                      <a:schemeClr val="tx1"/>
                    </a:solidFill>
                  </a:rPr>
                  <a:t>, or</a:t>
                </a:r>
              </a:p>
              <a:p>
                <a:pPr>
                  <a:spcAft>
                    <a:spcPts val="1200"/>
                  </a:spcAft>
                  <a:tabLst>
                    <a:tab pos="3489325" algn="l"/>
                  </a:tabLs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r>
                        <a:rPr lang="en-US" sz="2000" i="1">
                          <a:solidFill>
                            <a:schemeClr val="tx1"/>
                          </a:solidFill>
                          <a:latin typeface="Cambria Math"/>
                        </a:rPr>
                        <m:t>=6</m:t>
                      </m:r>
                      <m:r>
                        <a:rPr lang="en-US" sz="2000" i="1">
                          <a:solidFill>
                            <a:schemeClr val="tx1"/>
                          </a:solidFill>
                          <a:latin typeface="Cambria Math"/>
                        </a:rPr>
                        <m:t>𝑥</m:t>
                      </m:r>
                      <m:r>
                        <a:rPr lang="en-US" sz="2000" i="1">
                          <a:solidFill>
                            <a:schemeClr val="tx1"/>
                          </a:solidFill>
                          <a:latin typeface="Cambria Math"/>
                        </a:rPr>
                        <m:t>=3⋅2</m:t>
                      </m:r>
                      <m:r>
                        <a:rPr lang="en-US" sz="2000" i="1">
                          <a:solidFill>
                            <a:schemeClr val="tx1"/>
                          </a:solidFill>
                          <a:latin typeface="Cambria Math"/>
                        </a:rPr>
                        <m:t>𝑥</m:t>
                      </m:r>
                      <m:r>
                        <a:rPr lang="en-US" sz="2000" i="1">
                          <a:solidFill>
                            <a:schemeClr val="tx1"/>
                          </a:solidFill>
                          <a:latin typeface="Cambria Math"/>
                        </a:rPr>
                        <m:t>=3⋅</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r>
                        <a:rPr lang="en-US" sz="2000" i="1">
                          <a:solidFill>
                            <a:schemeClr val="tx1"/>
                          </a:solidFill>
                          <a:latin typeface="Cambria Math"/>
                        </a:rPr>
                        <m:t>.</m:t>
                      </m:r>
                    </m:oMath>
                  </m:oMathPara>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4789260"/>
              </a:xfrm>
              <a:prstGeom prst="rect">
                <a:avLst/>
              </a:prstGeom>
              <a:blipFill>
                <a:blip r:embed="rId3"/>
                <a:stretch>
                  <a:fillRect l="-772" t="-7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1752600" y="5108524"/>
                <a:ext cx="7696200" cy="1292277"/>
              </a:xfrm>
              <a:prstGeom prst="rect">
                <a:avLst/>
              </a:prstGeom>
            </p:spPr>
            <p:txBody>
              <a:bodyPr wrap="square">
                <a:spAutoFit/>
              </a:bodyPr>
              <a:lstStyle/>
              <a:p>
                <a:pPr marL="342900" indent="-342900">
                  <a:spcAft>
                    <a:spcPts val="1200"/>
                  </a:spcAft>
                  <a:buFont typeface="Arial" panose="020B0604020202020204" pitchFamily="34" charset="0"/>
                  <a:buChar char="•"/>
                </a:pPr>
                <a:r>
                  <a:rPr lang="en-US" sz="2000" dirty="0">
                    <a:solidFill>
                      <a:schemeClr val="tx1"/>
                    </a:solidFill>
                    <a:latin typeface="+mj-lt"/>
                  </a:rPr>
                  <a:t>The Constant Multiple Rule:</a:t>
                </a:r>
              </a:p>
              <a:p>
                <a:pPr>
                  <a:spcAft>
                    <a:spcPts val="1200"/>
                  </a:spcAf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𝑘</m:t>
                          </m:r>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r>
                        <a:rPr lang="en-US" sz="2000" i="1">
                          <a:solidFill>
                            <a:schemeClr val="tx1"/>
                          </a:solidFill>
                          <a:latin typeface="Cambria Math"/>
                        </a:rPr>
                        <m:t>𝑘</m:t>
                      </m:r>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m:oMathPara>
                </a14:m>
                <a:endParaRPr lang="en-US" sz="2000" dirty="0">
                  <a:solidFill>
                    <a:schemeClr val="tx1"/>
                  </a:solidFill>
                  <a:latin typeface="+mj-lt"/>
                </a:endParaRPr>
              </a:p>
            </p:txBody>
          </p:sp>
        </mc:Choice>
        <mc:Fallback xmlns="">
          <p:sp>
            <p:nvSpPr>
              <p:cNvPr id="3" name="Rectangle 2"/>
              <p:cNvSpPr>
                <a:spLocks noRot="1" noChangeAspect="1" noMove="1" noResize="1" noEditPoints="1" noAdjustHandles="1" noChangeArrowheads="1" noChangeShapeType="1" noTextEdit="1"/>
              </p:cNvSpPr>
              <p:nvPr/>
            </p:nvSpPr>
            <p:spPr>
              <a:xfrm>
                <a:off x="1752600" y="5108524"/>
                <a:ext cx="7696200" cy="1292277"/>
              </a:xfrm>
              <a:prstGeom prst="rect">
                <a:avLst/>
              </a:prstGeom>
              <a:blipFill>
                <a:blip r:embed="rId4"/>
                <a:stretch>
                  <a:fillRect l="-713" t="-2358"/>
                </a:stretch>
              </a:blipFill>
            </p:spPr>
            <p:txBody>
              <a:bodyPr/>
              <a:lstStyle/>
              <a:p>
                <a:r>
                  <a:rPr lang="en-US">
                    <a:noFill/>
                  </a:rPr>
                  <a:t> </a:t>
                </a:r>
              </a:p>
            </p:txBody>
          </p:sp>
        </mc:Fallback>
      </mc:AlternateContent>
    </p:spTree>
    <p:extLst>
      <p:ext uri="{BB962C8B-B14F-4D97-AF65-F5344CB8AC3E}">
        <p14:creationId xmlns:p14="http://schemas.microsoft.com/office/powerpoint/2010/main" val="14651011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5731441"/>
              </a:xfrm>
              <a:prstGeom prst="rect">
                <a:avLst/>
              </a:prstGeom>
              <a:noFill/>
            </p:spPr>
            <p:txBody>
              <a:bodyPr wrap="square" rtlCol="0">
                <a:spAutoFit/>
              </a:bodyPr>
              <a:lstStyle/>
              <a:p>
                <a:pPr>
                  <a:spcAft>
                    <a:spcPts val="600"/>
                  </a:spcAft>
                </a:pPr>
                <a:r>
                  <a:rPr lang="en-US" sz="2000" b="1" dirty="0">
                    <a:solidFill>
                      <a:srgbClr val="0070C0"/>
                    </a:solidFill>
                  </a:rPr>
                  <a:t>Derivative of a Sum or Difference of Two Functions</a:t>
                </a:r>
              </a:p>
              <a:p>
                <a:pPr marL="342900" indent="-342900">
                  <a:spcAft>
                    <a:spcPts val="1200"/>
                  </a:spcAft>
                  <a:buFont typeface="Arial" pitchFamily="34" charset="0"/>
                  <a:buChar char="•"/>
                </a:pPr>
                <a:r>
                  <a:rPr lang="en-US" sz="2000" dirty="0">
                    <a:solidFill>
                      <a:schemeClr val="tx1"/>
                    </a:solidFill>
                  </a:rPr>
                  <a:t>It is also fairly straightforward to find the derivative of the sum (or difference) of two functions.</a:t>
                </a:r>
              </a:p>
              <a:p>
                <a:pPr marL="342900" indent="-342900">
                  <a:spcAft>
                    <a:spcPts val="1200"/>
                  </a:spcAft>
                  <a:buFont typeface="Arial" pitchFamily="34" charset="0"/>
                  <a:buChar char="•"/>
                </a:pPr>
                <a:r>
                  <a:rPr lang="en-US" sz="2000" dirty="0">
                    <a:solidFill>
                      <a:schemeClr val="tx1"/>
                    </a:solidFill>
                  </a:rPr>
                  <a:t>If we know </a:t>
                </a: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r>
                  <a:rPr lang="en-US" sz="2000" dirty="0">
                    <a:solidFill>
                      <a:schemeClr val="tx1"/>
                    </a:solidFill>
                  </a:rPr>
                  <a:t> and </a:t>
                </a: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r>
                  <a:rPr lang="en-US" sz="2000" dirty="0">
                    <a:solidFill>
                      <a:schemeClr val="tx1"/>
                    </a:solidFill>
                  </a:rPr>
                  <a:t>, then</a:t>
                </a:r>
              </a:p>
              <a:p>
                <a:pPr>
                  <a:spcAft>
                    <a:spcPts val="1200"/>
                  </a:spcAft>
                </a:pPr>
                <a:r>
                  <a:rPr lang="en-US" sz="2000" dirty="0">
                    <a:solidFill>
                      <a:schemeClr val="tx1"/>
                    </a:solidFill>
                  </a:rPr>
                  <a:t>	</a:t>
                </a: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e>
                            </m:d>
                            <m:r>
                              <a:rPr lang="en-US" sz="2000" i="1">
                                <a:solidFill>
                                  <a:schemeClr val="tx1"/>
                                </a:solidFill>
                                <a:latin typeface="Cambria Math"/>
                              </a:rPr>
                              <m:t>−</m:t>
                            </m:r>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2743200"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2743200"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func>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2743200"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r>
                  <a:rPr lang="en-US" sz="2000" dirty="0">
                    <a:solidFill>
                      <a:schemeClr val="tx1"/>
                    </a:solidFill>
                  </a:rPr>
                  <a:t>.</a:t>
                </a:r>
              </a:p>
              <a:p>
                <a:pPr marL="342900" indent="-342900">
                  <a:spcAft>
                    <a:spcPts val="1200"/>
                  </a:spcAft>
                  <a:buFont typeface="Arial" panose="020B0604020202020204" pitchFamily="34" charset="0"/>
                  <a:buChar char="•"/>
                  <a:tabLst>
                    <a:tab pos="2743200" algn="l"/>
                  </a:tabLst>
                </a:pPr>
                <a:r>
                  <a:rPr lang="en-US" sz="2000" dirty="0">
                    <a:solidFill>
                      <a:schemeClr val="tx1"/>
                    </a:solidFill>
                  </a:rPr>
                  <a:t>Derivatives of differences behave similarly, </a:t>
                </a:r>
                <a:br>
                  <a:rPr lang="en-US" sz="2000" dirty="0">
                    <a:solidFill>
                      <a:schemeClr val="tx1"/>
                    </a:solidFill>
                  </a:rPr>
                </a:br>
                <a:r>
                  <a:rPr lang="en-US" sz="2000" dirty="0">
                    <a:solidFill>
                      <a:schemeClr val="tx1"/>
                    </a:solidFill>
                  </a:rPr>
                  <a:t>and we have the Sum/Difference Rules:</a:t>
                </a:r>
              </a:p>
              <a:p>
                <a:pPr>
                  <a:spcAft>
                    <a:spcPts val="1200"/>
                  </a:spcAft>
                  <a:tabLst>
                    <a:tab pos="2743200" algn="l"/>
                  </a:tabLst>
                </a:pPr>
                <a14:m>
                  <m:oMathPara xmlns:m="http://schemas.openxmlformats.org/officeDocument/2006/math">
                    <m:oMathParaPr>
                      <m:jc m:val="centerGroup"/>
                    </m:oMathParaPr>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m:oMathPara>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5731441"/>
              </a:xfrm>
              <a:prstGeom prst="rect">
                <a:avLst/>
              </a:prstGeom>
              <a:blipFill>
                <a:blip r:embed="rId3"/>
                <a:stretch>
                  <a:fillRect l="-772" t="-638"/>
                </a:stretch>
              </a:blipFill>
            </p:spPr>
            <p:txBody>
              <a:bodyPr/>
              <a:lstStyle/>
              <a:p>
                <a:r>
                  <a:rPr lang="en-US">
                    <a:noFill/>
                  </a:rPr>
                  <a:t> </a:t>
                </a:r>
              </a:p>
            </p:txBody>
          </p:sp>
        </mc:Fallback>
      </mc:AlternateContent>
    </p:spTree>
    <p:extLst>
      <p:ext uri="{BB962C8B-B14F-4D97-AF65-F5344CB8AC3E}">
        <p14:creationId xmlns:p14="http://schemas.microsoft.com/office/powerpoint/2010/main" val="4714896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1"/>
                <a:ext cx="8686800" cy="5976893"/>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Use the differentiation rules to find the derivatives of the following functions.</a:t>
                </a: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r>
                      <a:rPr lang="en-US" sz="2000" i="1">
                        <a:solidFill>
                          <a:schemeClr val="tx1"/>
                        </a:solidFill>
                        <a:latin typeface="Cambria Math"/>
                      </a:rPr>
                      <m:t>+8</m:t>
                    </m:r>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oMath>
                </a14:m>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4</m:t>
                        </m:r>
                      </m:num>
                      <m:den>
                        <m:r>
                          <a:rPr lang="en-US" sz="2000" i="1">
                            <a:solidFill>
                              <a:schemeClr val="tx1"/>
                            </a:solidFill>
                            <a:latin typeface="Cambria Math"/>
                          </a:rPr>
                          <m:t>3</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−5</m:t>
                    </m:r>
                    <m:r>
                      <a:rPr lang="en-US" sz="2000" i="1">
                        <a:solidFill>
                          <a:schemeClr val="tx1"/>
                        </a:solidFill>
                        <a:latin typeface="Cambria Math"/>
                      </a:rPr>
                      <m:t>𝑥</m:t>
                    </m:r>
                    <m:r>
                      <a:rPr lang="en-US" sz="2000" i="1">
                        <a:solidFill>
                          <a:schemeClr val="tx1"/>
                        </a:solidFill>
                        <a:latin typeface="Cambria Math"/>
                      </a:rPr>
                      <m:t>+1</m:t>
                    </m:r>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r>
                          <a:rPr lang="en-US" sz="2000" i="1">
                            <a:solidFill>
                              <a:schemeClr val="tx1"/>
                            </a:solidFill>
                            <a:latin typeface="Cambria Math"/>
                          </a:rPr>
                          <m:t>𝑥</m:t>
                        </m:r>
                        <m:r>
                          <a:rPr lang="en-US" sz="2000" i="1">
                            <a:solidFill>
                              <a:schemeClr val="tx1"/>
                            </a:solidFill>
                            <a:latin typeface="Cambria Math"/>
                          </a:rPr>
                          <m:t>+1</m:t>
                        </m:r>
                      </m:num>
                      <m:den>
                        <m:r>
                          <a:rPr lang="en-US" sz="2000" i="1">
                            <a:solidFill>
                              <a:schemeClr val="tx1"/>
                            </a:solidFill>
                            <a:latin typeface="Cambria Math"/>
                          </a:rPr>
                          <m:t>2</m:t>
                        </m:r>
                        <m:rad>
                          <m:radPr>
                            <m:degHide m:val="on"/>
                            <m:ctrlPr>
                              <a:rPr lang="en-US" sz="2000" i="1">
                                <a:solidFill>
                                  <a:schemeClr val="tx1"/>
                                </a:solidFill>
                                <a:latin typeface="Cambria Math" panose="02040503050406030204" pitchFamily="18" charset="0"/>
                              </a:rPr>
                            </m:ctrlPr>
                          </m:radPr>
                          <m:deg/>
                          <m:e>
                            <m:r>
                              <a:rPr lang="en-US" sz="2000" i="1">
                                <a:solidFill>
                                  <a:schemeClr val="tx1"/>
                                </a:solidFill>
                                <a:latin typeface="Cambria Math"/>
                              </a:rPr>
                              <m:t>𝑥</m:t>
                            </m:r>
                          </m:e>
                        </m:rad>
                      </m:den>
                    </m:f>
                  </m:oMath>
                </a14:m>
                <a:endParaRPr lang="en-US" sz="2000" dirty="0">
                  <a:solidFill>
                    <a:schemeClr val="tx1"/>
                  </a:solidFill>
                </a:endParaRPr>
              </a:p>
              <a:p>
                <a:pPr>
                  <a:spcAft>
                    <a:spcPts val="600"/>
                  </a:spcAft>
                </a:pPr>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8</m:t>
                        </m:r>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+1+0</m:t>
                    </m:r>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=2</m:t>
                        </m:r>
                        <m:r>
                          <a:rPr lang="en-US" sz="2000" i="1">
                            <a:solidFill>
                              <a:schemeClr val="tx1"/>
                            </a:solidFill>
                            <a:latin typeface="Cambria Math"/>
                          </a:rPr>
                          <m:t>𝑥</m:t>
                        </m:r>
                        <m:r>
                          <a:rPr lang="en-US" sz="2000" i="1">
                            <a:solidFill>
                              <a:schemeClr val="tx1"/>
                            </a:solidFill>
                            <a:latin typeface="Cambria Math"/>
                          </a:rPr>
                          <m:t>+1</m:t>
                        </m:r>
                      </m:e>
                    </m:borderBox>
                  </m:oMath>
                </a14:m>
                <a:endParaRPr lang="en-US" sz="2000" dirty="0">
                  <a:solidFill>
                    <a:schemeClr val="tx1"/>
                  </a:solidFill>
                </a:endParaRPr>
              </a:p>
              <a:p>
                <a:pPr>
                  <a:spcAft>
                    <a:spcPts val="600"/>
                  </a:spcAft>
                  <a:tabLst>
                    <a:tab pos="1203325" algn="l"/>
                  </a:tabLst>
                </a:pPr>
                <a:endParaRPr lang="en-US" sz="1200" dirty="0">
                  <a:solidFill>
                    <a:schemeClr val="tx1"/>
                  </a:solidFill>
                </a:endParaRPr>
              </a:p>
              <a:p>
                <a:pPr marL="457200" indent="-457200">
                  <a:spcAft>
                    <a:spcPts val="600"/>
                  </a:spcAft>
                  <a:buFont typeface="+mj-lt"/>
                  <a:buAutoNum type="alphaLcParenR" startAt="2"/>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4</m:t>
                        </m:r>
                      </m:num>
                      <m:den>
                        <m:r>
                          <a:rPr lang="en-US" sz="2000" i="1">
                            <a:solidFill>
                              <a:schemeClr val="tx1"/>
                            </a:solidFill>
                            <a:latin typeface="Cambria Math"/>
                          </a:rPr>
                          <m:t>3</m:t>
                        </m:r>
                      </m:den>
                    </m:f>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e>
                    </m:d>
                    <m:r>
                      <a:rPr lang="en-US" sz="2000" i="1">
                        <a:solidFill>
                          <a:schemeClr val="tx1"/>
                        </a:solidFill>
                        <a:latin typeface="Cambria Math"/>
                      </a:rPr>
                      <m:t>−5⋅</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1</m:t>
                        </m:r>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4</m:t>
                        </m:r>
                      </m:num>
                      <m:den>
                        <m:r>
                          <a:rPr lang="en-US" sz="2000" i="1">
                            <a:solidFill>
                              <a:schemeClr val="tx1"/>
                            </a:solidFill>
                            <a:latin typeface="Cambria Math"/>
                          </a:rPr>
                          <m:t>3</m:t>
                        </m:r>
                      </m:den>
                    </m:f>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2</m:t>
                        </m:r>
                        <m:r>
                          <a:rPr lang="en-US" sz="2000" i="1">
                            <a:solidFill>
                              <a:schemeClr val="tx1"/>
                            </a:solidFill>
                            <a:latin typeface="Cambria Math"/>
                          </a:rPr>
                          <m:t>𝑥</m:t>
                        </m:r>
                      </m:e>
                    </m:d>
                    <m:r>
                      <a:rPr lang="en-US" sz="2000" i="1">
                        <a:solidFill>
                          <a:schemeClr val="tx1"/>
                        </a:solidFill>
                        <a:latin typeface="Cambria Math"/>
                      </a:rPr>
                      <m:t>−5</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1</m:t>
                        </m:r>
                      </m:e>
                    </m:d>
                    <m:r>
                      <a:rPr lang="en-US" sz="2000" i="1">
                        <a:solidFill>
                          <a:schemeClr val="tx1"/>
                        </a:solidFill>
                        <a:latin typeface="Cambria Math"/>
                      </a:rPr>
                      <m:t>+0</m:t>
                    </m:r>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=3</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8</m:t>
                            </m:r>
                          </m:num>
                          <m:den>
                            <m:r>
                              <a:rPr lang="en-US" sz="2000" i="1">
                                <a:solidFill>
                                  <a:schemeClr val="tx1"/>
                                </a:solidFill>
                                <a:latin typeface="Cambria Math"/>
                              </a:rPr>
                              <m:t>3</m:t>
                            </m:r>
                          </m:den>
                        </m:f>
                        <m:r>
                          <a:rPr lang="en-US" sz="2000" i="1">
                            <a:solidFill>
                              <a:schemeClr val="tx1"/>
                            </a:solidFill>
                            <a:latin typeface="Cambria Math"/>
                          </a:rPr>
                          <m:t>𝑥</m:t>
                        </m:r>
                        <m:r>
                          <a:rPr lang="en-US" sz="2000" i="1">
                            <a:solidFill>
                              <a:schemeClr val="tx1"/>
                            </a:solidFill>
                            <a:latin typeface="Cambria Math"/>
                          </a:rPr>
                          <m:t>−5</m:t>
                        </m:r>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1"/>
                <a:ext cx="8686800" cy="5976893"/>
              </a:xfrm>
              <a:prstGeom prst="rect">
                <a:avLst/>
              </a:prstGeom>
              <a:blipFill>
                <a:blip r:embed="rId3"/>
                <a:stretch>
                  <a:fillRect l="-772" t="-612"/>
                </a:stretch>
              </a:blipFill>
            </p:spPr>
            <p:txBody>
              <a:bodyPr/>
              <a:lstStyle/>
              <a:p>
                <a:r>
                  <a:rPr lang="en-US">
                    <a:noFill/>
                  </a:rPr>
                  <a:t> </a:t>
                </a:r>
              </a:p>
            </p:txBody>
          </p:sp>
        </mc:Fallback>
      </mc:AlternateContent>
    </p:spTree>
    <p:extLst>
      <p:ext uri="{BB962C8B-B14F-4D97-AF65-F5344CB8AC3E}">
        <p14:creationId xmlns:p14="http://schemas.microsoft.com/office/powerpoint/2010/main" val="1520684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5327356"/>
              </a:xfrm>
              <a:prstGeom prst="rect">
                <a:avLst/>
              </a:prstGeom>
              <a:noFill/>
            </p:spPr>
            <p:txBody>
              <a:bodyPr wrap="square" rtlCol="0">
                <a:spAutoFit/>
              </a:bodyPr>
              <a:lstStyle/>
              <a:p>
                <a:pPr>
                  <a:spcAft>
                    <a:spcPts val="600"/>
                  </a:spcAft>
                </a:pPr>
                <a:r>
                  <a:rPr lang="en-US" sz="2000" b="1" dirty="0">
                    <a:solidFill>
                      <a:srgbClr val="FF0000"/>
                    </a:solidFill>
                  </a:rPr>
                  <a:t>EXAMPLE</a:t>
                </a:r>
                <a:r>
                  <a:rPr lang="en-US" sz="2000" b="1" dirty="0">
                    <a:solidFill>
                      <a:srgbClr val="0070C0"/>
                    </a:solidFill>
                  </a:rPr>
                  <a:t>  </a:t>
                </a:r>
                <a:r>
                  <a:rPr lang="en-US" sz="2000" dirty="0">
                    <a:solidFill>
                      <a:schemeClr val="tx1"/>
                    </a:solidFill>
                  </a:rPr>
                  <a:t>Use the differentiation rules to find the derivatives of the following functions.</a:t>
                </a: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m:t>
                    </m:r>
                    <m:r>
                      <a:rPr lang="en-US" sz="2000" i="1">
                        <a:solidFill>
                          <a:schemeClr val="tx1"/>
                        </a:solidFill>
                        <a:latin typeface="Cambria Math"/>
                      </a:rPr>
                      <m:t>𝑥</m:t>
                    </m:r>
                    <m:r>
                      <a:rPr lang="en-US" sz="2000" i="1">
                        <a:solidFill>
                          <a:schemeClr val="tx1"/>
                        </a:solidFill>
                        <a:latin typeface="Cambria Math"/>
                      </a:rPr>
                      <m:t>+8</m:t>
                    </m:r>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oMath>
                </a14:m>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3</m:t>
                        </m:r>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4</m:t>
                        </m:r>
                      </m:num>
                      <m:den>
                        <m:r>
                          <a:rPr lang="en-US" sz="2000" i="1">
                            <a:solidFill>
                              <a:schemeClr val="tx1"/>
                            </a:solidFill>
                            <a:latin typeface="Cambria Math"/>
                          </a:rPr>
                          <m:t>3</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r>
                          <a:rPr lang="en-US" sz="2000" i="1">
                            <a:solidFill>
                              <a:schemeClr val="tx1"/>
                            </a:solidFill>
                            <a:latin typeface="Cambria Math"/>
                          </a:rPr>
                          <m:t>2</m:t>
                        </m:r>
                      </m:sup>
                    </m:sSup>
                    <m:r>
                      <a:rPr lang="en-US" sz="2000" i="1">
                        <a:solidFill>
                          <a:schemeClr val="tx1"/>
                        </a:solidFill>
                        <a:latin typeface="Cambria Math"/>
                      </a:rPr>
                      <m:t>−5</m:t>
                    </m:r>
                    <m:r>
                      <a:rPr lang="en-US" sz="2000" i="1">
                        <a:solidFill>
                          <a:schemeClr val="tx1"/>
                        </a:solidFill>
                        <a:latin typeface="Cambria Math"/>
                      </a:rPr>
                      <m:t>𝑥</m:t>
                    </m:r>
                    <m:r>
                      <a:rPr lang="en-US" sz="2000" i="1">
                        <a:solidFill>
                          <a:schemeClr val="tx1"/>
                        </a:solidFill>
                        <a:latin typeface="Cambria Math"/>
                      </a:rPr>
                      <m:t>+1</m:t>
                    </m:r>
                  </m:oMath>
                </a14:m>
                <a:endParaRPr lang="en-US" sz="2000" dirty="0">
                  <a:solidFill>
                    <a:schemeClr val="tx1"/>
                  </a:solidFill>
                </a:endParaRPr>
              </a:p>
              <a:p>
                <a:pPr marL="457200" indent="-457200">
                  <a:spcAft>
                    <a:spcPts val="600"/>
                  </a:spcAft>
                  <a:buFont typeface="+mj-lt"/>
                  <a:buAutoNum type="alphaLcParenR"/>
                </a:pPr>
                <a:r>
                  <a:rPr lang="en-US" sz="2000" dirty="0">
                    <a:solidFill>
                      <a:schemeClr val="tx1"/>
                    </a:solidFill>
                  </a:rPr>
                  <a:t> </a:t>
                </a:r>
                <a14:m>
                  <m:oMath xmlns:m="http://schemas.openxmlformats.org/officeDocument/2006/math">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r>
                          <a:rPr lang="en-US" sz="2000" i="1">
                            <a:solidFill>
                              <a:schemeClr val="tx1"/>
                            </a:solidFill>
                            <a:latin typeface="Cambria Math"/>
                          </a:rPr>
                          <m:t>𝑥</m:t>
                        </m:r>
                        <m:r>
                          <a:rPr lang="en-US" sz="2000" i="1">
                            <a:solidFill>
                              <a:schemeClr val="tx1"/>
                            </a:solidFill>
                            <a:latin typeface="Cambria Math"/>
                          </a:rPr>
                          <m:t>+1</m:t>
                        </m:r>
                      </m:num>
                      <m:den>
                        <m:r>
                          <a:rPr lang="en-US" sz="2000" i="1">
                            <a:solidFill>
                              <a:schemeClr val="tx1"/>
                            </a:solidFill>
                            <a:latin typeface="Cambria Math"/>
                          </a:rPr>
                          <m:t>2</m:t>
                        </m:r>
                        <m:rad>
                          <m:radPr>
                            <m:degHide m:val="on"/>
                            <m:ctrlPr>
                              <a:rPr lang="en-US" sz="2000" i="1">
                                <a:solidFill>
                                  <a:schemeClr val="tx1"/>
                                </a:solidFill>
                                <a:latin typeface="Cambria Math" panose="02040503050406030204" pitchFamily="18" charset="0"/>
                              </a:rPr>
                            </m:ctrlPr>
                          </m:radPr>
                          <m:deg/>
                          <m:e>
                            <m:r>
                              <a:rPr lang="en-US" sz="2000" i="1">
                                <a:solidFill>
                                  <a:schemeClr val="tx1"/>
                                </a:solidFill>
                                <a:latin typeface="Cambria Math"/>
                              </a:rPr>
                              <m:t>𝑥</m:t>
                            </m:r>
                          </m:e>
                        </m:rad>
                      </m:den>
                    </m:f>
                  </m:oMath>
                </a14:m>
                <a:endParaRPr lang="en-US" sz="2000" dirty="0">
                  <a:solidFill>
                    <a:schemeClr val="tx1"/>
                  </a:solidFill>
                </a:endParaRPr>
              </a:p>
              <a:p>
                <a:pPr>
                  <a:spcAft>
                    <a:spcPts val="600"/>
                  </a:spcAft>
                </a:pPr>
                <a:endParaRPr lang="en-US" sz="2000" dirty="0">
                  <a:solidFill>
                    <a:schemeClr val="tx1"/>
                  </a:solidFill>
                </a:endParaRPr>
              </a:p>
              <a:p>
                <a:pPr marL="457200" indent="-457200">
                  <a:spcAft>
                    <a:spcPts val="600"/>
                  </a:spcAft>
                  <a:buFont typeface="+mj-lt"/>
                  <a:buAutoNum type="alphaLcParenR" startAt="3"/>
                </a:pPr>
                <a:r>
                  <a:rPr lang="en-US" sz="2000" dirty="0">
                    <a:solidFill>
                      <a:schemeClr val="tx1"/>
                    </a:solidFill>
                  </a:rPr>
                  <a:t> </a:t>
                </a:r>
                <a14:m>
                  <m:oMath xmlns:m="http://schemas.openxmlformats.org/officeDocument/2006/math">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r>
                              <a:rPr lang="en-US" sz="2000" i="1">
                                <a:solidFill>
                                  <a:schemeClr val="tx1"/>
                                </a:solidFill>
                                <a:latin typeface="Cambria Math"/>
                              </a:rPr>
                              <m:t>𝑥</m:t>
                            </m:r>
                          </m:num>
                          <m:den>
                            <m:r>
                              <a:rPr lang="en-US" sz="2000" i="1">
                                <a:solidFill>
                                  <a:schemeClr val="tx1"/>
                                </a:solidFill>
                                <a:latin typeface="Cambria Math"/>
                              </a:rPr>
                              <m:t>2</m:t>
                            </m:r>
                            <m:rad>
                              <m:radPr>
                                <m:degHide m:val="on"/>
                                <m:ctrlPr>
                                  <a:rPr lang="en-US" sz="2000" i="1">
                                    <a:solidFill>
                                      <a:schemeClr val="tx1"/>
                                    </a:solidFill>
                                    <a:latin typeface="Cambria Math" panose="02040503050406030204" pitchFamily="18" charset="0"/>
                                  </a:rPr>
                                </m:ctrlPr>
                              </m:radPr>
                              <m:deg/>
                              <m:e>
                                <m:r>
                                  <a:rPr lang="en-US" sz="2000" i="1">
                                    <a:solidFill>
                                      <a:schemeClr val="tx1"/>
                                    </a:solidFill>
                                    <a:latin typeface="Cambria Math"/>
                                  </a:rPr>
                                  <m:t>𝑥</m:t>
                                </m:r>
                              </m:e>
                            </m:rad>
                          </m:den>
                        </m:f>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rad>
                              <m:radPr>
                                <m:degHide m:val="on"/>
                                <m:ctrlPr>
                                  <a:rPr lang="en-US" sz="2000" i="1">
                                    <a:solidFill>
                                      <a:schemeClr val="tx1"/>
                                    </a:solidFill>
                                    <a:latin typeface="Cambria Math" panose="02040503050406030204" pitchFamily="18" charset="0"/>
                                  </a:rPr>
                                </m:ctrlPr>
                              </m:radPr>
                              <m:deg/>
                              <m:e>
                                <m:r>
                                  <a:rPr lang="en-US" sz="2000" i="1">
                                    <a:solidFill>
                                      <a:schemeClr val="tx1"/>
                                    </a:solidFill>
                                    <a:latin typeface="Cambria Math"/>
                                  </a:rPr>
                                  <m:t>𝑥</m:t>
                                </m:r>
                              </m:e>
                            </m:rad>
                          </m:den>
                        </m:f>
                      </m:e>
                    </m:d>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num>
                          <m:den>
                            <m:r>
                              <a:rPr lang="en-US" sz="2000" i="1">
                                <a:solidFill>
                                  <a:schemeClr val="tx1"/>
                                </a:solidFill>
                                <a:latin typeface="Cambria Math"/>
                              </a:rPr>
                              <m:t>2</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up>
                        </m:sSup>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num>
                      <m:den>
                        <m:r>
                          <a:rPr lang="en-US" sz="2000" i="1">
                            <a:solidFill>
                              <a:schemeClr val="tx1"/>
                            </a:solidFill>
                            <a:latin typeface="Cambria Math"/>
                          </a:rPr>
                          <m:t>2</m:t>
                        </m:r>
                      </m:den>
                    </m:f>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up>
                        </m:sSup>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up>
                        </m:sSup>
                      </m:e>
                    </m:d>
                  </m:oMath>
                </a14:m>
                <a:endParaRPr lang="en-US" sz="2000" i="1" dirty="0">
                  <a:solidFill>
                    <a:schemeClr val="tx1"/>
                  </a:solidFill>
                  <a:latin typeface="Cambria Math"/>
                </a:endParaRPr>
              </a:p>
              <a:p>
                <a:pPr>
                  <a:spcAft>
                    <a:spcPts val="600"/>
                  </a:spcAft>
                  <a:tabLst>
                    <a:tab pos="1203325" algn="l"/>
                  </a:tabLst>
                </a:pPr>
                <a:r>
                  <a:rPr lang="en-US" sz="2000" i="1" dirty="0">
                    <a:solidFill>
                      <a:schemeClr val="tx1"/>
                    </a:solidFill>
                    <a:latin typeface="Cambria Math"/>
                  </a:rPr>
                  <a:t>	</a:t>
                </a:r>
                <a14:m>
                  <m:oMath xmlns:m="http://schemas.openxmlformats.org/officeDocument/2006/math">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num>
                      <m:den>
                        <m:r>
                          <a:rPr lang="en-US" sz="2000" i="1">
                            <a:solidFill>
                              <a:schemeClr val="tx1"/>
                            </a:solidFill>
                            <a:latin typeface="Cambria Math"/>
                          </a:rPr>
                          <m:t>2</m:t>
                        </m:r>
                      </m:den>
                    </m:f>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e>
                    </m:d>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−3</m:t>
                            </m:r>
                          </m:num>
                          <m:den>
                            <m:r>
                              <a:rPr lang="en-US" sz="2000" i="1">
                                <a:solidFill>
                                  <a:schemeClr val="tx1"/>
                                </a:solidFill>
                                <a:latin typeface="Cambria Math"/>
                              </a:rPr>
                              <m:t>2</m:t>
                            </m:r>
                          </m:den>
                        </m:f>
                      </m:sup>
                    </m:sSup>
                  </m:oMath>
                </a14:m>
                <a:endParaRPr lang="en-US" sz="2000" i="1" dirty="0">
                  <a:solidFill>
                    <a:schemeClr val="tx1"/>
                  </a:solidFill>
                  <a:latin typeface="Cambria Math"/>
                </a:endParaRPr>
              </a:p>
              <a:p>
                <a:pPr>
                  <a:spcAft>
                    <a:spcPts val="600"/>
                  </a:spcAft>
                  <a:tabLst>
                    <a:tab pos="1203325" algn="l"/>
                  </a:tabLst>
                </a:pPr>
                <a:r>
                  <a:rPr lang="en-US" sz="2000" dirty="0">
                    <a:solidFill>
                      <a:schemeClr val="tx1"/>
                    </a:solidFill>
                  </a:rPr>
                  <a:t>       </a:t>
                </a:r>
                <a14:m>
                  <m:oMath xmlns:m="http://schemas.openxmlformats.org/officeDocument/2006/math">
                    <m:borderBox>
                      <m:borderBoxPr>
                        <m:ctrlPr>
                          <a:rPr lang="en-US" sz="2000" i="1">
                            <a:solidFill>
                              <a:schemeClr val="tx1"/>
                            </a:solidFill>
                            <a:latin typeface="Cambria Math" panose="02040503050406030204" pitchFamily="18" charset="0"/>
                          </a:rPr>
                        </m:ctrlPr>
                      </m:borderBoxPr>
                      <m:e>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5</m:t>
                            </m:r>
                          </m:num>
                          <m:den>
                            <m:r>
                              <a:rPr lang="en-US" sz="2000" i="1">
                                <a:solidFill>
                                  <a:schemeClr val="tx1"/>
                                </a:solidFill>
                                <a:latin typeface="Cambria Math"/>
                              </a:rPr>
                              <m:t>4</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2</m:t>
                                </m:r>
                              </m:den>
                            </m:f>
                          </m:sup>
                        </m:sSup>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1</m:t>
                            </m:r>
                          </m:num>
                          <m:den>
                            <m:r>
                              <a:rPr lang="en-US" sz="2000" i="1">
                                <a:solidFill>
                                  <a:schemeClr val="tx1"/>
                                </a:solidFill>
                                <a:latin typeface="Cambria Math"/>
                              </a:rPr>
                              <m:t>4</m:t>
                            </m:r>
                          </m:den>
                        </m:f>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𝑥</m:t>
                            </m:r>
                          </m:e>
                          <m:sup>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rPr>
                                  <m:t>−3</m:t>
                                </m:r>
                              </m:num>
                              <m:den>
                                <m:r>
                                  <a:rPr lang="en-US" sz="2000" i="1">
                                    <a:solidFill>
                                      <a:schemeClr val="tx1"/>
                                    </a:solidFill>
                                    <a:latin typeface="Cambria Math"/>
                                  </a:rPr>
                                  <m:t>2</m:t>
                                </m:r>
                              </m:den>
                            </m:f>
                          </m:sup>
                        </m:sSup>
                      </m:e>
                    </m:borderBox>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5327356"/>
              </a:xfrm>
              <a:prstGeom prst="rect">
                <a:avLst/>
              </a:prstGeom>
              <a:blipFill>
                <a:blip r:embed="rId3"/>
                <a:stretch>
                  <a:fillRect l="-772" t="-687"/>
                </a:stretch>
              </a:blipFill>
            </p:spPr>
            <p:txBody>
              <a:bodyPr/>
              <a:lstStyle/>
              <a:p>
                <a:r>
                  <a:rPr lang="en-US">
                    <a:noFill/>
                  </a:rPr>
                  <a:t> </a:t>
                </a:r>
              </a:p>
            </p:txBody>
          </p:sp>
        </mc:Fallback>
      </mc:AlternateContent>
    </p:spTree>
    <p:extLst>
      <p:ext uri="{BB962C8B-B14F-4D97-AF65-F5344CB8AC3E}">
        <p14:creationId xmlns:p14="http://schemas.microsoft.com/office/powerpoint/2010/main" val="42665544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52600" y="381000"/>
                <a:ext cx="8686800" cy="6111866"/>
              </a:xfrm>
              <a:prstGeom prst="rect">
                <a:avLst/>
              </a:prstGeom>
              <a:noFill/>
            </p:spPr>
            <p:txBody>
              <a:bodyPr wrap="square" rtlCol="0">
                <a:spAutoFit/>
              </a:bodyPr>
              <a:lstStyle/>
              <a:p>
                <a:pPr>
                  <a:spcAft>
                    <a:spcPts val="600"/>
                  </a:spcAft>
                </a:pPr>
                <a:r>
                  <a:rPr lang="en-US" sz="2000" b="1" dirty="0">
                    <a:solidFill>
                      <a:srgbClr val="0070C0"/>
                    </a:solidFill>
                  </a:rPr>
                  <a:t>Derivative of the Product of Two Functions</a:t>
                </a:r>
              </a:p>
              <a:p>
                <a:pPr marL="342900" indent="-342900">
                  <a:spcAft>
                    <a:spcPts val="1200"/>
                  </a:spcAft>
                  <a:buFont typeface="Arial" pitchFamily="34" charset="0"/>
                  <a:buChar char="•"/>
                </a:pPr>
                <a:r>
                  <a:rPr lang="en-US" sz="2000" dirty="0">
                    <a:solidFill>
                      <a:schemeClr val="tx1"/>
                    </a:solidFill>
                  </a:rPr>
                  <a:t>So we know the derivative of a sum is the sum of the derivatives, but is the derivative of a product the product of the derivatives?</a:t>
                </a:r>
              </a:p>
              <a:p>
                <a:pPr marL="342900" indent="-342900">
                  <a:spcAft>
                    <a:spcPts val="1200"/>
                  </a:spcAft>
                  <a:buFont typeface="Arial" pitchFamily="34" charset="0"/>
                  <a:buChar char="•"/>
                </a:pPr>
                <a:r>
                  <a:rPr lang="en-US" sz="2000" dirty="0">
                    <a:solidFill>
                      <a:schemeClr val="tx1"/>
                    </a:solidFill>
                  </a:rPr>
                  <a:t>The answer is NO, and this is one of the biggest mistakes that students make when finding derivatives.</a:t>
                </a:r>
              </a:p>
              <a:p>
                <a:pPr marL="342900" indent="-342900">
                  <a:spcAft>
                    <a:spcPts val="1200"/>
                  </a:spcAft>
                  <a:buFont typeface="Arial" pitchFamily="34" charset="0"/>
                  <a:buChar char="•"/>
                </a:pPr>
                <a:r>
                  <a:rPr lang="en-US" sz="2000" dirty="0">
                    <a:solidFill>
                      <a:schemeClr val="tx1"/>
                    </a:solidFill>
                  </a:rPr>
                  <a:t>The proof of the Product Rule follows; it’s awesome, but you don’t have to know it for this course.  </a:t>
                </a:r>
                <a:r>
                  <a:rPr lang="en-US" sz="2000" i="1" dirty="0">
                    <a:solidFill>
                      <a:schemeClr val="tx1"/>
                    </a:solidFill>
                  </a:rPr>
                  <a:t>(Of course, you will need to know the Product Rule.)</a:t>
                </a:r>
              </a:p>
              <a:p>
                <a:pPr>
                  <a:spcAft>
                    <a:spcPts val="1200"/>
                  </a:spcAft>
                </a:pPr>
                <a:r>
                  <a:rPr lang="en-US" sz="2000" dirty="0">
                    <a:solidFill>
                      <a:schemeClr val="tx1"/>
                    </a:solidFill>
                  </a:rPr>
                  <a:t>    </a:t>
                </a:r>
                <a14:m>
                  <m:oMath xmlns:m="http://schemas.openxmlformats.org/officeDocument/2006/math">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𝑑</m:t>
                        </m:r>
                      </m:num>
                      <m:den>
                        <m:r>
                          <a:rPr lang="en-US" sz="2000" i="1">
                            <a:solidFill>
                              <a:schemeClr val="tx1"/>
                            </a:solidFill>
                            <a:latin typeface="Cambria Math"/>
                          </a:rPr>
                          <m:t>𝑑𝑥</m:t>
                        </m:r>
                      </m:den>
                    </m:f>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19970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2"/>
                                </a:solidFill>
                                <a:latin typeface="Cambria Math"/>
                              </a:rPr>
                              <m:t>−</m:t>
                            </m:r>
                            <m:r>
                              <a:rPr lang="en-US" sz="2000" i="1">
                                <a:solidFill>
                                  <a:schemeClr val="tx2"/>
                                </a:solidFill>
                                <a:latin typeface="Cambria Math"/>
                              </a:rPr>
                              <m:t>𝑓</m:t>
                            </m:r>
                            <m:d>
                              <m:dPr>
                                <m:ctrlPr>
                                  <a:rPr lang="en-US" sz="2000" i="1">
                                    <a:solidFill>
                                      <a:schemeClr val="tx2"/>
                                    </a:solidFill>
                                    <a:latin typeface="Cambria Math" panose="02040503050406030204" pitchFamily="18" charset="0"/>
                                  </a:rPr>
                                </m:ctrlPr>
                              </m:dPr>
                              <m:e>
                                <m:r>
                                  <a:rPr lang="en-US" sz="2000" i="1">
                                    <a:solidFill>
                                      <a:schemeClr val="tx2"/>
                                    </a:solidFill>
                                    <a:latin typeface="Cambria Math"/>
                                  </a:rPr>
                                  <m:t>𝑥</m:t>
                                </m:r>
                              </m:e>
                            </m:d>
                            <m:r>
                              <a:rPr lang="en-US" sz="2000" i="1">
                                <a:solidFill>
                                  <a:schemeClr val="tx2"/>
                                </a:solidFill>
                                <a:latin typeface="Cambria Math"/>
                              </a:rPr>
                              <m:t>⋅</m:t>
                            </m:r>
                            <m:r>
                              <a:rPr lang="en-US" sz="2000" i="1">
                                <a:solidFill>
                                  <a:schemeClr val="tx2"/>
                                </a:solidFill>
                                <a:latin typeface="Cambria Math"/>
                              </a:rPr>
                              <m:t>𝑔</m:t>
                            </m:r>
                            <m:d>
                              <m:dPr>
                                <m:ctrlPr>
                                  <a:rPr lang="en-US" sz="2000" i="1">
                                    <a:solidFill>
                                      <a:schemeClr val="tx2"/>
                                    </a:solidFill>
                                    <a:latin typeface="Cambria Math" panose="02040503050406030204" pitchFamily="18" charset="0"/>
                                  </a:rPr>
                                </m:ctrlPr>
                              </m:dPr>
                              <m:e>
                                <m:r>
                                  <a:rPr lang="en-US" sz="2000" i="1">
                                    <a:solidFill>
                                      <a:schemeClr val="tx2"/>
                                    </a:solidFill>
                                    <a:latin typeface="Cambria Math"/>
                                  </a:rPr>
                                  <m:t>𝑥</m:t>
                                </m:r>
                                <m:r>
                                  <a:rPr lang="en-US" sz="2000" i="1">
                                    <a:solidFill>
                                      <a:schemeClr val="tx2"/>
                                    </a:solidFill>
                                    <a:latin typeface="Cambria Math"/>
                                  </a:rPr>
                                  <m:t>+</m:t>
                                </m:r>
                                <m:r>
                                  <a:rPr lang="en-US" sz="2000" i="1">
                                    <a:solidFill>
                                      <a:schemeClr val="tx2"/>
                                    </a:solidFill>
                                    <a:latin typeface="Cambria Math"/>
                                  </a:rPr>
                                  <m:t>h</m:t>
                                </m:r>
                              </m:e>
                            </m:d>
                            <m:r>
                              <a:rPr lang="en-US" sz="2000" i="1">
                                <a:solidFill>
                                  <a:schemeClr val="tx2"/>
                                </a:solidFill>
                                <a:latin typeface="Cambria Math"/>
                              </a:rPr>
                              <m:t>+</m:t>
                            </m:r>
                            <m:r>
                              <a:rPr lang="en-US" sz="2000" i="1">
                                <a:solidFill>
                                  <a:schemeClr val="tx2"/>
                                </a:solidFill>
                                <a:latin typeface="Cambria Math"/>
                              </a:rPr>
                              <m:t>𝑓</m:t>
                            </m:r>
                            <m:d>
                              <m:dPr>
                                <m:ctrlPr>
                                  <a:rPr lang="en-US" sz="2000" i="1">
                                    <a:solidFill>
                                      <a:schemeClr val="tx2"/>
                                    </a:solidFill>
                                    <a:latin typeface="Cambria Math" panose="02040503050406030204" pitchFamily="18" charset="0"/>
                                  </a:rPr>
                                </m:ctrlPr>
                              </m:dPr>
                              <m:e>
                                <m:r>
                                  <a:rPr lang="en-US" sz="2000" i="1">
                                    <a:solidFill>
                                      <a:schemeClr val="tx2"/>
                                    </a:solidFill>
                                    <a:latin typeface="Cambria Math"/>
                                  </a:rPr>
                                  <m:t>𝑥</m:t>
                                </m:r>
                              </m:e>
                            </m:d>
                            <m:r>
                              <a:rPr lang="en-US" sz="2000" i="1">
                                <a:solidFill>
                                  <a:schemeClr val="tx2"/>
                                </a:solidFill>
                                <a:latin typeface="Cambria Math"/>
                              </a:rPr>
                              <m:t>⋅</m:t>
                            </m:r>
                            <m:r>
                              <a:rPr lang="en-US" sz="2000" i="1">
                                <a:solidFill>
                                  <a:schemeClr val="tx2"/>
                                </a:solidFill>
                                <a:latin typeface="Cambria Math"/>
                              </a:rPr>
                              <m:t>𝑔</m:t>
                            </m:r>
                            <m:d>
                              <m:dPr>
                                <m:ctrlPr>
                                  <a:rPr lang="en-US" sz="2000" i="1">
                                    <a:solidFill>
                                      <a:schemeClr val="tx2"/>
                                    </a:solidFill>
                                    <a:latin typeface="Cambria Math" panose="02040503050406030204" pitchFamily="18" charset="0"/>
                                  </a:rPr>
                                </m:ctrlPr>
                              </m:dPr>
                              <m:e>
                                <m:r>
                                  <a:rPr lang="en-US" sz="2000" i="1">
                                    <a:solidFill>
                                      <a:schemeClr val="tx2"/>
                                    </a:solidFill>
                                    <a:latin typeface="Cambria Math"/>
                                  </a:rPr>
                                  <m:t>𝑥</m:t>
                                </m:r>
                                <m:r>
                                  <a:rPr lang="en-US" sz="2000" i="1">
                                    <a:solidFill>
                                      <a:schemeClr val="tx2"/>
                                    </a:solidFill>
                                    <a:latin typeface="Cambria Math"/>
                                  </a:rPr>
                                  <m:t>+</m:t>
                                </m:r>
                                <m:r>
                                  <a:rPr lang="en-US" sz="2000" i="1">
                                    <a:solidFill>
                                      <a:schemeClr val="tx2"/>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19970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f>
                          <m:fPr>
                            <m:ctrlPr>
                              <a:rPr lang="en-US" sz="2000" i="1">
                                <a:solidFill>
                                  <a:schemeClr val="tx1"/>
                                </a:solidFill>
                                <a:latin typeface="Cambria Math" panose="02040503050406030204" pitchFamily="18" charset="0"/>
                              </a:rPr>
                            </m:ctrlPr>
                          </m:fPr>
                          <m:num>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e>
                            </m:d>
                          </m:num>
                          <m:den>
                            <m:r>
                              <a:rPr lang="en-US" sz="2000" i="1">
                                <a:solidFill>
                                  <a:schemeClr val="tx1"/>
                                </a:solidFill>
                                <a:latin typeface="Cambria Math"/>
                              </a:rPr>
                              <m:t>h</m:t>
                            </m:r>
                          </m:den>
                        </m:f>
                      </m:e>
                    </m:func>
                  </m:oMath>
                </a14:m>
                <a:endParaRPr lang="en-US" sz="2000" dirty="0">
                  <a:solidFill>
                    <a:schemeClr val="tx1"/>
                  </a:solidFill>
                </a:endParaRPr>
              </a:p>
              <a:p>
                <a:pPr>
                  <a:spcAft>
                    <a:spcPts val="1200"/>
                  </a:spcAft>
                  <a:tabLst>
                    <a:tab pos="19970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d>
                          <m:dPr>
                            <m:begChr m:val="["/>
                            <m:endChr m:val="]"/>
                            <m:ctrlPr>
                              <a:rPr lang="en-US" sz="2000" i="1">
                                <a:solidFill>
                                  <a:schemeClr val="tx1"/>
                                </a:solidFill>
                                <a:latin typeface="Cambria Math" panose="02040503050406030204" pitchFamily="18" charset="0"/>
                              </a:rPr>
                            </m:ctrlPr>
                          </m:dPr>
                          <m:e>
                            <m:d>
                              <m:dPr>
                                <m:ctrlPr>
                                  <a:rPr lang="en-US" sz="2000" i="1">
                                    <a:solidFill>
                                      <a:schemeClr val="tx1"/>
                                    </a:solidFill>
                                    <a:latin typeface="Cambria Math" panose="02040503050406030204" pitchFamily="18" charset="0"/>
                                  </a:rPr>
                                </m:ctrlPr>
                              </m:dPr>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e>
                        </m:d>
                      </m:e>
                    </m:func>
                    <m:r>
                      <a:rPr lang="en-US" sz="2000">
                        <a:solidFill>
                          <a:schemeClr val="tx1"/>
                        </a:solidFill>
                        <a:latin typeface="Cambria Math"/>
                      </a:rPr>
                      <m:t>+</m:t>
                    </m:r>
                    <m:func>
                      <m:funcPr>
                        <m:ctrlPr>
                          <a:rPr lang="en-US" sz="2000" i="1">
                            <a:solidFill>
                              <a:schemeClr val="tx1"/>
                            </a:solidFill>
                            <a:latin typeface="Cambria Math" panose="02040503050406030204" pitchFamily="18" charset="0"/>
                          </a:rPr>
                        </m:ctrlPr>
                      </m:funcPr>
                      <m:fName>
                        <m:limLow>
                          <m:limLowPr>
                            <m:ctrlPr>
                              <a:rPr lang="en-US" sz="2000" i="1">
                                <a:solidFill>
                                  <a:schemeClr val="tx1"/>
                                </a:solidFill>
                                <a:latin typeface="Cambria Math" panose="02040503050406030204" pitchFamily="18" charset="0"/>
                              </a:rPr>
                            </m:ctrlPr>
                          </m:limLowPr>
                          <m:e>
                            <m:r>
                              <m:rPr>
                                <m:sty m:val="p"/>
                              </m:rPr>
                              <a:rPr lang="en-US" sz="2000">
                                <a:solidFill>
                                  <a:schemeClr val="tx1"/>
                                </a:solidFill>
                                <a:latin typeface="Cambria Math"/>
                              </a:rPr>
                              <m:t>lim</m:t>
                            </m:r>
                          </m:e>
                          <m:lim>
                            <m:r>
                              <a:rPr lang="en-US" sz="2000" i="1">
                                <a:solidFill>
                                  <a:schemeClr val="tx1"/>
                                </a:solidFill>
                                <a:latin typeface="Cambria Math"/>
                              </a:rPr>
                              <m:t>h</m:t>
                            </m:r>
                            <m:r>
                              <a:rPr lang="en-US" sz="2000" i="1">
                                <a:solidFill>
                                  <a:schemeClr val="tx1"/>
                                </a:solidFill>
                                <a:latin typeface="Cambria Math"/>
                              </a:rPr>
                              <m:t>→0</m:t>
                            </m:r>
                          </m:lim>
                        </m:limLow>
                      </m:fName>
                      <m:e>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d>
                              <m:dPr>
                                <m:ctrlPr>
                                  <a:rPr lang="en-US" sz="2000" i="1">
                                    <a:solidFill>
                                      <a:schemeClr val="tx1"/>
                                    </a:solidFill>
                                    <a:latin typeface="Cambria Math" panose="02040503050406030204" pitchFamily="18" charset="0"/>
                                  </a:rPr>
                                </m:ctrlPr>
                              </m:dPr>
                              <m:e>
                                <m:f>
                                  <m:fPr>
                                    <m:ctrlPr>
                                      <a:rPr lang="en-US" sz="2000" i="1">
                                        <a:solidFill>
                                          <a:schemeClr val="tx1"/>
                                        </a:solidFill>
                                        <a:latin typeface="Cambria Math" panose="02040503050406030204" pitchFamily="18" charset="0"/>
                                      </a:rPr>
                                    </m:ctrlPr>
                                  </m:fPr>
                                  <m:num>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m:t>
                                        </m:r>
                                        <m:r>
                                          <a:rPr lang="en-US" sz="2000" i="1">
                                            <a:solidFill>
                                              <a:schemeClr val="tx1"/>
                                            </a:solidFill>
                                            <a:latin typeface="Cambria Math"/>
                                          </a:rPr>
                                          <m:t>h</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num>
                                  <m:den>
                                    <m:r>
                                      <a:rPr lang="en-US" sz="2000" i="1">
                                        <a:solidFill>
                                          <a:schemeClr val="tx1"/>
                                        </a:solidFill>
                                        <a:latin typeface="Cambria Math"/>
                                      </a:rPr>
                                      <m:t>h</m:t>
                                    </m:r>
                                  </m:den>
                                </m:f>
                              </m:e>
                            </m:d>
                          </m:e>
                        </m:d>
                      </m:e>
                    </m:func>
                  </m:oMath>
                </a14:m>
                <a:endParaRPr lang="en-US" sz="2000" dirty="0">
                  <a:solidFill>
                    <a:schemeClr val="tx1"/>
                  </a:solidFill>
                </a:endParaRPr>
              </a:p>
              <a:p>
                <a:pPr>
                  <a:spcAft>
                    <a:spcPts val="1200"/>
                  </a:spcAft>
                  <a:tabLst>
                    <a:tab pos="19970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r>
                          <a:rPr lang="en-US" sz="2000" i="1">
                            <a:solidFill>
                              <a:schemeClr val="tx1"/>
                            </a:solidFill>
                            <a:latin typeface="Cambria Math"/>
                          </a:rPr>
                          <m:t>+0</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endParaRPr lang="en-US" sz="2000" dirty="0">
                  <a:solidFill>
                    <a:schemeClr val="tx1"/>
                  </a:solidFill>
                </a:endParaRPr>
              </a:p>
              <a:p>
                <a:pPr>
                  <a:spcAft>
                    <a:spcPts val="1200"/>
                  </a:spcAft>
                  <a:tabLst>
                    <a:tab pos="1997075" algn="l"/>
                  </a:tabLst>
                </a:pPr>
                <a:r>
                  <a:rPr lang="en-US" sz="2000" dirty="0">
                    <a:solidFill>
                      <a:schemeClr val="tx1"/>
                    </a:solidFill>
                  </a:rPr>
                  <a:t>	</a:t>
                </a:r>
                <a14:m>
                  <m:oMath xmlns:m="http://schemas.openxmlformats.org/officeDocument/2006/math">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𝑓</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𝑔</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r>
                      <a:rPr lang="en-US" sz="2000" i="1">
                        <a:solidFill>
                          <a:schemeClr val="tx1"/>
                        </a:solidFill>
                        <a:latin typeface="Cambria Math"/>
                      </a:rPr>
                      <m:t>𝑓</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r>
                      <a:rPr lang="en-US" sz="2000" i="1">
                        <a:solidFill>
                          <a:schemeClr val="tx1"/>
                        </a:solidFill>
                        <a:latin typeface="Cambria Math"/>
                      </a:rPr>
                      <m:t>⋅</m:t>
                    </m:r>
                    <m:sSup>
                      <m:sSupPr>
                        <m:ctrlPr>
                          <a:rPr lang="en-US" sz="2000" i="1">
                            <a:solidFill>
                              <a:schemeClr val="tx1"/>
                            </a:solidFill>
                            <a:latin typeface="Cambria Math" panose="02040503050406030204" pitchFamily="18" charset="0"/>
                          </a:rPr>
                        </m:ctrlPr>
                      </m:sSupPr>
                      <m:e>
                        <m:r>
                          <a:rPr lang="en-US" sz="2000" i="1">
                            <a:solidFill>
                              <a:schemeClr val="tx1"/>
                            </a:solidFill>
                            <a:latin typeface="Cambria Math"/>
                          </a:rPr>
                          <m:t>𝑔</m:t>
                        </m:r>
                      </m:e>
                      <m:sup>
                        <m:r>
                          <a:rPr lang="en-US" sz="2000" i="1">
                            <a:solidFill>
                              <a:schemeClr val="tx1"/>
                            </a:solidFill>
                            <a:latin typeface="Cambria Math"/>
                          </a:rPr>
                          <m:t>′</m:t>
                        </m:r>
                      </m:sup>
                    </m:sSup>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𝑥</m:t>
                        </m:r>
                      </m:e>
                    </m:d>
                  </m:oMath>
                </a14:m>
                <a:endParaRPr lang="en-US" sz="2000"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52600" y="381000"/>
                <a:ext cx="8686800" cy="6111866"/>
              </a:xfrm>
              <a:prstGeom prst="rect">
                <a:avLst/>
              </a:prstGeom>
              <a:blipFill>
                <a:blip r:embed="rId3"/>
                <a:stretch>
                  <a:fillRect l="-772" t="-599" b="-100"/>
                </a:stretch>
              </a:blipFill>
            </p:spPr>
            <p:txBody>
              <a:bodyPr/>
              <a:lstStyle/>
              <a:p>
                <a:r>
                  <a:rPr lang="en-US">
                    <a:noFill/>
                  </a:rPr>
                  <a:t> </a:t>
                </a:r>
              </a:p>
            </p:txBody>
          </p:sp>
        </mc:Fallback>
      </mc:AlternateContent>
    </p:spTree>
    <p:extLst>
      <p:ext uri="{BB962C8B-B14F-4D97-AF65-F5344CB8AC3E}">
        <p14:creationId xmlns:p14="http://schemas.microsoft.com/office/powerpoint/2010/main" val="11905561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00279F"/>
      </a:dk2>
      <a:lt2>
        <a:srgbClr val="919191"/>
      </a:lt2>
      <a:accent1>
        <a:srgbClr val="C0FEF9"/>
      </a:accent1>
      <a:accent2>
        <a:srgbClr val="00AE00"/>
      </a:accent2>
      <a:accent3>
        <a:srgbClr val="FFFFFF"/>
      </a:accent3>
      <a:accent4>
        <a:srgbClr val="000000"/>
      </a:accent4>
      <a:accent5>
        <a:srgbClr val="DCFEFB"/>
      </a:accent5>
      <a:accent6>
        <a:srgbClr val="009D00"/>
      </a:accent6>
      <a:hlink>
        <a:srgbClr val="FC0128"/>
      </a:hlink>
      <a:folHlink>
        <a:srgbClr val="CECECE"/>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500" b="0" i="0" u="none" strike="noStrike" cap="none" normalizeH="0" baseline="0" smtClean="0">
            <a:ln>
              <a:noFill/>
            </a:ln>
            <a:solidFill>
              <a:srgbClr val="FFFF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500" b="0" i="0" u="none" strike="noStrike" cap="none" normalizeH="0" baseline="0" smtClean="0">
            <a:ln>
              <a:noFill/>
            </a:ln>
            <a:solidFill>
              <a:srgbClr val="FFFFFF"/>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23</Slides>
  <Notes>21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Default Design</vt:lpstr>
      <vt:lpstr>3.3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2020-06-22T17:45:12Z</dcterms:created>
  <dcterms:modified xsi:type="dcterms:W3CDTF">2020-06-22T17:47:22Z</dcterms:modified>
</cp:coreProperties>
</file>