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577" r:id="rId2"/>
    <p:sldId id="579" r:id="rId3"/>
    <p:sldId id="580" r:id="rId4"/>
    <p:sldId id="581" r:id="rId5"/>
    <p:sldId id="582" r:id="rId6"/>
    <p:sldId id="583" r:id="rId7"/>
    <p:sldId id="584" r:id="rId8"/>
    <p:sldId id="585" r:id="rId9"/>
    <p:sldId id="586" r:id="rId10"/>
    <p:sldId id="588" r:id="rId11"/>
    <p:sldId id="59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8E5B6-0890-4731-87BA-6DCDF73E5E0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DE508-5DED-41C5-97E7-771DB3E84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6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1861141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85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1169479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3306350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1580512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31386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3626086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1464570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1808359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44952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4257E-8FC5-45AE-9AA2-9720CB4D1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02FE1E-33A6-4F6A-829C-0462AEC85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830BC-4BB3-4DF0-B612-8A55D46B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529-49FD-4136-A239-625F09E9169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BB476-28E6-4983-B34E-770F7AA1D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183B3-2917-4EF0-9174-F20A69DF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7AE3-2262-4AB4-AAAC-836001D16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1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790A5-4685-4A42-8DAB-438E81557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DE13FB-924E-45E8-B80A-20894B66B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8F8E-C6DB-4B9F-9F1D-47230773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529-49FD-4136-A239-625F09E9169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A2882-BE27-40F0-AA69-B8030315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8470C-F8F4-46A1-B02A-5A793262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7AE3-2262-4AB4-AAAC-836001D16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2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A050D3-07CA-44E8-8CBB-EFCB3D774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EC7BE-3D4D-4D6B-82D7-D59154395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BE410-DCE4-4ABD-B109-97317A7F0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529-49FD-4136-A239-625F09E9169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47D9-C6D2-45FA-88CC-C927C6033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64C03-9932-4B31-8698-2920E5B0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7AE3-2262-4AB4-AAAC-836001D16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8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AB5B7-A7B2-4315-B0F4-0F26074F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A92DA-8F4C-42CF-ABF0-04862EB84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1CF58-7A6D-4AD9-941E-051BFC36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529-49FD-4136-A239-625F09E9169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36BC3-A251-45AD-9777-B50A26160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06DFE-468B-4D59-B76B-386DFC669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7AE3-2262-4AB4-AAAC-836001D16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8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B1B4-FF21-4E22-868B-DA98A9F71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D7586-FFBF-4980-8732-E24094A22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40225-4445-4F8C-9862-EE6FDED30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529-49FD-4136-A239-625F09E9169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4621C-30C4-4A51-AC9B-8EF2A550B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57DA6-7D85-410F-B081-6E64A8C5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7AE3-2262-4AB4-AAAC-836001D16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4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F7FF-3FC2-41A8-B1A0-3BF06C4F5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4DBA1-12D0-48E4-9883-02BD11E7D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EBCCA-6DCE-49D2-963E-625108ABF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691E0-C386-42B1-9E17-154195582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529-49FD-4136-A239-625F09E9169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F66ED-5C4A-4A5D-92F2-B7CD44FF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4AD2E-8DEC-47E5-BA4C-B3D86438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7AE3-2262-4AB4-AAAC-836001D16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3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2EAD0-136E-4BFE-8B2F-95B99D04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E2CCB-923A-4375-874C-48942CB7E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D06B5-F527-44F4-8D5B-A2CB346F6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E6F64-52DF-46EA-9FFE-75E557506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5F369-6B0C-4001-96E1-91542BB88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2E77A3-6665-4916-9525-C6DF4F9DA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529-49FD-4136-A239-625F09E9169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AD329-59D1-4AB8-AE0E-5DCD1714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253334-FEAD-49A4-B4D0-7CC9D95B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7AE3-2262-4AB4-AAAC-836001D16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6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E8AF2-82C3-453C-92EA-96D8AFBA1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796854-F842-4BF2-A2AC-57AC7D61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529-49FD-4136-A239-625F09E9169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4E2C0-5D42-4864-BEA7-7455DBF06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DF06A-6A6C-40AF-BCC5-9762DEF46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7AE3-2262-4AB4-AAAC-836001D16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9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95D1B5-4CD8-48AE-9FAF-98403D91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529-49FD-4136-A239-625F09E9169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3D2CE-8019-4881-92ED-C7E5E8D7C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D4948-A714-471E-A1DA-9BA4E6238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7AE3-2262-4AB4-AAAC-836001D16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1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D0C7C-F682-4335-9BDF-5AAA86288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7D6F4-1A5C-41E8-A0A3-CA637C210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EA0CD-BA4F-4C62-AEE0-FD8797559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AE105-6F7C-4045-8E26-2BDA4A36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529-49FD-4136-A239-625F09E9169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FB278-37F4-47D0-B26E-BF18A118F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17998-9B08-4923-A660-964B5CB2E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7AE3-2262-4AB4-AAAC-836001D16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4B2D-26D2-4C99-9196-C484232B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A7274C-706F-4E1B-812D-C5234C357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3B08B-60FA-4C5A-9976-6285394EC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D5A41-B752-41B0-949D-3746A2A0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529-49FD-4136-A239-625F09E9169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2DC70-F34B-42C5-92B7-6AD1A4121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94A81-19EF-406E-85D2-FE93D76D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7AE3-2262-4AB4-AAAC-836001D16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1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DFD09C-F584-44CC-9AD9-28AA7D13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A8996-7D0C-4EEB-B549-CC0F3E3CC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EBBDD-1927-4B12-A960-488E62F60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19529-49FD-4136-A239-625F09E9169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35467-3E32-40AA-8A3C-184F97962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A19E9-64EA-4E14-8A87-A31A46B2E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47AE3-2262-4AB4-AAAC-836001D16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0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3.8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Implicit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1314563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871889" y="304800"/>
            <a:ext cx="41814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501" y="1460500"/>
            <a:ext cx="1750544" cy="44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1098550"/>
            <a:ext cx="4180915" cy="373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940" y="1968500"/>
            <a:ext cx="2260413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343401"/>
            <a:ext cx="5156955" cy="34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4688114"/>
            <a:ext cx="7104152" cy="645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514" y="5334000"/>
            <a:ext cx="3195170" cy="40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7400" y="1078468"/>
            <a:ext cx="43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+mj-lt"/>
              </a:rPr>
              <a:t>1)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33586" y="4321629"/>
            <a:ext cx="45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+mj-lt"/>
              </a:rPr>
              <a:t>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8400" y="1482209"/>
            <a:ext cx="43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+mj-lt"/>
              </a:rPr>
              <a:t>a)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24113" y="2106261"/>
            <a:ext cx="43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+mj-lt"/>
              </a:rPr>
              <a:t>b)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09826" y="2678668"/>
            <a:ext cx="43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+mj-lt"/>
              </a:rPr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160622338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1" y="891765"/>
                <a:ext cx="8766421" cy="4782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endParaRPr lang="en-US" sz="2000" dirty="0"/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Find the equation of the line tangent to the following curve at the given point.</a:t>
                </a: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=81,   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−1, 9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81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latin typeface="Cambria Math"/>
                          </a:rPr>
                          <m:t>⋅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+2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1" y="891765"/>
                <a:ext cx="8766421" cy="4782656"/>
              </a:xfrm>
              <a:prstGeom prst="rect">
                <a:avLst/>
              </a:prstGeom>
              <a:blipFill>
                <a:blip r:embed="rId3"/>
                <a:stretch>
                  <a:fillRect l="-765" t="-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 bwMode="auto">
          <a:xfrm flipH="1" flipV="1">
            <a:off x="7162800" y="2716285"/>
            <a:ext cx="76200" cy="29789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391399" y="3048001"/>
                <a:ext cx="3127622" cy="2587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Tangent Slope:</a:t>
                </a:r>
              </a:p>
              <a:p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𝑚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e>
                      <m:sub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−1, 9</m:t>
                            </m:r>
                          </m:e>
                        </m:d>
                      </m:sub>
                    </m:sSub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=9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Tangent Line:</a:t>
                </a:r>
              </a:p>
              <a:p>
                <a:r>
                  <a:rPr lang="en-US" sz="2000" dirty="0"/>
                  <a:t>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−9=9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            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latin typeface="Cambria Math"/>
                          </a:rPr>
                          <m:t>=9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+18</m:t>
                        </m:r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399" y="3048001"/>
                <a:ext cx="3127622" cy="2587503"/>
              </a:xfrm>
              <a:prstGeom prst="rect">
                <a:avLst/>
              </a:prstGeom>
              <a:blipFill>
                <a:blip r:embed="rId4"/>
                <a:stretch>
                  <a:fillRect l="-1946" t="-1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037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601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Derivatives of Implicitly Defined Relations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main question we ask in this section is:</a:t>
                </a:r>
                <a:br>
                  <a:rPr lang="en-US" sz="2000" dirty="0"/>
                </a:br>
                <a:r>
                  <a:rPr lang="en-US" sz="2000" dirty="0"/>
                  <a:t>“Can we take the derivative of a relation that is not a function?”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answer is yes, as long as we can parse the relation into several pieces that, individually, are differentiable functions.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Consider the graph on the right, from which </a:t>
                </a:r>
                <a:br>
                  <a:rPr lang="en-US" sz="2000" dirty="0"/>
                </a:br>
                <a:r>
                  <a:rPr lang="en-US" sz="2000" dirty="0"/>
                  <a:t>we can tell that the equation</a:t>
                </a:r>
                <a:br>
                  <a:rPr lang="en-US" sz="2000" dirty="0"/>
                </a:b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−9</m:t>
                    </m:r>
                    <m:r>
                      <a:rPr lang="en-US" sz="2000" i="1">
                        <a:latin typeface="Cambria Math"/>
                      </a:rPr>
                      <m:t>𝑥𝑦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br>
                  <a:rPr lang="en-US" sz="2000" dirty="0"/>
                </a:br>
                <a:r>
                  <a:rPr lang="en-US" sz="2000" dirty="0"/>
                  <a:t>does not define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/>
                  <a:t> as a function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(It fails the vertical line test.)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However, the different colored portions of </a:t>
                </a:r>
                <a:br>
                  <a:rPr lang="en-US" sz="2000" dirty="0"/>
                </a:br>
                <a:r>
                  <a:rPr lang="en-US" sz="2000" dirty="0"/>
                  <a:t>the graph are themselves functions, so it </a:t>
                </a:r>
                <a:br>
                  <a:rPr lang="en-US" sz="2000" dirty="0"/>
                </a:br>
                <a:r>
                  <a:rPr lang="en-US" sz="2000" dirty="0"/>
                  <a:t>makes sense that we should be able to find </a:t>
                </a:r>
                <a:br>
                  <a:rPr lang="en-US" sz="2000" dirty="0"/>
                </a:br>
                <a:r>
                  <a:rPr lang="en-US" sz="2000" dirty="0"/>
                  <a:t>the derivative (i.e., slope of the tangent line) </a:t>
                </a:r>
                <a:br>
                  <a:rPr lang="en-US" sz="2000" dirty="0"/>
                </a:br>
                <a:r>
                  <a:rPr lang="en-US" sz="2000" dirty="0"/>
                  <a:t>at the points, say,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 dirty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 dirty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Notice that, for this to be the case, the </a:t>
                </a:r>
                <a:br>
                  <a:rPr lang="en-US" sz="2000" dirty="0"/>
                </a:br>
                <a:r>
                  <a:rPr lang="en-US" sz="2000" dirty="0"/>
                  <a:t>derivative must not depend on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-value </a:t>
                </a:r>
                <a:br>
                  <a:rPr lang="en-US" sz="2000" dirty="0"/>
                </a:br>
                <a:r>
                  <a:rPr lang="en-US" sz="2000" dirty="0"/>
                  <a:t>alone, but on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/>
                  <a:t>-value as well.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6017032"/>
              </a:xfrm>
              <a:prstGeom prst="rect">
                <a:avLst/>
              </a:prstGeom>
              <a:blipFill>
                <a:blip r:embed="rId3"/>
                <a:stretch>
                  <a:fillRect l="-772" t="-608" r="-632" b="-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4" descr="03_2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34758"/>
            <a:ext cx="3657600" cy="416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36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574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Derivatives of Implicitly Defined Relations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Usually we are given functions in the form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 i.e., solved for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When this is the case, we say that the function is defined </a:t>
                </a:r>
                <a:r>
                  <a:rPr lang="en-US" sz="2000" i="1" dirty="0"/>
                  <a:t>explicitly</a:t>
                </a:r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If a function (or relation) is not solved for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/>
                  <a:t>, we say that it is defined </a:t>
                </a:r>
                <a:r>
                  <a:rPr lang="en-US" sz="2000" i="1" dirty="0"/>
                  <a:t>implicitly</a:t>
                </a:r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To find the derivative of an implicitly defined function (or relation), we use what is called </a:t>
                </a:r>
                <a:r>
                  <a:rPr lang="en-US" sz="2000" i="1" dirty="0"/>
                  <a:t>implicit differentiation</a:t>
                </a:r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To start with a simple example, let’s consider the relation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To find the derivative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dirty="0"/>
                  <a:t>, we differentiate both sides of the equation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, remembering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/>
                  <a:t> must be viewed as a function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		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		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2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en-US" sz="2000" b="1" dirty="0">
                    <a:solidFill>
                      <a:schemeClr val="tx2"/>
                    </a:solidFill>
                  </a:rPr>
                  <a:t>  </a:t>
                </a:r>
                <a:r>
                  <a:rPr lang="en-US" b="1" dirty="0">
                    <a:solidFill>
                      <a:schemeClr val="tx2"/>
                    </a:solidFill>
                  </a:rPr>
                  <a:t>Chain Rule</a:t>
                </a:r>
                <a:endParaRPr lang="en-US" b="1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		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2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=1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			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574924"/>
              </a:xfrm>
              <a:prstGeom prst="rect">
                <a:avLst/>
              </a:prstGeom>
              <a:blipFill>
                <a:blip r:embed="rId3"/>
                <a:stretch>
                  <a:fillRect l="-772" t="-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445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6097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Implicit Differentiation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most important thing to remember as you differentiate is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/>
                  <a:t> must be treated as a function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, so that every time you take a derivative of a term involving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/>
                  <a:t>, you’re actually applying the Chain Rule.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Put simply,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/>
                  <a:t> will always be an “inside” function, and the derivative of 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/>
                  <a:t> term will always include a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For example,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=1⋅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6097567"/>
              </a:xfrm>
              <a:prstGeom prst="rect">
                <a:avLst/>
              </a:prstGeom>
              <a:blipFill>
                <a:blip r:embed="rId3"/>
                <a:stretch>
                  <a:fillRect l="-772" t="-600" r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14401"/>
            <a:ext cx="77724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057401"/>
            <a:ext cx="7391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170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143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Find the slope of the circle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=25</m:t>
                    </m:r>
                  </m:oMath>
                </a14:m>
                <a:r>
                  <a:rPr lang="en-US" sz="2000" dirty="0"/>
                  <a:t>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3, −4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To find the slope of the curve, we need to </a:t>
                </a:r>
                <a:br>
                  <a:rPr lang="en-US" sz="2000" dirty="0"/>
                </a:br>
                <a:r>
                  <a:rPr lang="en-US" sz="2000" dirty="0"/>
                  <a:t>determine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dirty="0"/>
                  <a:t> using implicit differentiation: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25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+2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Thus, the slope of the circle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3, −4</m:t>
                        </m:r>
                      </m:e>
                    </m:d>
                  </m:oMath>
                </a14:m>
                <a:r>
                  <a:rPr lang="en-US" sz="2000" dirty="0"/>
                  <a:t> is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e>
                      <m:sub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3, −4</m:t>
                            </m:r>
                          </m:e>
                        </m:d>
                      </m:sub>
                    </m:sSub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borderBox>
                    <m:r>
                      <a:rPr lang="en-US" sz="2000" i="1">
                        <a:latin typeface="Cambria Math"/>
                      </a:rPr>
                      <m:t>.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143203"/>
              </a:xfrm>
              <a:prstGeom prst="rect">
                <a:avLst/>
              </a:prstGeom>
              <a:blipFill>
                <a:blip r:embed="rId3"/>
                <a:stretch>
                  <a:fillRect l="-772" t="-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374336"/>
            <a:ext cx="3200400" cy="312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590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4982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𝑥𝑦</m:t>
                        </m:r>
                      </m:e>
                    </m:func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𝑥𝑦</m:t>
                            </m:r>
                          </m:e>
                        </m:func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2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𝑥𝑦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𝑥𝑦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2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𝑥𝑦</m:t>
                        </m:r>
                      </m:e>
                    </m:func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⋅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+1⋅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2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𝑥𝑦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𝑥𝑦</m:t>
                        </m:r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𝑥𝑦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𝑥𝑦</m:t>
                        </m:r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               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𝑥𝑦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𝑥𝑦</m:t>
                                </m:r>
                              </m:e>
                            </m:func>
                          </m:den>
                        </m:f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982839"/>
              </a:xfrm>
              <a:prstGeom prst="rect">
                <a:avLst/>
              </a:prstGeom>
              <a:blipFill>
                <a:blip r:embed="rId3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752601"/>
            <a:ext cx="2743200" cy="2599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6547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3512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Find the second derivative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=8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Start by finding the first derivative: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8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−6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−6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−6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3512436"/>
              </a:xfrm>
              <a:prstGeom prst="rect">
                <a:avLst/>
              </a:prstGeom>
              <a:blipFill>
                <a:blip r:embed="rId3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553200" y="1696448"/>
                <a:ext cx="3810000" cy="4551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Then find the derivative of the first derivative: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latin typeface="Cambria Math"/>
                          </a:rPr>
                          <m:t>⋅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⋅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  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𝑥𝑦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1200"/>
                  </a:spcAft>
                </a:pPr>
                <a:r>
                  <a:rPr lang="en-US" sz="2000" dirty="0"/>
                  <a:t>	    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𝑑𝑥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696448"/>
                <a:ext cx="3810000" cy="4551952"/>
              </a:xfrm>
              <a:prstGeom prst="rect">
                <a:avLst/>
              </a:prstGeom>
              <a:blipFill>
                <a:blip r:embed="rId4"/>
                <a:stretch>
                  <a:fillRect l="-1440" t="-6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 bwMode="auto">
          <a:xfrm>
            <a:off x="6172200" y="1696448"/>
            <a:ext cx="0" cy="45519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02836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6152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Find the lines that are </a:t>
                </a:r>
                <a:r>
                  <a:rPr lang="en-US" sz="2000" i="1" dirty="0"/>
                  <a:t>a) </a:t>
                </a:r>
                <a:r>
                  <a:rPr lang="en-US" sz="2000" dirty="0"/>
                  <a:t>tangent and </a:t>
                </a:r>
                <a:r>
                  <a:rPr lang="en-US" sz="2000" i="1" dirty="0"/>
                  <a:t>b) </a:t>
                </a:r>
                <a:r>
                  <a:rPr lang="en-US" sz="2000" dirty="0"/>
                  <a:t>normal to the given curve at the given point.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−9</m:t>
                      </m:r>
                      <m:r>
                        <a:rPr lang="en-US" sz="2000" i="1">
                          <a:latin typeface="Cambria Math"/>
                        </a:rPr>
                        <m:t>𝑥𝑦</m:t>
                      </m:r>
                      <m:r>
                        <a:rPr lang="en-US" sz="2000" i="1">
                          <a:latin typeface="Cambria Math"/>
                        </a:rPr>
                        <m:t>=0</m:t>
                      </m:r>
                      <m:r>
                        <a:rPr lang="en-US" sz="2000">
                          <a:latin typeface="Cambria Math"/>
                        </a:rPr>
                        <m:t>,   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>
                              <a:latin typeface="Cambria Math"/>
                            </a:rPr>
                            <m:t>2, 4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To find the slope of the tangent line, we need to </a:t>
                </a:r>
                <a:br>
                  <a:rPr lang="en-US" sz="2000" dirty="0"/>
                </a:br>
                <a:r>
                  <a:rPr lang="en-US" sz="2000" dirty="0"/>
                  <a:t>determine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dirty="0"/>
                  <a:t> using implicit differentiation: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−9</m:t>
                        </m:r>
                        <m:r>
                          <a:rPr lang="en-US" sz="2000" i="1">
                            <a:latin typeface="Cambria Math"/>
                          </a:rPr>
                          <m:t>𝑥𝑦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−9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𝑥𝑦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−9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⋅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+1⋅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−9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−9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−9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=9</m:t>
                    </m:r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9</m:t>
                        </m:r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latin typeface="Cambria Math"/>
                          </a:rPr>
                          <m:t>−3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−9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𝑚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e>
                      <m:sub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2, 4</m:t>
                            </m:r>
                          </m:e>
                        </m:d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9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−9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e>
                        </m:d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6152325"/>
              </a:xfrm>
              <a:prstGeom prst="rect">
                <a:avLst/>
              </a:prstGeom>
              <a:blipFill>
                <a:blip r:embed="rId3"/>
                <a:stretch>
                  <a:fillRect l="-772" t="-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469432"/>
            <a:ext cx="3200400" cy="29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 flipV="1">
            <a:off x="7772400" y="4495801"/>
            <a:ext cx="0" cy="2001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848600" y="4495801"/>
                <a:ext cx="2675156" cy="17108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28600" indent="-2286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Tangent Line:</a:t>
                </a:r>
              </a:p>
              <a:p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−4=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6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          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4495801"/>
                <a:ext cx="2675156" cy="1710853"/>
              </a:xfrm>
              <a:prstGeom prst="rect">
                <a:avLst/>
              </a:prstGeom>
              <a:blipFill>
                <a:blip r:embed="rId5"/>
                <a:stretch>
                  <a:fillRect l="-2055" t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369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46310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Find the lines that are </a:t>
                </a:r>
                <a:r>
                  <a:rPr lang="en-US" sz="2000" i="1" dirty="0"/>
                  <a:t>a) </a:t>
                </a:r>
                <a:r>
                  <a:rPr lang="en-US" sz="2000" dirty="0"/>
                  <a:t>tangent and </a:t>
                </a:r>
                <a:r>
                  <a:rPr lang="en-US" sz="2000" i="1" dirty="0"/>
                  <a:t>b) </a:t>
                </a:r>
                <a:r>
                  <a:rPr lang="en-US" sz="2000" dirty="0"/>
                  <a:t>normal to the given curve at the given point.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−9</m:t>
                      </m:r>
                      <m:r>
                        <a:rPr lang="en-US" sz="2000" i="1">
                          <a:latin typeface="Cambria Math"/>
                        </a:rPr>
                        <m:t>𝑥𝑦</m:t>
                      </m:r>
                      <m:r>
                        <a:rPr lang="en-US" sz="2000" i="1">
                          <a:latin typeface="Cambria Math"/>
                        </a:rPr>
                        <m:t>=0</m:t>
                      </m:r>
                      <m:r>
                        <a:rPr lang="en-US" sz="2000">
                          <a:latin typeface="Cambria Math"/>
                        </a:rPr>
                        <m:t>,   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>
                              <a:latin typeface="Cambria Math"/>
                            </a:rPr>
                            <m:t>2, 4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2000" dirty="0"/>
                  <a:t>The normal line is perpendicular to the tangent </a:t>
                </a:r>
                <a:br>
                  <a:rPr lang="en-US" sz="2000" dirty="0"/>
                </a:br>
                <a:r>
                  <a:rPr lang="en-US" sz="2000" dirty="0"/>
                  <a:t>line, and hence has slope: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𝑚</m:t>
                    </m:r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</m:den>
                    </m:f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457200" algn="l"/>
                  </a:tabLst>
                </a:pPr>
                <a:r>
                  <a:rPr lang="en-US" sz="2000" dirty="0"/>
                  <a:t>	Thus, the equation of the normal line is</a:t>
                </a:r>
              </a:p>
              <a:p>
                <a:pPr>
                  <a:spcAft>
                    <a:spcPts val="600"/>
                  </a:spcAft>
                  <a:tabLst>
                    <a:tab pos="457200" algn="l"/>
                  </a:tabLst>
                </a:pPr>
                <a:r>
                  <a:rPr lang="en-US" sz="2000" dirty="0"/>
                  <a:t>	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457200" algn="l"/>
                  </a:tabLst>
                </a:pPr>
                <a:r>
                  <a:rPr lang="en-US" sz="2000" dirty="0"/>
                  <a:t>		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−4=−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457200" algn="l"/>
                  </a:tabLst>
                </a:pPr>
                <a:r>
                  <a:rPr lang="en-US" sz="2000" dirty="0"/>
                  <a:t>		     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  <m:r>
                          <a:rPr lang="en-US" sz="2000" i="1">
                            <a:latin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6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32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631076"/>
              </a:xfrm>
              <a:prstGeom prst="rect">
                <a:avLst/>
              </a:prstGeom>
              <a:blipFill>
                <a:blip r:embed="rId3"/>
                <a:stretch>
                  <a:fillRect l="-772" t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469432"/>
            <a:ext cx="3200400" cy="29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749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1039</Words>
  <Application>Microsoft Office PowerPoint</Application>
  <PresentationFormat>Widescreen</PresentationFormat>
  <Paragraphs>109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3.8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3.8</dc:title>
  <dc:creator>Tommy Kercheville</dc:creator>
  <cp:lastModifiedBy>Tommy Kercheville</cp:lastModifiedBy>
  <cp:revision>1</cp:revision>
  <dcterms:created xsi:type="dcterms:W3CDTF">2020-06-25T17:27:15Z</dcterms:created>
  <dcterms:modified xsi:type="dcterms:W3CDTF">2020-06-25T17:28:40Z</dcterms:modified>
</cp:coreProperties>
</file>