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59" r:id="rId2"/>
    <p:sldId id="560" r:id="rId3"/>
    <p:sldId id="561" r:id="rId4"/>
    <p:sldId id="562" r:id="rId5"/>
    <p:sldId id="563" r:id="rId6"/>
    <p:sldId id="564" r:id="rId7"/>
    <p:sldId id="565" r:id="rId8"/>
    <p:sldId id="566" r:id="rId9"/>
    <p:sldId id="567" r:id="rId10"/>
    <p:sldId id="568" r:id="rId11"/>
    <p:sldId id="569" r:id="rId12"/>
    <p:sldId id="570" r:id="rId13"/>
    <p:sldId id="5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9F825-6FAD-4943-A79E-7EE941573A6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FA03A-70BD-496B-BA6F-E80379A5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2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22DC-6E0C-4E59-9805-CABFFBAC7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A42B1-4B88-4ECA-83F4-D580CDCCB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23118-FAF6-4777-9E23-9A09DD9B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25A51-A352-46F9-9B35-DA90043B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CB04E-C13B-4E82-A7A6-4A43ABD6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10F6-10FB-4299-BBB8-04131AA2C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9157AF-8D51-4C74-A7B6-3659512CF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0ECB8-983A-4DE8-A782-79E7638A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D0535-C5F6-4B0D-9CF7-A94A15FA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06294-9FE3-4F49-B594-8EAFD175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5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76CE4-B4C8-49E5-A7C5-2ECCFA49A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5094F-20CF-4944-B296-3DCCA3728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73AFD-F0DF-4E4D-B07E-C2098DB6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E48BF-1397-4177-A7BA-2FA749BA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78188-BCE1-4200-8400-39029A15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BF85-B729-465A-B7A0-171F57E9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C2B4-5EF8-4D4C-A7DC-E90F0B486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2E59D-029B-47D7-9FE7-B2076AC3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B70F5-DEDD-4AC5-967E-C074422B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3F11C-19E8-4CDC-B247-2B0CBCFA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2EC-2323-428B-A6AB-C875CC10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FA67C-3E53-4587-ADAD-362799812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C3906-421D-4065-82A1-47C3D0AD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8D648-3B1F-4D59-9D20-87CA0758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D2EC4-968C-4B71-A335-6F70BC29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2502D-92FC-4A9B-8080-74BD40241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0DD0F-D02F-4664-BD18-73F2C34B8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D75F-B72A-42F1-8C91-4DDE93791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C5350-4529-4AA3-92A2-C44EAF09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87B50-ED5F-46DF-8F6C-E22EF56B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54E82-D366-401D-8791-975601B1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3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4931-3961-4549-B7B0-FCB3C7C40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88247-12FF-4404-BBB2-B34AB63E2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D9BBB-3B70-4D77-8DE5-459D94B5E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7FB27-C68E-48AD-B4B0-D9AD78980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8BF10-8AB2-46F5-B6C8-0F7E61115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C5F3D-A9E2-4431-A1B5-46AAA124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6E2FF-57EC-4291-A3B4-B2443C210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A674C-5E52-45C7-B485-1FFF296D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2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5E32-2B1E-476A-8475-F9EE65B7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02948-DC37-4E52-8BF4-B7979B80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C7A98-8828-4413-BFDE-ACF0864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3FFFA-EB6B-484A-B6BD-F99A53ED4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1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7376B-48C1-4605-A3DD-3F09D45A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C0DF3-4067-4E30-A4B1-80E6B418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10704-A60B-45C6-AD0F-949CD64FD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6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8084-E3AE-4938-83EC-ED83B628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FAF95-A8DA-4B62-A599-1B1DA8094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A2E43-EBE3-45D7-A80D-A68974B30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D9D5E-8D0F-4C20-80BF-D273440C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C7375-90B6-4914-9EDD-81B57765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5950E-E7E7-45E2-816A-AB8B42CE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8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D5030-5BB1-4250-843D-B68574CD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F569E-BD00-4DD4-BABA-723587108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BAEA6-F2E0-4BFC-9218-318CB6D15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0D7EA-15A9-4685-86FA-4F5D0DFA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2020C-4E5A-4B33-A470-247C3877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C52E2-1B4A-4EF5-A7CF-97D0F033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9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142B21-30C0-49AE-9600-6CA9EA43E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4AD06-A95B-4768-A844-5E9F85F1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9D378-121D-4D06-9E7F-DEB494205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8D941-8D01-4A6C-A4BD-4DDFA7B9302C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2AEBB-1D48-4233-B212-DD774E0E2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6731-8198-42B3-A10F-B10BEE59A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4D9E-F224-4EDA-A936-EA746F2D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4.8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L</a:t>
            </a:r>
            <a:r>
              <a:rPr lang="en-US" altLang="en-US" dirty="0">
                <a:latin typeface="Tahoma" charset="0"/>
              </a:rPr>
              <a:t>’ </a:t>
            </a:r>
            <a:r>
              <a:rPr lang="en-US" altLang="en-US" dirty="0" err="1"/>
              <a:t>Hopital’s</a:t>
            </a:r>
            <a:r>
              <a:rPr lang="en-US" altLang="en-US" dirty="0"/>
              <a:t> Rule</a:t>
            </a:r>
          </a:p>
        </p:txBody>
      </p:sp>
    </p:spTree>
    <p:extLst>
      <p:ext uri="{BB962C8B-B14F-4D97-AF65-F5344CB8AC3E}">
        <p14:creationId xmlns:p14="http://schemas.microsoft.com/office/powerpoint/2010/main" val="63870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5621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limit, applying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as necessary.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					(IF: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→0</m:t>
                                    </m:r>
                                  </m:lim>
                                </m:limLow>
                              </m:fName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	(IF: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num>
                              <m:den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621539"/>
              </a:xfrm>
              <a:prstGeom prst="rect">
                <a:avLst/>
              </a:prstGeom>
              <a:blipFill>
                <a:blip r:embed="rId2"/>
                <a:stretch>
                  <a:fillRect l="-772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505200" y="50292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2675489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56701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limit, applying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as necessary.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			(IF: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→∞</m:t>
                                    </m:r>
                                  </m:lim>
                                </m:limLow>
                              </m:fName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1+</m:t>
                                    </m:r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</m:num>
                              <m:den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670142"/>
              </a:xfrm>
              <a:prstGeom prst="rect">
                <a:avLst/>
              </a:prstGeom>
              <a:blipFill>
                <a:blip r:embed="rId2"/>
                <a:stretch>
                  <a:fillRect l="-772" t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575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5541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limit, applying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as necessary.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			(IF: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func>
                              </m:num>
                              <m:den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den>
                                    </m:f>
                                  </m:e>
                                </m:d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</m:d>
                              </m:num>
                              <m:den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541004"/>
              </a:xfrm>
              <a:prstGeom prst="rect">
                <a:avLst/>
              </a:prstGeom>
              <a:blipFill>
                <a:blip r:embed="rId2"/>
                <a:stretch>
                  <a:fillRect l="-772" t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505200" y="39624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1558545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400800"/>
            <a:ext cx="62484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500">
                <a:solidFill>
                  <a:srgbClr val="FFFFFF"/>
                </a:solidFill>
                <a:latin typeface="Times New Roman" pitchFamily="18" charset="0"/>
              </a:defRPr>
            </a:lvl1pPr>
            <a:lvl2pPr marL="742950" indent="-285750">
              <a:defRPr sz="3500">
                <a:solidFill>
                  <a:srgbClr val="FFFFFF"/>
                </a:solidFill>
                <a:latin typeface="Times New Roman" pitchFamily="18" charset="0"/>
              </a:defRPr>
            </a:lvl2pPr>
            <a:lvl3pPr marL="11430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3pPr>
            <a:lvl4pPr marL="16002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4pPr>
            <a:lvl5pPr marL="2057400" indent="-228600">
              <a:defRPr sz="3500">
                <a:solidFill>
                  <a:srgbClr val="FFFF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FFFFFF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>
                <a:solidFill>
                  <a:schemeClr val="tx1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1" y="838201"/>
                <a:ext cx="8766421" cy="4756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/>
                  <a:t>Classwork 4.5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Use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to evaluate the following limit.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→∞</m:t>
                                    </m:r>
                                  </m:lim>
                                </m:limLow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0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d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838201"/>
                <a:ext cx="8766421" cy="4756751"/>
              </a:xfrm>
              <a:prstGeom prst="rect">
                <a:avLst/>
              </a:prstGeom>
              <a:blipFill>
                <a:blip r:embed="rId3"/>
                <a:stretch>
                  <a:fillRect l="-765"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696200" y="3563758"/>
                <a:ext cx="1983748" cy="1922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𝐿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563758"/>
                <a:ext cx="1983748" cy="19226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3276600" y="2971800"/>
            <a:ext cx="5105400" cy="2906832"/>
            <a:chOff x="1752600" y="3276600"/>
            <a:chExt cx="5105400" cy="2906832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1752600" y="5943600"/>
              <a:ext cx="0" cy="228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1752600" y="6183432"/>
              <a:ext cx="35814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34000" y="3276600"/>
              <a:ext cx="0" cy="290683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334000" y="3276600"/>
              <a:ext cx="1524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6858000" y="3276600"/>
              <a:ext cx="0" cy="2286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" name="TextBox 19"/>
          <p:cNvSpPr txBox="1"/>
          <p:nvPr/>
        </p:nvSpPr>
        <p:spPr>
          <a:xfrm>
            <a:off x="8229600" y="3622639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4455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023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Limits Involving “Race Conditions”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graphed 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−3</m:t>
                        </m:r>
                      </m:e>
                    </m:d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that example, we investigated the 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of the function by determining its “end-behavior,” </a:t>
                </a:r>
                <a:br>
                  <a:rPr lang="en-US" sz="2000" dirty="0"/>
                </a:br>
                <a:r>
                  <a:rPr lang="en-US" sz="2000" dirty="0"/>
                  <a:t>i.e.,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→±∞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But how do we evaluate, say,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 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could try breaking this limit down into its parts: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know that the parabola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−3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approaches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000" dirty="0"/>
                  <a:t> as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→−∞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And we know that the exponential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br>
                  <a:rPr lang="en-US" sz="2000" dirty="0"/>
                </a:br>
                <a:r>
                  <a:rPr lang="en-US" sz="2000" dirty="0"/>
                  <a:t>approaches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/>
                  <a:t> as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→−∞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might attempt to conclude that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sz="2000" i="1">
                        <a:latin typeface="Cambria Math"/>
                      </a:rPr>
                      <m:t>=∞⋅0=0,</m:t>
                    </m:r>
                  </m:oMath>
                </a14:m>
                <a:endParaRPr lang="en-US" sz="2000" dirty="0"/>
              </a:p>
              <a:p>
                <a:pPr marL="341313">
                  <a:spcAft>
                    <a:spcPts val="600"/>
                  </a:spcAft>
                </a:pPr>
                <a:r>
                  <a:rPr lang="en-US" sz="2000" dirty="0"/>
                  <a:t>but do we really know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∞⋅0=0</m:t>
                    </m:r>
                  </m:oMath>
                </a14:m>
                <a:r>
                  <a:rPr lang="en-US" sz="2000" dirty="0"/>
                  <a:t> ?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answer turns out to be “maybe”, as we find by beginning with a similar question:  “What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000" dirty="0"/>
                  <a:t> divided by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000" dirty="0"/>
                  <a:t>?”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023252"/>
              </a:xfrm>
              <a:prstGeom prst="rect">
                <a:avLst/>
              </a:prstGeom>
              <a:blipFill>
                <a:blip r:embed="rId3"/>
                <a:stretch>
                  <a:fillRect l="-772" t="-607" b="-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12" y="1219200"/>
            <a:ext cx="22560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564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70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Limits Involving “Race Conditions”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You might start by guessing that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/>
                  <a:t>, but it’s not that simple.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Consider the following examples of limits that we know how to obtain: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−4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den>
                                    </m:f>
                                  </m:e>
                                  <m:sup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0</m:t>
                    </m:r>
                  </m:oMath>
                </a14:m>
                <a:endParaRPr lang="en-US" sz="2000" dirty="0"/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−4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+3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1+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=∞</m:t>
                    </m:r>
                  </m:oMath>
                </a14:m>
                <a:endParaRPr lang="en-US" sz="2000" dirty="0"/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  <m:r>
                              <a:rPr lang="en-US" sz="2000" i="1">
                                <a:latin typeface="Cambria Math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1+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each of the above examples, we have a numerator that is approaching infinity, and a denominator that is also approaching infinity, i.e., we have a limit of the form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These examples suggest that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 can be literally anything.  The key is that it depends on which one (the numerator or denominator) is going to infinity “faster.”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For this reason,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 is sometimes called a “race condition,” or more commonly, an </a:t>
                </a:r>
                <a:r>
                  <a:rPr lang="en-US" sz="2000" b="1" dirty="0"/>
                  <a:t>indeterminate form</a:t>
                </a:r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704895"/>
              </a:xfrm>
              <a:prstGeom prst="rect">
                <a:avLst/>
              </a:prstGeom>
              <a:blipFill>
                <a:blip r:embed="rId3"/>
                <a:stretch>
                  <a:fillRect l="-772" t="-1497" b="-6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26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3820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Indeterminate Forms and Rates of Change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Another typical indeterminate form is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, as in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Is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, since 0 divided by anything is 0?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Or is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 undefined, since anything divided by 0 is undefined?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Again, the fact is that it depends on whether the numerator or denominator in a given limit is approaching zero faster than the other.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This idea of determining how fast these expressions are going to zero suggests that we consider comparing the rates of change (or derivatives) of the numerator and denominator.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This is indeed the case, as described by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3820085"/>
              </a:xfrm>
              <a:prstGeom prst="rect">
                <a:avLst/>
              </a:prstGeom>
              <a:blipFill>
                <a:blip r:embed="rId3"/>
                <a:stretch>
                  <a:fillRect l="-772" t="-958" r="-491" b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3" descr="TH04_0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9584"/>
            <a:ext cx="7772400" cy="2277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944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481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First verify that each limit involves an indeterminate form, then apply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to evaluate the limit.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/>
                  <a:t>Indeterminate Form: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1−</m:t>
                            </m:r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/>
                  <a:t>Indeterminate Form: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</m:den>
                        </m:f>
                      </m:e>
                    </m:func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borderBox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1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814331"/>
              </a:xfrm>
              <a:prstGeom prst="rect">
                <a:avLst/>
              </a:prstGeom>
              <a:blipFill>
                <a:blip r:embed="rId2"/>
                <a:stretch>
                  <a:fillRect l="-772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821988" y="29718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5034" y="4325780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27871635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4857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Apply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as many times as necessary, verifying an indeterminate form for each application, to evaluate the following limit.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	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857933"/>
              </a:xfrm>
              <a:prstGeom prst="rect">
                <a:avLst/>
              </a:prstGeom>
              <a:blipFill>
                <a:blip r:embed="rId2"/>
                <a:stretch>
                  <a:fillRect l="-772" t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21516" y="3106580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1516" y="36576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1516" y="4249580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402129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715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Other Indeterminate Forms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There are several other indeterminate forms, or “race conditions,” where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comes in handy as well: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∞⋅0</m:t>
                    </m:r>
                  </m:oMath>
                </a14:m>
                <a:r>
                  <a:rPr lang="en-US" sz="2000" dirty="0"/>
                  <a:t>		Example: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sz="2000" i="1" dirty="0"/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</m:t>
                    </m:r>
                    <m:r>
                      <a:rPr lang="en-US" sz="2000" i="1">
                        <a:latin typeface="Cambria Math"/>
                      </a:rPr>
                      <m:t>−∞</m:t>
                    </m:r>
                  </m:oMath>
                </a14:m>
                <a:r>
                  <a:rPr lang="en-US" sz="2000" dirty="0"/>
                  <a:t>		Example: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i="1" dirty="0"/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/>
                  <a:t>		Example: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sz="2000" i="1" dirty="0"/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US" sz="2000" dirty="0"/>
                  <a:t>		Example: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US" sz="2000" i="1" dirty="0"/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/>
                  <a:t>		Example: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sup>
                        </m:sSup>
                      </m:e>
                    </m:func>
                  </m:oMath>
                </a14:m>
                <a:endParaRPr lang="en-US" sz="2000" i="1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Note that in each case we do not actually have functions that are </a:t>
                </a:r>
                <a:r>
                  <a:rPr lang="en-US" sz="2000" i="1" dirty="0"/>
                  <a:t>equal to</a:t>
                </a:r>
                <a:r>
                  <a:rPr lang="en-US" sz="2000" dirty="0"/>
                  <a:t> 0, 1,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000" dirty="0"/>
                  <a:t>, but that </a:t>
                </a:r>
                <a:r>
                  <a:rPr lang="en-US" sz="2000" i="1" dirty="0"/>
                  <a:t>approach</a:t>
                </a:r>
                <a:r>
                  <a:rPr lang="en-US" sz="2000" dirty="0"/>
                  <a:t> 0, 1, 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</m:t>
                    </m:r>
                  </m:oMath>
                </a14:m>
                <a:r>
                  <a:rPr lang="en-US" sz="2000" dirty="0"/>
                  <a:t> in the limit.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Also, in each case,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does not apply directly, but we have to perform some algebra manipulations to rewrite the given limits in the form of a fraction, so that we can take the derivative of the numerator and denominator.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715539"/>
              </a:xfrm>
              <a:prstGeom prst="rect">
                <a:avLst/>
              </a:prstGeom>
              <a:blipFill>
                <a:blip r:embed="rId3"/>
                <a:stretch>
                  <a:fillRect l="-772" t="-640" r="-561" b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917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1"/>
                <a:ext cx="8686800" cy="4309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limit, applying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as necessary.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</m:e>
                        </m:d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∞⋅0</m:t>
                    </m:r>
                  </m:oMath>
                </a14:m>
                <a:r>
                  <a:rPr lang="en-US" sz="2000" dirty="0"/>
                  <a:t>)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/>
                              </a:rPr>
                              <m:t>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∞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309065"/>
              </a:xfrm>
              <a:prstGeom prst="rect">
                <a:avLst/>
              </a:prstGeom>
              <a:blipFill>
                <a:blip r:embed="rId2"/>
                <a:stretch>
                  <a:fillRect l="-772" t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21516" y="3106580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1516" y="36576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828232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52600" y="381000"/>
                <a:ext cx="8686800" cy="459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Evaluate the following limit, applying </a:t>
                </a:r>
                <a:r>
                  <a:rPr lang="en-US" sz="2000" dirty="0" err="1"/>
                  <a:t>L’Hopital’s</a:t>
                </a:r>
                <a:r>
                  <a:rPr lang="en-US" sz="2000" dirty="0"/>
                  <a:t> Rule as necessary.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	(IF: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∞−∞</m:t>
                    </m:r>
                  </m:oMath>
                </a14:m>
                <a:r>
                  <a:rPr lang="en-US" sz="2000" dirty="0"/>
                  <a:t>)</a:t>
                </a:r>
                <a:endParaRPr lang="en-US" sz="2000" i="1" dirty="0"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1−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		(IF: 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)</a:t>
                </a:r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  <m:r>
                                  <a:rPr lang="en-US" sz="2000" i="1"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  <a:tabLst>
                    <a:tab pos="1255713" algn="l"/>
                  </a:tabLs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borderBox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4598054"/>
              </a:xfrm>
              <a:prstGeom prst="rect">
                <a:avLst/>
              </a:prstGeom>
              <a:blipFill>
                <a:blip r:embed="rId2"/>
                <a:stretch>
                  <a:fillRect l="-772" t="-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021516" y="34290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1516" y="3962401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LH</a:t>
            </a:r>
          </a:p>
        </p:txBody>
      </p:sp>
    </p:spTree>
    <p:extLst>
      <p:ext uri="{BB962C8B-B14F-4D97-AF65-F5344CB8AC3E}">
        <p14:creationId xmlns:p14="http://schemas.microsoft.com/office/powerpoint/2010/main" val="2569441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1020</Words>
  <Application>Microsoft Office PowerPoint</Application>
  <PresentationFormat>Widescreen</PresentationFormat>
  <Paragraphs>133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Cambria Math</vt:lpstr>
      <vt:lpstr>Tahoma</vt:lpstr>
      <vt:lpstr>Office Theme</vt:lpstr>
      <vt:lpstr>4.8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4.8</dc:title>
  <dc:creator>Tommy Kercheville</dc:creator>
  <cp:lastModifiedBy>Tommy Kercheville</cp:lastModifiedBy>
  <cp:revision>1</cp:revision>
  <dcterms:created xsi:type="dcterms:W3CDTF">2020-06-25T17:47:52Z</dcterms:created>
  <dcterms:modified xsi:type="dcterms:W3CDTF">2020-06-25T17:48:53Z</dcterms:modified>
</cp:coreProperties>
</file>