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4"/>
  </p:notesMasterIdLst>
  <p:sldIdLst>
    <p:sldId id="277" r:id="rId3"/>
    <p:sldId id="276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4" r:id="rId16"/>
    <p:sldId id="263" r:id="rId17"/>
    <p:sldId id="262" r:id="rId18"/>
    <p:sldId id="261" r:id="rId19"/>
    <p:sldId id="260" r:id="rId20"/>
    <p:sldId id="259" r:id="rId21"/>
    <p:sldId id="258" r:id="rId22"/>
    <p:sldId id="25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7BBD7B-0F8C-1B6E-0B38-4CECD64F4AE6}" v="26" dt="2020-06-22T17:37:26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D3915-555B-4A5F-86CB-04AC83436B6F}" type="datetimeFigureOut">
              <a:rPr lang="en-US"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BD9BB-A285-46B9-8C12-075F4AE963F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56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6522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813" y="774700"/>
            <a:ext cx="6797675" cy="3824288"/>
          </a:xfrm>
          <a:ln cap="flat"/>
        </p:spPr>
      </p:sp>
    </p:spTree>
    <p:extLst>
      <p:ext uri="{BB962C8B-B14F-4D97-AF65-F5344CB8AC3E}">
        <p14:creationId xmlns:p14="http://schemas.microsoft.com/office/powerpoint/2010/main" val="4256678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7936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813" y="774700"/>
            <a:ext cx="6797675" cy="3824288"/>
          </a:xfrm>
          <a:ln cap="flat"/>
        </p:spPr>
      </p:sp>
    </p:spTree>
    <p:extLst>
      <p:ext uri="{BB962C8B-B14F-4D97-AF65-F5344CB8AC3E}">
        <p14:creationId xmlns:p14="http://schemas.microsoft.com/office/powerpoint/2010/main" val="749591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7936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813" y="774700"/>
            <a:ext cx="6797675" cy="3824288"/>
          </a:xfrm>
          <a:ln cap="flat"/>
        </p:spPr>
      </p:sp>
    </p:spTree>
    <p:extLst>
      <p:ext uri="{BB962C8B-B14F-4D97-AF65-F5344CB8AC3E}">
        <p14:creationId xmlns:p14="http://schemas.microsoft.com/office/powerpoint/2010/main" val="3544303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6522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813" y="774700"/>
            <a:ext cx="6797675" cy="3824288"/>
          </a:xfrm>
          <a:ln cap="flat"/>
        </p:spPr>
      </p:sp>
    </p:spTree>
    <p:extLst>
      <p:ext uri="{BB962C8B-B14F-4D97-AF65-F5344CB8AC3E}">
        <p14:creationId xmlns:p14="http://schemas.microsoft.com/office/powerpoint/2010/main" val="3498445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6522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813" y="774700"/>
            <a:ext cx="6797675" cy="3824288"/>
          </a:xfrm>
          <a:ln cap="flat"/>
        </p:spPr>
      </p:sp>
    </p:spTree>
    <p:extLst>
      <p:ext uri="{BB962C8B-B14F-4D97-AF65-F5344CB8AC3E}">
        <p14:creationId xmlns:p14="http://schemas.microsoft.com/office/powerpoint/2010/main" val="2258873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6522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813" y="774700"/>
            <a:ext cx="6797675" cy="3824288"/>
          </a:xfrm>
          <a:ln cap="flat"/>
        </p:spPr>
      </p:sp>
    </p:spTree>
    <p:extLst>
      <p:ext uri="{BB962C8B-B14F-4D97-AF65-F5344CB8AC3E}">
        <p14:creationId xmlns:p14="http://schemas.microsoft.com/office/powerpoint/2010/main" val="2066653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348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0813" y="774700"/>
            <a:ext cx="6797675" cy="3824288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668763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 New Roman" pitchFamily="18" charset="0"/>
            </a:endParaRPr>
          </a:p>
        </p:txBody>
      </p:sp>
      <p:sp>
        <p:nvSpPr>
          <p:cNvPr id="358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0813" y="774700"/>
            <a:ext cx="6797675" cy="3824288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010040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813" y="774700"/>
            <a:ext cx="6797675" cy="3824288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26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6522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813" y="774700"/>
            <a:ext cx="6797675" cy="3824288"/>
          </a:xfrm>
          <a:ln cap="flat"/>
        </p:spPr>
      </p:sp>
    </p:spTree>
    <p:extLst>
      <p:ext uri="{BB962C8B-B14F-4D97-AF65-F5344CB8AC3E}">
        <p14:creationId xmlns:p14="http://schemas.microsoft.com/office/powerpoint/2010/main" val="220834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6522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813" y="774700"/>
            <a:ext cx="6797675" cy="3824288"/>
          </a:xfrm>
          <a:ln cap="flat"/>
        </p:spPr>
      </p:sp>
    </p:spTree>
    <p:extLst>
      <p:ext uri="{BB962C8B-B14F-4D97-AF65-F5344CB8AC3E}">
        <p14:creationId xmlns:p14="http://schemas.microsoft.com/office/powerpoint/2010/main" val="1739583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6522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813" y="774700"/>
            <a:ext cx="6797675" cy="3824288"/>
          </a:xfrm>
          <a:ln cap="flat"/>
        </p:spPr>
      </p:sp>
    </p:spTree>
    <p:extLst>
      <p:ext uri="{BB962C8B-B14F-4D97-AF65-F5344CB8AC3E}">
        <p14:creationId xmlns:p14="http://schemas.microsoft.com/office/powerpoint/2010/main" val="1160018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6522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813" y="774700"/>
            <a:ext cx="6797675" cy="3824288"/>
          </a:xfrm>
          <a:ln cap="flat"/>
        </p:spPr>
      </p:sp>
    </p:spTree>
    <p:extLst>
      <p:ext uri="{BB962C8B-B14F-4D97-AF65-F5344CB8AC3E}">
        <p14:creationId xmlns:p14="http://schemas.microsoft.com/office/powerpoint/2010/main" val="4194629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7936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813" y="774700"/>
            <a:ext cx="6797675" cy="3824288"/>
          </a:xfrm>
          <a:ln cap="flat"/>
        </p:spPr>
      </p:sp>
    </p:spTree>
    <p:extLst>
      <p:ext uri="{BB962C8B-B14F-4D97-AF65-F5344CB8AC3E}">
        <p14:creationId xmlns:p14="http://schemas.microsoft.com/office/powerpoint/2010/main" val="3237305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6522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813" y="774700"/>
            <a:ext cx="6797675" cy="3824288"/>
          </a:xfrm>
          <a:ln cap="flat"/>
        </p:spPr>
      </p:sp>
    </p:spTree>
    <p:extLst>
      <p:ext uri="{BB962C8B-B14F-4D97-AF65-F5344CB8AC3E}">
        <p14:creationId xmlns:p14="http://schemas.microsoft.com/office/powerpoint/2010/main" val="2573916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7936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813" y="774700"/>
            <a:ext cx="6797675" cy="3824288"/>
          </a:xfrm>
          <a:ln cap="flat"/>
        </p:spPr>
      </p:sp>
    </p:spTree>
    <p:extLst>
      <p:ext uri="{BB962C8B-B14F-4D97-AF65-F5344CB8AC3E}">
        <p14:creationId xmlns:p14="http://schemas.microsoft.com/office/powerpoint/2010/main" val="253349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6522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813" y="774700"/>
            <a:ext cx="6797675" cy="3824288"/>
          </a:xfrm>
          <a:ln cap="flat"/>
        </p:spPr>
      </p:sp>
    </p:spTree>
    <p:extLst>
      <p:ext uri="{BB962C8B-B14F-4D97-AF65-F5344CB8AC3E}">
        <p14:creationId xmlns:p14="http://schemas.microsoft.com/office/powerpoint/2010/main" val="306773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ChangeArrowheads="1"/>
          </p:cNvSpPr>
          <p:nvPr/>
        </p:nvSpPr>
        <p:spPr bwMode="auto">
          <a:xfrm>
            <a:off x="5973233" y="2982914"/>
            <a:ext cx="8382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6" name="Rectangle 103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 algn="ctr"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87047" name="Rectangle 103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0000CC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AD41A-A1F5-43A6-AC55-476A004B91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5DBB2A-C4C9-4017-BF3D-1F3B765B7CF8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AD41A-A1F5-43A6-AC55-476A004B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82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D0E73E-B50A-42B4-A4DA-B4EE86EDE24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AD41A-A1F5-43A6-AC55-476A004B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90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F839B7-EEA2-4998-8AB9-B01DB77AD4AA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AD41A-A1F5-43A6-AC55-476A004B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10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8981F4-4058-4CEC-9D28-D4AFFB2299E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37600" y="63246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AD41A-A1F5-43A6-AC55-476A004B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0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5A1CF6-5F8A-4103-8043-69ED37D7019B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AD41A-A1F5-43A6-AC55-476A004B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52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B9E567-FBB4-4B91-A5F6-558E24B3060B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AD41A-A1F5-43A6-AC55-476A004B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98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4277A96-932C-4EBE-B62C-8E644804F9FD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AD41A-A1F5-43A6-AC55-476A004B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1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FA6473-0223-4672-92E8-AE5337359AA6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AD41A-A1F5-43A6-AC55-476A004B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49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90799F-0934-4FA9-8BC4-CB6701C8649D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AD41A-A1F5-43A6-AC55-476A004B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50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FA6FFC-C0B9-4FEF-9612-FF0A5F831B47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5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AD41A-A1F5-43A6-AC55-476A004B9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1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973233" y="2982914"/>
            <a:ext cx="8382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304800" y="6324600"/>
            <a:ext cx="833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sz="1000">
                <a:solidFill>
                  <a:schemeClr val="tx1"/>
                </a:solidFill>
                <a:latin typeface="Arial Black" pitchFamily="34" charset="0"/>
              </a:rPr>
              <a:t>Copyright © 2010 Pearson Education, Inc.  Publishing as Pearson Addison-Wesley</a:t>
            </a:r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0" y="0"/>
            <a:ext cx="12192000" cy="228600"/>
          </a:xfrm>
          <a:prstGeom prst="rect">
            <a:avLst/>
          </a:prstGeom>
          <a:gradFill rotWithShape="1">
            <a:gsLst>
              <a:gs pos="48000">
                <a:schemeClr val="tx2"/>
              </a:gs>
              <a:gs pos="0">
                <a:schemeClr val="tx1"/>
              </a:gs>
              <a:gs pos="100000">
                <a:schemeClr val="tx2">
                  <a:lumMod val="47000"/>
                  <a:lumOff val="53000"/>
                  <a:alpha val="55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AD41A-A1F5-43A6-AC55-476A004B91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90033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70000"/>
        <a:buFont typeface="Wingdings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70000"/>
        <a:buFont typeface="Wingdings" pitchFamily="2" charset="2"/>
        <a:buChar char="q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70000"/>
        <a:buFont typeface="Wingdings" pitchFamily="2" charset="2"/>
        <a:buChar char="q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4.6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subTitle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Limits at Infinity and Asymptotes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E51CE3-EC77-4EBC-A906-EB9777913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DCAD41A-A1F5-43A6-AC55-476A004B910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54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52600" y="381001"/>
                <a:ext cx="8686800" cy="4338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2000" b="1" dirty="0">
                    <a:solidFill>
                      <a:srgbClr val="FF0000"/>
                    </a:solidFill>
                  </a:rPr>
                  <a:t>EXAMPLE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 </a:t>
                </a:r>
                <a:r>
                  <a:rPr lang="en-US" sz="2000" dirty="0">
                    <a:solidFill>
                      <a:srgbClr val="000000"/>
                    </a:solidFill>
                  </a:rPr>
                  <a:t>Find the horizontal asymptotes of the graph of</a:t>
                </a:r>
              </a:p>
              <a:p>
                <a:pPr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+1</m:t>
                          </m:r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600"/>
                  </a:spcAft>
                  <a:defRPr/>
                </a:pPr>
                <a:endParaRPr lang="en-US" sz="2000" i="1" dirty="0">
                  <a:solidFill>
                    <a:srgbClr val="000000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→∞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, we know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, so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, and we have</a:t>
                </a:r>
              </a:p>
              <a:p>
                <a:pPr>
                  <a:spcAft>
                    <a:spcPts val="1200"/>
                  </a:spcAft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+1</m:t>
                            </m:r>
                          </m:den>
                        </m:f>
                      </m:e>
                    </m:func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+1</m:t>
                            </m:r>
                          </m:den>
                        </m:f>
                      </m:e>
                    </m:func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den>
                        </m:f>
                      </m:e>
                    </m:func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1−0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1+0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=1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→−∞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, we know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&lt;0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, so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=−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, and we have</a:t>
                </a:r>
              </a:p>
              <a:p>
                <a:pPr>
                  <a:spcAft>
                    <a:spcPts val="1200"/>
                  </a:spcAft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+1</m:t>
                            </m:r>
                          </m:den>
                        </m:f>
                      </m:e>
                    </m:func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+1</m:t>
                            </m:r>
                          </m:den>
                        </m:f>
                      </m:e>
                    </m:func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den>
                        </m:f>
                      </m:e>
                    </m:func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1−0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−1+0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=−1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 marL="342900" indent="-3429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Thus, the function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has two horizontal </a:t>
                </a:r>
                <a:br>
                  <a:rPr lang="en-US" sz="2000" dirty="0">
                    <a:solidFill>
                      <a:srgbClr val="000000"/>
                    </a:solidFill>
                  </a:rPr>
                </a:br>
                <a:r>
                  <a:rPr lang="en-US" sz="2000" dirty="0">
                    <a:solidFill>
                      <a:srgbClr val="000000"/>
                    </a:solidFill>
                  </a:rPr>
                  <a:t>asymptotes: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=−1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81001"/>
                <a:ext cx="8686800" cy="4338945"/>
              </a:xfrm>
              <a:prstGeom prst="rect">
                <a:avLst/>
              </a:prstGeom>
              <a:blipFill>
                <a:blip r:embed="rId3"/>
                <a:stretch>
                  <a:fillRect l="-772" t="-844" b="-1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97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592" y="4008120"/>
            <a:ext cx="2906809" cy="246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D8E6E-E645-444E-804A-7AB60AB2C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DCAD41A-A1F5-43A6-AC55-476A004B910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932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63751" y="762000"/>
                <a:ext cx="8686800" cy="3645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Transforming the Independent Variable</a:t>
                </a:r>
              </a:p>
              <a:p>
                <a:pPr>
                  <a:spcAft>
                    <a:spcPts val="600"/>
                  </a:spcAft>
                  <a:defRPr/>
                </a:pPr>
                <a:endParaRPr lang="en-US" sz="2000" b="1" dirty="0">
                  <a:solidFill>
                    <a:srgbClr val="0070C0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It is sometimes useful to make a change in the independent variable of a function, in order to transform an unknown limit into a known one.</a:t>
                </a: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As a first example, we know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→0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as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→∞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.  By letting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, we can transform the corresponding limit as follows:</a:t>
                </a:r>
              </a:p>
              <a:p>
                <a:pPr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func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</a:rPr>
                        <m:t>=0   ⇒   </m:t>
                      </m:r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</a:rPr>
                        <m:t>=0.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This is a notion that may takes some getting used to.  Let’s try a couple of examples.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751" y="762000"/>
                <a:ext cx="8686800" cy="3645934"/>
              </a:xfrm>
              <a:prstGeom prst="rect">
                <a:avLst/>
              </a:prstGeom>
              <a:blipFill>
                <a:blip r:embed="rId3"/>
                <a:stretch>
                  <a:fillRect l="-702" t="-836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6BE41-30A3-4A32-8C53-FD129B249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DCAD41A-A1F5-43A6-AC55-476A004B910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2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52600" y="381001"/>
                <a:ext cx="8686800" cy="4782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2000" b="1" dirty="0">
                    <a:solidFill>
                      <a:srgbClr val="FF0000"/>
                    </a:solidFill>
                  </a:rPr>
                  <a:t>EXAMPLE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 </a:t>
                </a:r>
                <a:r>
                  <a:rPr lang="en-US" sz="2000" dirty="0">
                    <a:solidFill>
                      <a:srgbClr val="000000"/>
                    </a:solidFill>
                  </a:rPr>
                  <a:t>Evaluate the following limits by transforming the variable.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lphaLcParenR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lphaLcParenR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</m:sup>
                        </m:sSup>
                      </m:e>
                    </m:func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600"/>
                  </a:spcAft>
                  <a:defRPr/>
                </a:pPr>
                <a:endParaRPr lang="en-US" sz="2000" i="1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600"/>
                  </a:spcAft>
                  <a:defRPr/>
                </a:pPr>
                <a:endParaRPr lang="en-US" sz="2000" i="1" dirty="0">
                  <a:solidFill>
                    <a:srgbClr val="000000"/>
                  </a:solidFill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lphaLcParenR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Letting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as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→∞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, so </a:t>
                </a:r>
              </a:p>
              <a:p>
                <a:pPr>
                  <a:spcAft>
                    <a:spcPts val="600"/>
                  </a:spcAft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  <m:func>
                          <m:func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func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num>
                          <m:den>
                            <m:f>
                              <m:fPr>
                                <m:type m:val="lin"/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</m:den>
                        </m:f>
                      </m:e>
                    </m:func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func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</m:e>
                    </m:func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borderBox>
                      <m:borderBox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e>
                    </m:borderBox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.</a:t>
                </a:r>
              </a:p>
              <a:p>
                <a:pPr>
                  <a:spcAft>
                    <a:spcPts val="600"/>
                  </a:spcAft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lphaLcParenR" startAt="2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Again letting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→−∞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as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, so</a:t>
                </a:r>
              </a:p>
              <a:p>
                <a:pPr>
                  <a:spcAft>
                    <a:spcPts val="600"/>
                  </a:spcAft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</m:sup>
                        </m:sSup>
                      </m:e>
                    </m:func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</m:e>
                    </m:func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borderBox>
                      <m:borderBox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e>
                    </m:borderBox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81001"/>
                <a:ext cx="8686800" cy="4782207"/>
              </a:xfrm>
              <a:prstGeom prst="rect">
                <a:avLst/>
              </a:prstGeom>
              <a:blipFill>
                <a:blip r:embed="rId3"/>
                <a:stretch>
                  <a:fillRect l="-772" t="-765" b="-4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4" descr="02_5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34"/>
          <a:stretch/>
        </p:blipFill>
        <p:spPr bwMode="auto">
          <a:xfrm>
            <a:off x="8092737" y="1295401"/>
            <a:ext cx="2240873" cy="162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02_5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51"/>
          <a:stretch/>
        </p:blipFill>
        <p:spPr bwMode="auto">
          <a:xfrm>
            <a:off x="7620001" y="4533900"/>
            <a:ext cx="256567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59F68-6659-4679-B101-EAF84D037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DCAD41A-A1F5-43A6-AC55-476A004B910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81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52600" y="381000"/>
                <a:ext cx="8686800" cy="5832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2400" b="1" dirty="0">
                    <a:solidFill>
                      <a:srgbClr val="0070C0"/>
                    </a:solidFill>
                  </a:rPr>
                  <a:t>Infinite Limits</a:t>
                </a: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Another type of limit involving infinity is one where the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-values of the function are either increasing or decreasing without bound.</a:t>
                </a: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While these limits formally do not exist (since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is not actually approaching a number), we agree to call them </a:t>
                </a:r>
                <a:r>
                  <a:rPr lang="en-US" sz="2000" i="1" dirty="0">
                    <a:solidFill>
                      <a:srgbClr val="000000"/>
                    </a:solidFill>
                  </a:rPr>
                  <a:t>infinite limits</a:t>
                </a:r>
                <a:r>
                  <a:rPr lang="en-US" sz="2000" dirty="0">
                    <a:solidFill>
                      <a:srgbClr val="000000"/>
                    </a:solidFill>
                  </a:rPr>
                  <a:t>.</a:t>
                </a:r>
              </a:p>
              <a:p>
                <a:pPr>
                  <a:spcAft>
                    <a:spcPts val="600"/>
                  </a:spcAft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For example, consider the function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:br>
                  <a:rPr lang="en-US" sz="2000" dirty="0">
                    <a:solidFill>
                      <a:srgbClr val="000000"/>
                    </a:solidFill>
                  </a:rPr>
                </a:br>
                <a:r>
                  <a:rPr lang="en-US" sz="2000" dirty="0">
                    <a:solidFill>
                      <a:srgbClr val="000000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approaches 1.</a:t>
                </a: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Since the functional values are increasing without</a:t>
                </a:r>
              </a:p>
              <a:p>
                <a:pPr>
                  <a:spcAft>
                    <a:spcPts val="600"/>
                  </a:spcAft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    bound as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approaches 1 from the right, we write </a:t>
                </a:r>
                <a:br>
                  <a:rPr lang="en-US" sz="2000" dirty="0">
                    <a:solidFill>
                      <a:srgbClr val="000000"/>
                    </a:solidFill>
                  </a:rPr>
                </a:br>
                <a:r>
                  <a:rPr lang="en-US" sz="2000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−1</m:t>
                            </m:r>
                          </m:den>
                        </m:f>
                      </m:e>
                    </m:func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=∞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And since the functional values decrease without </a:t>
                </a:r>
                <a:br>
                  <a:rPr lang="en-US" sz="2000" dirty="0">
                    <a:solidFill>
                      <a:srgbClr val="000000"/>
                    </a:solidFill>
                  </a:rPr>
                </a:br>
                <a:r>
                  <a:rPr lang="en-US" sz="2000" dirty="0">
                    <a:solidFill>
                      <a:srgbClr val="000000"/>
                    </a:solidFill>
                  </a:rPr>
                  <a:t>bound as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approaches 1 from the left, we write </a:t>
                </a:r>
                <a:br>
                  <a:rPr lang="en-US" sz="2000" dirty="0">
                    <a:solidFill>
                      <a:srgbClr val="000000"/>
                    </a:solidFill>
                  </a:rPr>
                </a:br>
                <a:r>
                  <a:rPr lang="en-US" sz="2000" dirty="0">
                    <a:solidFill>
                      <a:srgbClr val="000000"/>
                    </a:solidFill>
                  </a:rPr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−1</m:t>
                            </m:r>
                          </m:den>
                        </m:f>
                      </m:e>
                    </m:func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=−∞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We still conclude that the corresponding two-sided limit does not exist.</a:t>
                </a:r>
              </a:p>
              <a:p>
                <a:pPr>
                  <a:spcAft>
                    <a:spcPts val="600"/>
                  </a:spcAft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81000"/>
                <a:ext cx="8686800" cy="5832366"/>
              </a:xfrm>
              <a:prstGeom prst="rect">
                <a:avLst/>
              </a:prstGeom>
              <a:blipFill>
                <a:blip r:embed="rId3"/>
                <a:stretch>
                  <a:fillRect l="-1123" t="-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438400"/>
            <a:ext cx="279296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80BA9-C23B-4043-84AD-0E5DC5830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DCAD41A-A1F5-43A6-AC55-476A004B910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11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52600" y="381000"/>
                <a:ext cx="8686800" cy="5863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Infinite Limits &amp; Vertical Asymptotes</a:t>
                </a: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As the preceding example illustrates, an infinite limit corresponds to a vertical asymptote on the graph of a function.</a:t>
                </a: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The most prevalent examples involve rational functions, which we consider more of on the next slide.</a:t>
                </a: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For now we point out the following: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A vertical asymptote of a rational function always occurs at an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-value that makes the denominator 0.</a:t>
                </a:r>
              </a:p>
              <a:p>
                <a:pPr marL="800100" lvl="1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However, a 0 of the denominator does not always correspond to a vertical asymptote.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81000"/>
                <a:ext cx="8686800" cy="5863144"/>
              </a:xfrm>
              <a:prstGeom prst="rect">
                <a:avLst/>
              </a:prstGeom>
              <a:blipFill>
                <a:blip r:embed="rId3"/>
                <a:stretch>
                  <a:fillRect l="-772" t="-624" r="-421" b="-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D02_1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64558"/>
            <a:ext cx="8610600" cy="181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A20313-4EB5-4BDA-A688-49D66C37A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DCAD41A-A1F5-43A6-AC55-476A004B910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931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52600" y="381001"/>
                <a:ext cx="8686800" cy="4763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2000" b="1" dirty="0">
                    <a:solidFill>
                      <a:srgbClr val="FF0000"/>
                    </a:solidFill>
                  </a:rPr>
                  <a:t>EXAMPLE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 </a:t>
                </a:r>
                <a:r>
                  <a:rPr lang="en-US" sz="2000" dirty="0">
                    <a:solidFill>
                      <a:srgbClr val="000000"/>
                    </a:solidFill>
                  </a:rPr>
                  <a:t>Evaluate the following limits of rational functions without graphing.  Describe the behavior of the graph of each at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lphaLcParenR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−4</m:t>
                            </m:r>
                          </m:den>
                        </m:f>
                      </m:e>
                    </m:func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lphaLcParenR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−4</m:t>
                            </m:r>
                          </m:den>
                        </m:f>
                      </m:e>
                    </m:func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lphaLcParenR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>
                  <a:lnSpc>
                    <a:spcPct val="125000"/>
                  </a:lnSpc>
                  <a:spcAft>
                    <a:spcPts val="600"/>
                  </a:spcAft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457200" indent="-457200">
                  <a:lnSpc>
                    <a:spcPct val="125000"/>
                  </a:lnSpc>
                  <a:spcAft>
                    <a:spcPts val="600"/>
                  </a:spcAft>
                  <a:buFont typeface="+mj-lt"/>
                  <a:buAutoNum type="alphaLcParenR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−4</m:t>
                            </m:r>
                          </m:den>
                        </m:f>
                      </m:e>
                    </m:func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−2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d>
                          </m:den>
                        </m:f>
                      </m:e>
                    </m:func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den>
                        </m:f>
                      </m:e>
                    </m:func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borderBox>
                      <m:borderBox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borderBox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 marL="457200">
                  <a:lnSpc>
                    <a:spcPct val="125000"/>
                  </a:lnSpc>
                  <a:spcAft>
                    <a:spcPts val="600"/>
                  </a:spcAft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The graph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does not have a vertical asymptote at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, but a hole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2,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81001"/>
                <a:ext cx="8686800" cy="4763933"/>
              </a:xfrm>
              <a:prstGeom prst="rect">
                <a:avLst/>
              </a:prstGeom>
              <a:blipFill>
                <a:blip r:embed="rId3"/>
                <a:stretch>
                  <a:fillRect l="-772" t="-768" r="-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0DBFA-1A5A-4CE2-B416-4393A2233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DCAD41A-A1F5-43A6-AC55-476A004B910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25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52600" y="381001"/>
                <a:ext cx="8686800" cy="6193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2000" b="1" dirty="0">
                    <a:solidFill>
                      <a:srgbClr val="FF0000"/>
                    </a:solidFill>
                  </a:rPr>
                  <a:t>EXAMPLE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 </a:t>
                </a:r>
                <a:r>
                  <a:rPr lang="en-US" sz="2000" dirty="0">
                    <a:solidFill>
                      <a:srgbClr val="000000"/>
                    </a:solidFill>
                  </a:rPr>
                  <a:t>Evaluate the following limits of rational functions without graphing.  Describe the behavior of the graph of each at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lphaLcParenR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−4</m:t>
                            </m:r>
                          </m:den>
                        </m:f>
                      </m:e>
                    </m:func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lphaLcParenR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−4</m:t>
                            </m:r>
                          </m:den>
                        </m:f>
                      </m:e>
                    </m:func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lphaLcParenR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600"/>
                  </a:spcAft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lphaLcParenR" startAt="2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Now, as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approaches 2 from the left, we have</a:t>
                </a:r>
              </a:p>
              <a:p>
                <a:pPr>
                  <a:spcAft>
                    <a:spcPts val="600"/>
                  </a:spcAft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600"/>
                  </a:spcAft>
                  <a:tabLst>
                    <a:tab pos="5715000" algn="l"/>
                  </a:tabLst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	Thus,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−4</m:t>
                            </m:r>
                          </m:den>
                        </m:f>
                      </m:e>
                    </m:func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57200">
                  <a:spcAft>
                    <a:spcPts val="600"/>
                  </a:spcAft>
                  <a:tabLst>
                    <a:tab pos="5715000" algn="l"/>
                  </a:tabLst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And similarly, as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approaches 2 from the right we have</a:t>
                </a:r>
              </a:p>
              <a:p>
                <a:pPr marL="457200">
                  <a:spcAft>
                    <a:spcPts val="600"/>
                  </a:spcAft>
                  <a:tabLst>
                    <a:tab pos="5715000" algn="l"/>
                  </a:tabLst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457200">
                  <a:spcAft>
                    <a:spcPts val="600"/>
                  </a:spcAft>
                  <a:tabLst>
                    <a:tab pos="5715000" algn="l"/>
                  </a:tabLst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	Thus,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−4</m:t>
                            </m:r>
                          </m:den>
                        </m:f>
                      </m:e>
                    </m:func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57200">
                  <a:spcAft>
                    <a:spcPts val="600"/>
                  </a:spcAft>
                  <a:tabLst>
                    <a:tab pos="5715000" algn="l"/>
                  </a:tabLst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We conclude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−4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does not exist, but the graph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−3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does have a vertical asymptote at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81001"/>
                <a:ext cx="8686800" cy="6193555"/>
              </a:xfrm>
              <a:prstGeom prst="rect">
                <a:avLst/>
              </a:prstGeom>
              <a:blipFill>
                <a:blip r:embed="rId3"/>
                <a:stretch>
                  <a:fillRect l="-772" t="-591" r="-211" b="-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2286001" y="3505200"/>
              <a:ext cx="4317175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25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565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226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4965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7665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1.99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1.999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1.9999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2.821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25.313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250.313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2500.313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2286001" y="3505200"/>
              <a:ext cx="4317175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25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565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226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4965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7665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79" t="-3279" r="-1065574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092" t="-3279" r="-396183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8477" t="-3279" r="-243709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9422" t="-3279" r="-112717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8394" t="-3279" r="-1036" b="-1065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79" t="-103279" r="-1065574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092" t="-103279" r="-396183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8477" t="-103279" r="-243709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99422" t="-103279" r="-112717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8394" t="-103279" r="-1036" b="-65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2286001" y="4800600"/>
              <a:ext cx="5002975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25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671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9410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110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4810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2.1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2.01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2.001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2.0001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−2.195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−24.688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−249.688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−2499.688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2286001" y="4800600"/>
              <a:ext cx="5002975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25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6710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9410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110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4810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79" t="-1613" r="-1249180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623" t="-1613" r="-379245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4022" t="-1613" r="-236872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99502" t="-1613" r="-110945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72398" t="-1613" r="-905" b="-1048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79" t="-103279" r="-1249180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623" t="-103279" r="-379245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24022" t="-103279" r="-236872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99502" t="-103279" r="-110945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72398" t="-103279" r="-905" b="-65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26C80-A41E-4D07-AE0B-4397E374A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DCAD41A-A1F5-43A6-AC55-476A004B910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77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52600" y="381001"/>
                <a:ext cx="8686800" cy="6193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2000" b="1" dirty="0">
                    <a:solidFill>
                      <a:srgbClr val="FF0000"/>
                    </a:solidFill>
                  </a:rPr>
                  <a:t>EXAMPLE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 </a:t>
                </a:r>
                <a:r>
                  <a:rPr lang="en-US" sz="2000" dirty="0">
                    <a:solidFill>
                      <a:srgbClr val="000000"/>
                    </a:solidFill>
                  </a:rPr>
                  <a:t>Evaluate the following limits of rational functions without graphing.  Describe the behavior of the graph of each at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lphaLcParenR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−4</m:t>
                            </m:r>
                          </m:den>
                        </m:f>
                      </m:e>
                    </m:func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lphaLcParenR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−3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−4</m:t>
                            </m:r>
                          </m:den>
                        </m:f>
                      </m:e>
                    </m:func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lphaLcParenR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600"/>
                  </a:spcAft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lphaLcParenR" startAt="3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Now, as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approaches 2 from the left, we have</a:t>
                </a:r>
              </a:p>
              <a:p>
                <a:pPr>
                  <a:spcAft>
                    <a:spcPts val="600"/>
                  </a:spcAft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600"/>
                  </a:spcAft>
                  <a:tabLst>
                    <a:tab pos="5486400" algn="l"/>
                  </a:tabLst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	Thus,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57200">
                  <a:spcAft>
                    <a:spcPts val="600"/>
                  </a:spcAft>
                  <a:tabLst>
                    <a:tab pos="5715000" algn="l"/>
                  </a:tabLst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And similarly, as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approaches 2 from the right we have</a:t>
                </a:r>
              </a:p>
              <a:p>
                <a:pPr marL="457200">
                  <a:spcAft>
                    <a:spcPts val="600"/>
                  </a:spcAft>
                  <a:tabLst>
                    <a:tab pos="5715000" algn="l"/>
                  </a:tabLst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457200">
                  <a:spcAft>
                    <a:spcPts val="600"/>
                  </a:spcAft>
                  <a:tabLst>
                    <a:tab pos="5486400" algn="l"/>
                  </a:tabLst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	Thus,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57200">
                  <a:spcAft>
                    <a:spcPts val="600"/>
                  </a:spcAft>
                  <a:tabLst>
                    <a:tab pos="5715000" algn="l"/>
                  </a:tabLst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We conclude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→2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, and the graph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has a vertical asymptote at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81001"/>
                <a:ext cx="8686800" cy="6193555"/>
              </a:xfrm>
              <a:prstGeom prst="rect">
                <a:avLst/>
              </a:prstGeom>
              <a:blipFill>
                <a:blip r:embed="rId3"/>
                <a:stretch>
                  <a:fillRect l="-772" t="-591" r="-211" b="-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2286000" y="3505200"/>
              <a:ext cx="4618800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25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10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226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42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7828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1.99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1.999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1.9999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10,000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1,000,000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100,000,000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2286000" y="3505200"/>
              <a:ext cx="4618800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25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10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226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42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7828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79" t="-3279" r="-1145902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1765" t="-3279" r="-585294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9272" t="-3279" r="-295364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7214" t="-3279" r="-121891" b="-1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12757" t="-3279" r="-823" b="-1065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79" t="-103279" r="-1145902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61765" t="-103279" r="-585294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9272" t="-103279" r="-295364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7214" t="-103279" r="-121891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12757" t="-103279" r="-823" b="-65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2286000" y="4800600"/>
              <a:ext cx="4618800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25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10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226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42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7828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2.1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2.01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2.001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2.0001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10,000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1,000,000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100,000,000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2286000" y="4800600"/>
              <a:ext cx="4618800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725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210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2265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242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7828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79" t="-1613" r="-1145902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1765" t="-1613" r="-585294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9272" t="-1613" r="-295364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7214" t="-1613" r="-121891" b="-10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12757" t="-1613" r="-823" b="-1048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279" t="-103279" r="-1145902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1765" t="-103279" r="-585294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09272" t="-103279" r="-295364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7214" t="-103279" r="-121891" b="-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12757" t="-103279" r="-823" b="-65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652B6-9BC4-466E-BEB8-19B657766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DCAD41A-A1F5-43A6-AC55-476A004B910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8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3" descr="02_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2138362"/>
            <a:ext cx="3035300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1028"/>
          <p:cNvSpPr txBox="1">
            <a:spLocks noChangeArrowheads="1"/>
          </p:cNvSpPr>
          <p:nvPr/>
        </p:nvSpPr>
        <p:spPr bwMode="auto">
          <a:xfrm>
            <a:off x="1714500" y="762000"/>
            <a:ext cx="1828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en-US" sz="2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altLang="en-US" sz="2200" dirty="0">
                <a:solidFill>
                  <a:srgbClr val="FF0000"/>
                </a:solidFill>
                <a:latin typeface="Times New Roman"/>
              </a:rPr>
              <a:t>Example :</a:t>
            </a: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188" y="762000"/>
            <a:ext cx="56234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CA9D19-B594-4C25-AEAD-752AA93DF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DCAD41A-A1F5-43A6-AC55-476A004B910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4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02_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2362201"/>
            <a:ext cx="2814638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85801"/>
            <a:ext cx="60960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fld id="{B6F1514C-6529-4680-8FF5-74D3864CC487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None/>
                <a:defRPr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" name="Text Box 1028"/>
          <p:cNvSpPr txBox="1">
            <a:spLocks noChangeArrowheads="1"/>
          </p:cNvSpPr>
          <p:nvPr/>
        </p:nvSpPr>
        <p:spPr bwMode="auto">
          <a:xfrm>
            <a:off x="1783773" y="712788"/>
            <a:ext cx="1828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en-US" sz="2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altLang="en-US" sz="2200" dirty="0">
                <a:solidFill>
                  <a:srgbClr val="FF0000"/>
                </a:solidFill>
                <a:latin typeface="Times New Roman"/>
              </a:rPr>
              <a:t>Example :</a:t>
            </a:r>
          </a:p>
        </p:txBody>
      </p:sp>
    </p:spTree>
    <p:extLst>
      <p:ext uri="{BB962C8B-B14F-4D97-AF65-F5344CB8AC3E}">
        <p14:creationId xmlns:p14="http://schemas.microsoft.com/office/powerpoint/2010/main" val="2731371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 bwMode="auto">
              <a:xfrm>
                <a:off x="2438400" y="1066800"/>
                <a:ext cx="7543800" cy="2895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 cap="flat" cmpd="sng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CC"/>
                  </a:buClr>
                  <a:buSzPct val="70000"/>
                  <a:buFont typeface="Wingdings" pitchFamily="2" charset="2"/>
                  <a:buChar char="q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CC"/>
                  </a:buClr>
                  <a:buSzPct val="70000"/>
                  <a:buFont typeface="Wingdings" pitchFamily="2" charset="2"/>
                  <a:buChar char="q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CC"/>
                  </a:buClr>
                  <a:buSzPct val="70000"/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CC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CC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CC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CC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CC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CC"/>
                  </a:buClr>
                  <a:buSzPct val="70000"/>
                  <a:buFont typeface="Wingdings" pitchFamily="2" charset="2"/>
                  <a:buChar char="q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200000"/>
                  </a:lnSpc>
                  <a:buNone/>
                  <a:defRPr/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</a:rPr>
                  <a:t>Goals:</a:t>
                </a:r>
              </a:p>
              <a:p>
                <a:pPr marL="457200" indent="-457200">
                  <a:buFont typeface="Wingdings" pitchFamily="2" charset="2"/>
                  <a:buAutoNum type="arabicPeriod"/>
                  <a:defRPr/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</a:rPr>
                  <a:t>limits of functions as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rgbClr val="0000CC"/>
                        </a:solidFill>
                        <a:latin typeface="Cambria Math"/>
                      </a:rPr>
                      <m:t>𝑥</m:t>
                    </m:r>
                    <m:r>
                      <a:rPr lang="en-US" sz="2400">
                        <a:solidFill>
                          <a:srgbClr val="0000CC"/>
                        </a:solidFill>
                        <a:latin typeface="Cambria Math"/>
                      </a:rPr>
                      <m:t>→±∞</m:t>
                    </m:r>
                  </m:oMath>
                </a14:m>
                <a:endParaRPr lang="en-US" sz="2400" dirty="0">
                  <a:solidFill>
                    <a:srgbClr val="0000CC"/>
                  </a:solidFill>
                  <a:latin typeface="Times New Roman" pitchFamily="18" charset="0"/>
                </a:endParaRPr>
              </a:p>
              <a:p>
                <a:pPr marL="457200" indent="-457200">
                  <a:buFont typeface="Wingdings" pitchFamily="2" charset="2"/>
                  <a:buAutoNum type="arabicPeriod"/>
                  <a:defRPr/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</a:rPr>
                  <a:t>Horizontal asymptotes</a:t>
                </a:r>
              </a:p>
              <a:p>
                <a:pPr marL="457200" indent="-457200">
                  <a:buFont typeface="Wingdings" pitchFamily="2" charset="2"/>
                  <a:buAutoNum type="arabicPeriod"/>
                  <a:defRPr/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</a:rPr>
                  <a:t>Infinite limits</a:t>
                </a:r>
              </a:p>
              <a:p>
                <a:pPr marL="457200" indent="-457200">
                  <a:buFont typeface="Wingdings" pitchFamily="2" charset="2"/>
                  <a:buAutoNum type="arabicPeriod"/>
                  <a:defRPr/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itchFamily="18" charset="0"/>
                  </a:rPr>
                  <a:t>Vertical asymptotes</a:t>
                </a:r>
              </a:p>
              <a:p>
                <a:pPr marL="0" indent="0">
                  <a:buNone/>
                  <a:defRPr/>
                </a:pPr>
                <a:endParaRPr lang="en-US" sz="2400" dirty="0">
                  <a:solidFill>
                    <a:srgbClr val="0000CC"/>
                  </a:solidFill>
                  <a:latin typeface="Times New Roman" pitchFamily="18" charset="0"/>
                </a:endParaRPr>
              </a:p>
              <a:p>
                <a:pPr marL="457200" indent="-457200">
                  <a:buFont typeface="Wingdings" pitchFamily="2" charset="2"/>
                  <a:buAutoNum type="arabicPeriod"/>
                  <a:defRPr/>
                </a:pPr>
                <a:endParaRPr lang="en-US" sz="2400" dirty="0">
                  <a:solidFill>
                    <a:srgbClr val="0000CC"/>
                  </a:solidFill>
                  <a:latin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8400" y="1066800"/>
                <a:ext cx="7543800" cy="2895600"/>
              </a:xfrm>
              <a:prstGeom prst="rect">
                <a:avLst/>
              </a:prstGeom>
              <a:blipFill>
                <a:blip r:embed="rId2"/>
                <a:stretch>
                  <a:fillRect l="-12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5F9340-399F-488A-8516-C8E2E5863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DCAD41A-A1F5-43A6-AC55-476A004B910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2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02_6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9"/>
          <a:stretch/>
        </p:blipFill>
        <p:spPr bwMode="auto">
          <a:xfrm>
            <a:off x="2438401" y="2971801"/>
            <a:ext cx="7185025" cy="316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838200"/>
            <a:ext cx="58483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209800"/>
            <a:ext cx="83915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34400" y="6356351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fld id="{876354A6-237F-4F44-B717-AA22162C6452}" type="slidenum">
              <a:rPr lang="en-US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None/>
                <a:defRPr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1783773" y="865188"/>
            <a:ext cx="1828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en-US" sz="2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altLang="en-US" sz="2200" dirty="0">
                <a:solidFill>
                  <a:srgbClr val="FF0000"/>
                </a:solidFill>
                <a:latin typeface="Times New Roman"/>
              </a:rPr>
              <a:t>Example :</a:t>
            </a:r>
          </a:p>
        </p:txBody>
      </p:sp>
    </p:spTree>
    <p:extLst>
      <p:ext uri="{BB962C8B-B14F-4D97-AF65-F5344CB8AC3E}">
        <p14:creationId xmlns:p14="http://schemas.microsoft.com/office/powerpoint/2010/main" val="152181450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01580" y="1244263"/>
                <a:ext cx="8766421" cy="4439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Evaluate the following limit.</a:t>
                </a:r>
              </a:p>
              <a:p>
                <a:pPr>
                  <a:spcAft>
                    <a:spcPts val="10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ad>
                            <m:rad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>
                              <m:r>
                                <a:rPr lang="en-US" sz="1800">
                                  <a:latin typeface="Cambria Math"/>
                                </a:rPr>
                                <m:t>3</m:t>
                              </m:r>
                            </m:deg>
                            <m:e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3+64</m:t>
                                  </m:r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+3</m:t>
                                  </m:r>
                                </m:den>
                              </m:f>
                            </m:e>
                          </m:rad>
                        </m:e>
                      </m:func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1000"/>
                  </a:spcAft>
                  <a:defRPr/>
                </a:pPr>
                <a:endParaRPr lang="en-US" sz="12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1000"/>
                  </a:spcAft>
                  <a:defRPr/>
                </a:pPr>
                <a:r>
                  <a:rPr lang="en-US" sz="180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ad>
                          <m:ra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a:rPr lang="en-US" sz="1800">
                                <a:latin typeface="Cambria Math"/>
                              </a:rPr>
                              <m:t>3</m:t>
                            </m:r>
                          </m:deg>
                          <m:e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3+64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+3</m:t>
                                </m:r>
                              </m:den>
                            </m:f>
                          </m:e>
                        </m:rad>
                      </m:e>
                    </m:func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→∞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3+64</m:t>
                                </m:r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+3</m:t>
                                </m:r>
                              </m:den>
                            </m:f>
                          </m:e>
                        </m:func>
                      </m:e>
                    </m:rad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1000"/>
                  </a:spcAft>
                  <a:tabLst>
                    <a:tab pos="2227263" algn="l"/>
                  </a:tabLst>
                  <a:defRPr/>
                </a:pPr>
                <a:r>
                  <a:rPr lang="en-US" sz="180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→∞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64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num>
                              <m:den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den>
                            </m:f>
                          </m:e>
                        </m:func>
                      </m:e>
                    </m:rad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1000"/>
                  </a:spcAft>
                  <a:tabLst>
                    <a:tab pos="2227263" algn="l"/>
                  </a:tabLst>
                  <a:defRPr/>
                </a:pPr>
                <a:r>
                  <a:rPr lang="en-US" sz="180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→∞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+64</m:t>
                                </m:r>
                              </m:num>
                              <m:den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1+</m:t>
                                </m:r>
                                <m:d>
                                  <m:d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den>
                            </m:f>
                          </m:e>
                        </m:func>
                      </m:e>
                    </m:rad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1000"/>
                  </a:spcAft>
                  <a:tabLst>
                    <a:tab pos="2227263" algn="l"/>
                  </a:tabLst>
                  <a:defRPr/>
                </a:pPr>
                <a:r>
                  <a:rPr lang="en-US" sz="180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0+64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1+0</m:t>
                            </m:r>
                          </m:den>
                        </m:f>
                      </m:e>
                    </m:rad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64</m:t>
                        </m:r>
                      </m:e>
                    </m:rad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borderBox>
                      <m:borderBox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8</m:t>
                        </m:r>
                      </m:e>
                    </m:borderBox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580" y="1244263"/>
                <a:ext cx="8766421" cy="4439164"/>
              </a:xfrm>
              <a:prstGeom prst="rect">
                <a:avLst/>
              </a:prstGeom>
              <a:blipFill>
                <a:blip r:embed="rId3"/>
                <a:stretch>
                  <a:fillRect l="-765" t="-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1752600" y="865188"/>
            <a:ext cx="1828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None/>
              <a:defRPr/>
            </a:pPr>
            <a:r>
              <a:rPr lang="en-US" altLang="en-US" sz="2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altLang="en-US" sz="2200" dirty="0">
                <a:solidFill>
                  <a:srgbClr val="FF0000"/>
                </a:solidFill>
                <a:latin typeface="Times New Roman"/>
              </a:rPr>
              <a:t>Example 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A2C7FC-CAD4-4A76-8165-D09371AE68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DCAD41A-A1F5-43A6-AC55-476A004B910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4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52600" y="990600"/>
                <a:ext cx="8686800" cy="427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Limits As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70C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2000" b="1" dirty="0">
                    <a:solidFill>
                      <a:srgbClr val="0070C0"/>
                    </a:solidFill>
                  </a:rPr>
                  <a:t> Increases (or Decreases) Without Bound</a:t>
                </a:r>
              </a:p>
              <a:p>
                <a:pPr>
                  <a:spcAft>
                    <a:spcPts val="600"/>
                  </a:spcAft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We sometimes want to know how a function behaves “in the long run,” or as we plug in values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that get bigger and bigger.</a:t>
                </a:r>
              </a:p>
              <a:p>
                <a:pPr>
                  <a:spcAft>
                    <a:spcPts val="600"/>
                  </a:spcAft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We can view this as a limiting process, and say that we are finding the limit of a function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as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:r>
                  <a:rPr lang="en-US" sz="2000" i="1" dirty="0">
                    <a:solidFill>
                      <a:srgbClr val="000000"/>
                    </a:solidFill>
                  </a:rPr>
                  <a:t>increases without bound</a:t>
                </a:r>
                <a:r>
                  <a:rPr lang="en-US" sz="2000" dirty="0">
                    <a:solidFill>
                      <a:srgbClr val="000000"/>
                    </a:solidFill>
                  </a:rPr>
                  <a:t>.</a:t>
                </a:r>
              </a:p>
              <a:p>
                <a:pPr>
                  <a:spcAft>
                    <a:spcPts val="600"/>
                  </a:spcAft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When we do so, we write</a:t>
                </a:r>
              </a:p>
              <a:p>
                <a:pPr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600"/>
                  </a:spcAft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and I will read this as “the limit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as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approaches infinity”. </a:t>
                </a:r>
              </a:p>
              <a:p>
                <a:pPr>
                  <a:spcAft>
                    <a:spcPts val="600"/>
                  </a:spcAft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Similarly, we can discuss the limit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as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decreases without bound, write</a:t>
                </a:r>
              </a:p>
              <a:p>
                <a:pPr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000">
                          <a:solidFill>
                            <a:srgbClr val="000000"/>
                          </a:solidFill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 marL="339725">
                  <a:spcAft>
                    <a:spcPts val="600"/>
                  </a:spcAft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and read “the limit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as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approaches negative infinity.”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990600"/>
                <a:ext cx="8686800" cy="4278992"/>
              </a:xfrm>
              <a:prstGeom prst="rect">
                <a:avLst/>
              </a:prstGeom>
              <a:blipFill>
                <a:blip r:embed="rId3"/>
                <a:stretch>
                  <a:fillRect l="-772" t="-856" b="-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44FE7-A2EE-43DD-B8D2-128DAC38A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DCAD41A-A1F5-43A6-AC55-476A004B910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122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52600" y="381000"/>
                <a:ext cx="8686800" cy="5781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Limits Involving Infinity:  An Important Example</a:t>
                </a: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The first, simplest, and yet most important function </a:t>
                </a:r>
                <a:br>
                  <a:rPr lang="en-US" sz="2000" dirty="0">
                    <a:solidFill>
                      <a:srgbClr val="000000"/>
                    </a:solidFill>
                  </a:rPr>
                </a:br>
                <a:r>
                  <a:rPr lang="en-US" sz="2000" dirty="0">
                    <a:solidFill>
                      <a:srgbClr val="000000"/>
                    </a:solidFill>
                  </a:rPr>
                  <a:t>we consider in this section is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It is clear from the graph that</a:t>
                </a:r>
              </a:p>
              <a:p>
                <a:pPr>
                  <a:spcAft>
                    <a:spcPts val="600"/>
                  </a:spcAft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→±∞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And in fact we can generalize this result, using the </a:t>
                </a:r>
                <a:br>
                  <a:rPr lang="en-US" sz="2000" dirty="0">
                    <a:solidFill>
                      <a:srgbClr val="000000"/>
                    </a:solidFill>
                  </a:rPr>
                </a:br>
                <a:r>
                  <a:rPr lang="en-US" sz="2000" dirty="0">
                    <a:solidFill>
                      <a:srgbClr val="000000"/>
                    </a:solidFill>
                  </a:rPr>
                  <a:t>following theorem.</a:t>
                </a: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More generally, we may state that, for any constant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, and any power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𝑐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&gt;0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,</a:t>
                </a:r>
              </a:p>
              <a:p>
                <a:pPr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→±∞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/>
                        </a:rPr>
                        <m:t>=0,</m:t>
                      </m:r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 marL="339725">
                  <a:spcAft>
                    <a:spcPts val="600"/>
                  </a:spcAft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and we will use this fact in practically every example we work.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81000"/>
                <a:ext cx="8686800" cy="5781326"/>
              </a:xfrm>
              <a:prstGeom prst="rect">
                <a:avLst/>
              </a:prstGeom>
              <a:blipFill>
                <a:blip r:embed="rId3"/>
                <a:stretch>
                  <a:fillRect l="-772" t="-633" b="-1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95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680" y="921992"/>
            <a:ext cx="2230520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TH02_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99432"/>
            <a:ext cx="7772400" cy="127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9DBD9A-27D7-4BC5-8BAF-B8A93038E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DCAD41A-A1F5-43A6-AC55-476A004B910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0722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52600" y="381001"/>
                <a:ext cx="8686800" cy="5623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2000" b="1" dirty="0">
                    <a:solidFill>
                      <a:srgbClr val="FF0000"/>
                    </a:solidFill>
                  </a:rPr>
                  <a:t>EXAMPLE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 </a:t>
                </a:r>
                <a:r>
                  <a:rPr lang="en-US" sz="2000" dirty="0">
                    <a:solidFill>
                      <a:srgbClr val="000000"/>
                    </a:solidFill>
                  </a:rPr>
                  <a:t>Use the Limit Laws, along with the fact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→±∞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, to evaluate the following limits.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lphaLcParenR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5+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lphaLcParenR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𝜋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600"/>
                  </a:spcAft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600"/>
                  </a:spcAft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lphaLcParenR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5+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5</m:t>
                        </m:r>
                      </m:e>
                    </m:func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func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=5+0=</m:t>
                    </m:r>
                    <m:borderBox>
                      <m:borderBox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5</m:t>
                        </m:r>
                      </m:e>
                    </m:borderBox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lphaLcParenR"/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lphaLcParenR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𝜋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→−∞</m:t>
                                    </m:r>
                                  </m:lim>
                                </m:limLow>
                              </m:fName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borderBox>
                      <m:borderBox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e>
                    </m:borderBox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 marL="457200">
                  <a:spcAft>
                    <a:spcPts val="600"/>
                  </a:spcAft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457200">
                  <a:spcAft>
                    <a:spcPts val="600"/>
                  </a:spcAft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Part b) is an example of the rule stated on the preceding slide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→±∞</m:t>
                                </m:r>
                              </m:lim>
                            </m:limLow>
                          </m:fName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𝑐</m:t>
                                    </m:r>
                                  </m:sup>
                                </m:sSup>
                              </m:den>
                            </m:f>
                          </m:e>
                        </m:func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=0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, with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being the constant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𝑐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=2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81001"/>
                <a:ext cx="8686800" cy="5623527"/>
              </a:xfrm>
              <a:prstGeom prst="rect">
                <a:avLst/>
              </a:prstGeom>
              <a:blipFill>
                <a:blip r:embed="rId3"/>
                <a:stretch>
                  <a:fillRect l="-772" b="-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4622A-479D-43D2-A461-29881115D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DCAD41A-A1F5-43A6-AC55-476A004B910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11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52600" y="381000"/>
                <a:ext cx="8686800" cy="5126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2000" b="1" dirty="0">
                    <a:solidFill>
                      <a:srgbClr val="FF0000"/>
                    </a:solidFill>
                  </a:rPr>
                  <a:t>EXAMPLE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 </a:t>
                </a:r>
                <a:r>
                  <a:rPr lang="en-US" sz="2000" dirty="0">
                    <a:solidFill>
                      <a:srgbClr val="000000"/>
                    </a:solidFill>
                  </a:rPr>
                  <a:t>Use the fact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→±∞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, to evaluate the following limits.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lphaLcParenR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+8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−3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+2</m:t>
                            </m:r>
                          </m:den>
                        </m:f>
                      </m:e>
                    </m:func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lphaLcParenR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11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+2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−1</m:t>
                            </m:r>
                          </m:den>
                        </m:f>
                      </m:e>
                    </m:func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600"/>
                  </a:spcAft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600"/>
                  </a:spcAft>
                  <a:defRPr/>
                </a:pPr>
                <a:endParaRPr lang="en-US" sz="2000" i="1" dirty="0">
                  <a:solidFill>
                    <a:srgbClr val="000000"/>
                  </a:solidFill>
                </a:endParaRPr>
              </a:p>
              <a:p>
                <a:pPr marL="457200" indent="-457200">
                  <a:spcAft>
                    <a:spcPts val="1200"/>
                  </a:spcAft>
                  <a:buFont typeface="+mj-lt"/>
                  <a:buAutoNum type="alphaLcParenR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+8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−3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+2</m:t>
                            </m:r>
                          </m:den>
                        </m:f>
                      </m:e>
                    </m:func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+8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−3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+2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÷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1200"/>
                  </a:spcAft>
                  <a:tabLst>
                    <a:tab pos="2003425" algn="l"/>
                  </a:tabLst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5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8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den>
                        </m:f>
                      </m:e>
                    </m:func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1200"/>
                  </a:spcAft>
                  <a:tabLst>
                    <a:tab pos="2003425" algn="l"/>
                  </a:tabLst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5+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3+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den>
                        </m:f>
                      </m:e>
                    </m:func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1200"/>
                  </a:spcAft>
                  <a:tabLst>
                    <a:tab pos="2003425" algn="l"/>
                  </a:tabLst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5+0−0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3+0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borderBox>
                      <m:borderBox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borderBox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81000"/>
                <a:ext cx="8686800" cy="5126340"/>
              </a:xfrm>
              <a:prstGeom prst="rect">
                <a:avLst/>
              </a:prstGeom>
              <a:blipFill>
                <a:blip r:embed="rId3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76800" y="1737879"/>
                <a:ext cx="5029200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800" dirty="0">
                    <a:solidFill>
                      <a:srgbClr val="000000"/>
                    </a:solidFill>
                  </a:rPr>
                  <a:t>To evaluate limits of rational functions as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→±∞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, divide by the highest power of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in the denominator.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737879"/>
                <a:ext cx="5029200" cy="646331"/>
              </a:xfrm>
              <a:prstGeom prst="rect">
                <a:avLst/>
              </a:prstGeom>
              <a:blipFill>
                <a:blip r:embed="rId4"/>
                <a:stretch>
                  <a:fillRect l="-846" t="-3704" r="-242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0"/>
            <a:ext cx="278251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85D5F-3A8D-4A2F-9071-9665B3396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DCAD41A-A1F5-43A6-AC55-476A004B910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77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52600" y="381001"/>
                <a:ext cx="8686800" cy="5076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2000" b="1" dirty="0">
                    <a:solidFill>
                      <a:srgbClr val="FF0000"/>
                    </a:solidFill>
                  </a:rPr>
                  <a:t>EXAMPLE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 </a:t>
                </a:r>
                <a:r>
                  <a:rPr lang="en-US" sz="2000" dirty="0">
                    <a:solidFill>
                      <a:srgbClr val="000000"/>
                    </a:solidFill>
                  </a:rPr>
                  <a:t>Use the fact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→±∞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, to evaluate the following limits.</a:t>
                </a: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lphaLcParenR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5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+8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−3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+2</m:t>
                            </m:r>
                          </m:den>
                        </m:f>
                      </m:e>
                    </m:func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 marL="457200" indent="-457200">
                  <a:spcAft>
                    <a:spcPts val="600"/>
                  </a:spcAft>
                  <a:buFont typeface="+mj-lt"/>
                  <a:buAutoNum type="alphaLcParenR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11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+2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−1</m:t>
                            </m:r>
                          </m:den>
                        </m:f>
                      </m:e>
                    </m:func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600"/>
                  </a:spcAft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600"/>
                  </a:spcAft>
                  <a:defRPr/>
                </a:pPr>
                <a:endParaRPr lang="en-US" sz="2000" i="1" dirty="0">
                  <a:solidFill>
                    <a:srgbClr val="000000"/>
                  </a:solidFill>
                </a:endParaRPr>
              </a:p>
              <a:p>
                <a:pPr marL="457200" indent="-457200">
                  <a:spcAft>
                    <a:spcPts val="1200"/>
                  </a:spcAft>
                  <a:buFont typeface="+mj-lt"/>
                  <a:buAutoNum type="alphaLcParenR" startAt="2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11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+2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−1</m:t>
                            </m:r>
                          </m:den>
                        </m:f>
                      </m:e>
                    </m:func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11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+2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−1</m:t>
                            </m:r>
                          </m:den>
                        </m:f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÷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1200"/>
                  </a:spcAft>
                  <a:tabLst>
                    <a:tab pos="1770063" algn="l"/>
                  </a:tabLst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11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den>
                        </m:f>
                      </m:e>
                    </m:func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1200"/>
                  </a:spcAft>
                  <a:tabLst>
                    <a:tab pos="1770063" algn="l"/>
                  </a:tabLst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2−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den>
                        </m:f>
                      </m:e>
                    </m:func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pPr>
                  <a:spcAft>
                    <a:spcPts val="1200"/>
                  </a:spcAft>
                  <a:tabLst>
                    <a:tab pos="1770063" algn="l"/>
                  </a:tabLst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0+0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2−0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borderBox>
                      <m:borderBox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e>
                    </m:borderBox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81001"/>
                <a:ext cx="8686800" cy="5076005"/>
              </a:xfrm>
              <a:prstGeom prst="rect">
                <a:avLst/>
              </a:prstGeom>
              <a:blipFill>
                <a:blip r:embed="rId3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76800" y="1737879"/>
                <a:ext cx="5029200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800" dirty="0">
                    <a:solidFill>
                      <a:srgbClr val="000000"/>
                    </a:solidFill>
                  </a:rPr>
                  <a:t>To evaluate limits of rational functions as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→±∞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, divide by the highest power of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in the denominator.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737879"/>
                <a:ext cx="5029200" cy="646331"/>
              </a:xfrm>
              <a:prstGeom prst="rect">
                <a:avLst/>
              </a:prstGeom>
              <a:blipFill>
                <a:blip r:embed="rId4"/>
                <a:stretch>
                  <a:fillRect l="-846" t="-3704" r="-242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966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525028"/>
            <a:ext cx="2743200" cy="372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306205-615D-49D8-B9BF-7852513B5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DCAD41A-A1F5-43A6-AC55-476A004B910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479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76400" y="609601"/>
                <a:ext cx="73152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srgbClr val="0070C0"/>
                    </a:solidFill>
                  </a:rPr>
                  <a:t>limits of rational functions as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  <m:r>
                      <a:rPr lang="en-US" sz="2400" b="1">
                        <a:solidFill>
                          <a:srgbClr val="0070C0"/>
                        </a:solidFill>
                        <a:latin typeface="Cambria Math"/>
                      </a:rPr>
                      <m:t>→±∞</m:t>
                    </m:r>
                  </m:oMath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609601"/>
                <a:ext cx="7315200" cy="461665"/>
              </a:xfrm>
              <a:prstGeom prst="rect">
                <a:avLst/>
              </a:prstGeom>
              <a:blipFill>
                <a:blip r:embed="rId2"/>
                <a:stretch>
                  <a:fillRect l="-125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52600" y="1676401"/>
                <a:ext cx="8686800" cy="3162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More generally, given a rational function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𝑦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𝑄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⋯+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⋯+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, we have: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→±∞</m:t>
                            </m:r>
                          </m:lim>
                        </m:limLow>
                      </m:fName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𝑦</m:t>
                        </m:r>
                      </m:e>
                    </m:func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±∞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,   n&gt;m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→±∞</m:t>
                            </m:r>
                          </m:lim>
                        </m:limLow>
                      </m:fName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𝑦</m:t>
                        </m:r>
                      </m:e>
                    </m:func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,      n&lt;m</a:t>
                </a:r>
                <a:endParaRPr lang="en-US" sz="2000" b="1" dirty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→±∞</m:t>
                            </m:r>
                          </m:lim>
                        </m:limLow>
                      </m:fName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𝑦</m:t>
                        </m:r>
                      </m:e>
                    </m:func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,      n=m</a:t>
                </a:r>
              </a:p>
              <a:p>
                <a:pPr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676401"/>
                <a:ext cx="8686800" cy="3162341"/>
              </a:xfrm>
              <a:prstGeom prst="rect">
                <a:avLst/>
              </a:prstGeom>
              <a:blipFill>
                <a:blip r:embed="rId3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84156" y="4838742"/>
                <a:ext cx="2420855" cy="652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+8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+2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156" y="4838742"/>
                <a:ext cx="2420855" cy="6527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38614" y="4878752"/>
                <a:ext cx="202356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11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614" y="4878752"/>
                <a:ext cx="2023566" cy="612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C9C2E1-F5E1-4221-9277-449129E71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DCAD41A-A1F5-43A6-AC55-476A004B910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52600" y="381000"/>
                <a:ext cx="8686800" cy="6017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  <a:defRPr/>
                </a:pPr>
                <a:r>
                  <a:rPr lang="en-US" sz="2000" b="1" dirty="0">
                    <a:solidFill>
                      <a:srgbClr val="0070C0"/>
                    </a:solidFill>
                  </a:rPr>
                  <a:t>Limits &amp; Horizontal Asymptotes</a:t>
                </a: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As illustrated in the previous examples, limits of a function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as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→±∞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correspond to horizontal asymptotes on the graph of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endParaRPr lang="en-US" sz="2000" dirty="0">
                  <a:solidFill>
                    <a:srgbClr val="000000"/>
                  </a:solidFill>
                </a:endParaRPr>
              </a:p>
              <a:p>
                <a:pPr marL="342900" indent="-3429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2000" dirty="0">
                    <a:solidFill>
                      <a:srgbClr val="000000"/>
                    </a:solidFill>
                  </a:rPr>
                  <a:t>The next example shows that a graph may have more than one horizontal asymptote.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81000"/>
                <a:ext cx="8686800" cy="6017032"/>
              </a:xfrm>
              <a:prstGeom prst="rect">
                <a:avLst/>
              </a:prstGeom>
              <a:blipFill>
                <a:blip r:embed="rId3"/>
                <a:stretch>
                  <a:fillRect l="-772" t="-608" b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92579" name="Picture 3" descr="D02_1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447800"/>
            <a:ext cx="8190003" cy="167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684157" y="3048001"/>
                <a:ext cx="2420855" cy="652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+8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−3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+2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157" y="3048001"/>
                <a:ext cx="2420855" cy="6527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577" y="3763068"/>
            <a:ext cx="222601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38615" y="3088011"/>
                <a:ext cx="202356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11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</m:e>
                      </m:func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615" y="3088011"/>
                <a:ext cx="2023566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9258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079" y="3793872"/>
            <a:ext cx="226863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D6017-4BA7-45D2-90F8-BA7E66F28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DCAD41A-A1F5-43A6-AC55-476A004B910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80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279F"/>
      </a:dk2>
      <a:lt2>
        <a:srgbClr val="919191"/>
      </a:lt2>
      <a:accent1>
        <a:srgbClr val="C0FEF9"/>
      </a:accent1>
      <a:accent2>
        <a:srgbClr val="00AE00"/>
      </a:accent2>
      <a:accent3>
        <a:srgbClr val="FFFFFF"/>
      </a:accent3>
      <a:accent4>
        <a:srgbClr val="000000"/>
      </a:accent4>
      <a:accent5>
        <a:srgbClr val="DCFEFB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Default Design</vt:lpstr>
      <vt:lpstr>4.6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</cp:revision>
  <dcterms:created xsi:type="dcterms:W3CDTF">2020-06-22T17:34:57Z</dcterms:created>
  <dcterms:modified xsi:type="dcterms:W3CDTF">2020-06-22T17:38:39Z</dcterms:modified>
</cp:coreProperties>
</file>