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9"/>
  </p:notesMasterIdLst>
  <p:sldIdLst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59" r:id="rId16"/>
    <p:sldId id="258" r:id="rId17"/>
    <p:sldId id="25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8A4DE-B48B-4B94-A616-89BAFF5232A9}" v="14" dt="2020-06-18T19:34:11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F6749-F052-4810-BFF3-1B8883B070F7}" type="datetimeFigureOut">
              <a:rPr lang="en-US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C6776-09A9-473F-957E-030E586F102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9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07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34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30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83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11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0813" y="774700"/>
            <a:ext cx="6797675" cy="3824288"/>
          </a:xfrm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3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 algn="ctr"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7047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CC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F5DBB2A-C4C9-4017-BF3D-1F3B765B7CF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8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0D0E73E-B50A-42B4-A4DA-B4EE86EDE24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9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FF839B7-EEA2-4998-8AB9-B01DB77AD4AA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10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8981F4-4058-4CEC-9D28-D4AFFB2299E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737600" y="632460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0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5A1CF6-5F8A-4103-8043-69ED37D7019B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5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8B9E567-FBB4-4B91-A5F6-558E24B3060B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98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4277A96-932C-4EBE-B62C-8E644804F9FD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4FA6473-0223-4672-92E8-AE5337359AA6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49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90799F-0934-4FA9-8BC4-CB6701C8649D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50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FA6FFC-C0B9-4FEF-9612-FF0A5F831B4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1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973233" y="2982914"/>
            <a:ext cx="8382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04800" y="6324600"/>
            <a:ext cx="833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1000">
                <a:solidFill>
                  <a:schemeClr val="tx1"/>
                </a:solidFill>
                <a:latin typeface="Arial Black" pitchFamily="34" charset="0"/>
              </a:rPr>
              <a:t>Copyright © 2010 Pearson Education, Inc.  Publishing as Pearson Addison-Wesley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12192000" cy="228600"/>
          </a:xfrm>
          <a:prstGeom prst="rect">
            <a:avLst/>
          </a:prstGeom>
          <a:gradFill rotWithShape="1">
            <a:gsLst>
              <a:gs pos="48000">
                <a:schemeClr val="tx2"/>
              </a:gs>
              <a:gs pos="0">
                <a:schemeClr val="tx1"/>
              </a:gs>
              <a:gs pos="100000">
                <a:schemeClr val="tx2">
                  <a:lumMod val="47000"/>
                  <a:lumOff val="53000"/>
                  <a:alpha val="55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AD41A-A1F5-43A6-AC55-476A004B9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9003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space.ship.edu/msrenault/GeoGebraCalculus/GeoGebraCalculusApplets.htm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1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Limits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88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775498"/>
                <a:ext cx="8686800" cy="4776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defRPr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Two-Sided vs. One-Sided Limits</a:t>
                </a:r>
              </a:p>
              <a:p>
                <a:pPr>
                  <a:spcAft>
                    <a:spcPts val="600"/>
                  </a:spcAft>
                  <a:defRPr/>
                </a:pPr>
                <a:endParaRPr lang="en-US" sz="2400" b="1" dirty="0">
                  <a:solidFill>
                    <a:srgbClr val="0070C0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Another situation when a two-sided limit does not exist, but we still have useful information about a function, is that of domain endpoints.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For example, consider the semicircle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	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4−</m:t>
                        </m:r>
                        <m:sSup>
                          <m:sSup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This function has no limit at either endpoint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=−2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However, the following one-sided limits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do exist:</a:t>
                </a:r>
              </a:p>
              <a:p>
                <a:pPr>
                  <a:spcAft>
                    <a:spcPts val="600"/>
                  </a:spcAft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</a:t>
                </a:r>
              </a:p>
              <a:p>
                <a:pPr>
                  <a:spcAft>
                    <a:spcPts val="600"/>
                  </a:spcAft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	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4−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775498"/>
                <a:ext cx="8686800" cy="4776179"/>
              </a:xfrm>
              <a:prstGeom prst="rect">
                <a:avLst/>
              </a:prstGeom>
              <a:blipFill>
                <a:blip r:embed="rId3"/>
                <a:stretch>
                  <a:fillRect l="-1123" t="-1020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1"/>
            <a:ext cx="3383280" cy="246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E0EBD-0588-4795-AA2E-0594FB452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DCAD41A-A1F5-43A6-AC55-476A004B9103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0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778907"/>
            <a:ext cx="8686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70C0"/>
                </a:solidFill>
              </a:rPr>
              <a:t>Two-Sided vs. One-Sided Limits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We can state the relationship between one-sided and two-sided limits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as follows: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Let’s get some additional practice finding one-sided limits graphically.</a:t>
            </a:r>
          </a:p>
        </p:txBody>
      </p:sp>
      <p:pic>
        <p:nvPicPr>
          <p:cNvPr id="4" name="Picture 3" descr="Th02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6974"/>
            <a:ext cx="8229600" cy="167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80A79F-6B45-4677-99DC-2341B6BF6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DCAD41A-A1F5-43A6-AC55-476A004B9103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8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910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defRPr/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</a:rPr>
                  <a:t>For the function graphed, discuss the following limits.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>
                  <a:spcAft>
                    <a:spcPts val="600"/>
                  </a:spcAft>
                  <a:defRPr/>
                </a:pPr>
                <a:endParaRPr lang="en-US" sz="1200" dirty="0">
                  <a:solidFill>
                    <a:srgbClr val="000000"/>
                  </a:solidFill>
                </a:endParaRP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Now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but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exist.</a:t>
                </a: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Now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but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exist.</a:t>
                </a: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Now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→2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Now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→3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1200"/>
                  </a:spcAft>
                  <a:buFont typeface="+mj-lt"/>
                  <a:buAutoNum type="alphaLcParenR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Now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but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exist, 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→4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910272"/>
              </a:xfrm>
              <a:prstGeom prst="rect">
                <a:avLst/>
              </a:prstGeom>
              <a:blipFill>
                <a:blip r:embed="rId3"/>
                <a:stretch>
                  <a:fillRect l="-772" t="-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914400"/>
            <a:ext cx="343231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080CC-1811-4C57-BBDB-13BA28A8C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DCAD41A-A1F5-43A6-AC55-476A004B9103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6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4571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defRPr/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</a:rPr>
                  <a:t>Discuss the following limit.</a:t>
                </a:r>
              </a:p>
              <a:p>
                <a:pPr>
                  <a:spcAft>
                    <a:spcPts val="6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>
                  <a:spcAft>
                    <a:spcPts val="600"/>
                  </a:spcAft>
                  <a:defRPr/>
                </a:pPr>
                <a:endParaRPr lang="en-US" sz="2000" dirty="0">
                  <a:solidFill>
                    <a:srgbClr val="000000"/>
                  </a:solidFill>
                </a:endParaRPr>
              </a:p>
              <a:p>
                <a:pPr>
                  <a:spcAft>
                    <a:spcPts val="600"/>
                  </a:spcAft>
                  <a:defRPr/>
                </a:pPr>
                <a:endParaRPr lang="en-US" sz="2000" dirty="0">
                  <a:solidFill>
                    <a:srgbClr val="000000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Since the graph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oscillates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between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infinitely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frequently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→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we see that this function has neither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a left-hand nor a right-hand limit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at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Thus,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solidFill>
                                          <a:srgbClr val="000000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e>
                    </m:func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does not exist.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4571060"/>
              </a:xfrm>
              <a:prstGeom prst="rect">
                <a:avLst/>
              </a:prstGeom>
              <a:blipFill>
                <a:blip r:embed="rId3"/>
                <a:stretch>
                  <a:fillRect l="-772" t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276" y="2209800"/>
            <a:ext cx="45071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67575-052E-424E-9C8E-B95B456F0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DCAD41A-A1F5-43A6-AC55-476A004B9103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1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2.2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The Limit of a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9400" y="5029201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>
                    <a:lumMod val="75000"/>
                  </a:schemeClr>
                </a:solidFill>
                <a:hlinkClick r:id="rId2"/>
              </a:rPr>
              <a:t>http://webspace.ship.edu/msrenault/GeoGebraCalculus/GeoGebraCalculusApplets.html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2B04B6-4CBA-4F97-902B-171899F9C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3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76400" y="381001"/>
                <a:ext cx="7543800" cy="1983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00CC"/>
                    </a:solidFill>
                    <a:latin typeface="+mj-lt"/>
                  </a:rPr>
                  <a:t>Limits: A First Example</a:t>
                </a: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We have actually been discussing limits already, but in this section we put a definition to them, discuss the notation involved in using limits, and determine how to find limits of various functions.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As a first example, let’s consider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81001"/>
                <a:ext cx="7543800" cy="1983685"/>
              </a:xfrm>
              <a:prstGeom prst="rect">
                <a:avLst/>
              </a:prstGeom>
              <a:blipFill>
                <a:blip r:embed="rId2"/>
                <a:stretch>
                  <a:fillRect l="-808" t="-1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52154" y="2590800"/>
                <a:ext cx="4572000" cy="59869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</a:rPr>
                  <a:t>EXAMPLE</a:t>
                </a: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154" y="2590800"/>
                <a:ext cx="4572000" cy="598690"/>
              </a:xfrm>
              <a:prstGeom prst="rect">
                <a:avLst/>
              </a:prstGeom>
              <a:blipFill>
                <a:blip r:embed="rId3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880" y="3267075"/>
            <a:ext cx="4922520" cy="3215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4000500"/>
            <a:ext cx="457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5181600"/>
            <a:ext cx="457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4305300"/>
            <a:ext cx="457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5448300"/>
            <a:ext cx="457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4610100"/>
            <a:ext cx="457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5715000"/>
            <a:ext cx="457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4876800"/>
            <a:ext cx="457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40" y="5981700"/>
            <a:ext cx="457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648692" y="4115420"/>
                <a:ext cx="3532909" cy="16757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Since both sets of numbers in </a:t>
                </a:r>
                <a:br>
                  <a:rPr lang="en-US" sz="2000" dirty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the table appear to be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    approaching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, we find that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692" y="4115420"/>
                <a:ext cx="3532909" cy="1675780"/>
              </a:xfrm>
              <a:prstGeom prst="rect">
                <a:avLst/>
              </a:prstGeom>
              <a:blipFill>
                <a:blip r:embed="rId13"/>
                <a:stretch>
                  <a:fillRect l="-1552" t="-1818" r="-3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60E25-876F-402D-BF54-AEBD21E53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7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093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b="1" dirty="0">
                    <a:solidFill>
                      <a:srgbClr val="0000CC"/>
                    </a:solidFill>
                  </a:rPr>
                  <a:t>Limits: A Graphical Approach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can visualize the answer to the example on the preceding slide by graphing the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It is helpful to note that this function may be reduced, giving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+1,   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≠1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We then see that the graph of the function is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another “line with a hole in it.”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From the picture it should be clear that the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of the function approach 2 as the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approach 1 (from either side).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093702"/>
              </a:xfrm>
              <a:prstGeom prst="rect">
                <a:avLst/>
              </a:prstGeom>
              <a:blipFill>
                <a:blip r:embed="rId3"/>
                <a:stretch>
                  <a:fillRect l="-1123" t="-957" b="-1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66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535570"/>
            <a:ext cx="3505200" cy="301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9A73C-04AD-404A-805C-8E7A6668E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3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609600"/>
                <a:ext cx="8686800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b="1" dirty="0">
                    <a:solidFill>
                      <a:srgbClr val="0000CC"/>
                    </a:solidFill>
                    <a:latin typeface="+mj-lt"/>
                  </a:rPr>
                  <a:t>Limits: An Informal Definition</a:t>
                </a:r>
              </a:p>
              <a:p>
                <a:pPr>
                  <a:spcAft>
                    <a:spcPts val="600"/>
                  </a:spcAft>
                </a:pPr>
                <a:endParaRPr lang="en-US" sz="2000" b="1" dirty="0">
                  <a:solidFill>
                    <a:srgbClr val="0000CC"/>
                  </a:solidFill>
                  <a:latin typeface="+mj-lt"/>
                </a:endParaRP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More generally, given a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, we write:</a:t>
                </a: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609600"/>
                <a:ext cx="8686800" cy="2000548"/>
              </a:xfrm>
              <a:prstGeom prst="rect">
                <a:avLst/>
              </a:prstGeom>
              <a:blipFill>
                <a:blip r:embed="rId2"/>
                <a:stretch>
                  <a:fillRect l="-1123" t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828800" y="5743545"/>
            <a:ext cx="8229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Let’s work a few more examples of limits using this graphical approach.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42764" y="2286000"/>
                <a:ext cx="1667636" cy="492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,</a:t>
                </a:r>
                <a:endParaRPr lang="en-US" sz="20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764" y="2286000"/>
                <a:ext cx="1667636" cy="492892"/>
              </a:xfrm>
              <a:prstGeom prst="rect">
                <a:avLst/>
              </a:prstGeom>
              <a:blipFill>
                <a:blip r:embed="rId3"/>
                <a:stretch>
                  <a:fillRect t="-6173" r="-3285"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52600" y="3095418"/>
                <a:ext cx="8077200" cy="1400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and say “the limit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approaches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,” if </a:t>
                </a:r>
                <a:r>
                  <a:rPr lang="en-US" sz="2000" dirty="0">
                    <a:solidFill>
                      <a:srgbClr val="FF0000"/>
                    </a:solidFill>
                    <a:latin typeface="+mj-lt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+mj-lt"/>
                  </a:rPr>
                  <a:t>-values of the function are getting closer and closer to the number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𝐿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as we input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  <a:latin typeface="+mj-lt"/>
                  </a:rPr>
                  <a:t>-values that get closer and closer to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  <a:latin typeface="+mj-lt"/>
                  </a:rPr>
                  <a:t>.</a:t>
                </a: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95418"/>
                <a:ext cx="8077200" cy="1400383"/>
              </a:xfrm>
              <a:prstGeom prst="rect">
                <a:avLst/>
              </a:prstGeom>
              <a:blipFill>
                <a:blip r:embed="rId4"/>
                <a:stretch>
                  <a:fillRect l="-830" t="-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48883" y="4419601"/>
                <a:ext cx="79248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It is also important to note that, in general, the limit must be approached from “both sides,” i.e., we must input value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 that are both less than and greater than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. 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883" y="4419601"/>
                <a:ext cx="7924800" cy="1015663"/>
              </a:xfrm>
              <a:prstGeom prst="rect">
                <a:avLst/>
              </a:prstGeom>
              <a:blipFill>
                <a:blip r:embed="rId5"/>
                <a:stretch>
                  <a:fillRect l="-692" t="-2994" r="-462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3FE429-52E8-4B2B-831A-20358EA1A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5" presetClass="emph" presetSubtype="0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1"/>
                <a:ext cx="8686800" cy="527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Find the limit of each function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approaches 1.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+1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≠1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a)	From the graph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(top) we see that 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of the function are approaching 2 as 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approach 1, hence</a:t>
                </a: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b)	Again, from the graph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(bottom) we see that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of the function are approaching 2 as the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approach 1, hence</a:t>
                </a: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1"/>
                <a:ext cx="8686800" cy="5273303"/>
              </a:xfrm>
              <a:prstGeom prst="rect">
                <a:avLst/>
              </a:prstGeom>
              <a:blipFill>
                <a:blip r:embed="rId3"/>
                <a:stretch>
                  <a:fillRect l="-772" t="-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76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7" y="866775"/>
            <a:ext cx="237865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97699" name="Picture 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6" y="3609975"/>
            <a:ext cx="237744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33600" y="5562600"/>
                <a:ext cx="5638800" cy="7078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Note that it does not matter how the function behaves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i="1" dirty="0">
                    <a:solidFill>
                      <a:schemeClr val="tx1"/>
                    </a:solidFill>
                  </a:rPr>
                  <a:t>at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only how it behaves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close to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562600"/>
                <a:ext cx="5638800" cy="707886"/>
              </a:xfrm>
              <a:prstGeom prst="rect">
                <a:avLst/>
              </a:prstGeom>
              <a:blipFill>
                <a:blip r:embed="rId6"/>
                <a:stretch>
                  <a:fillRect l="-971" t="-4237" r="-1618" b="-127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FEB3A1-9611-48AF-AB45-950CFF1F8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9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00200" y="457201"/>
                <a:ext cx="8686800" cy="5964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Discuss the limit of each function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approaches 0.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&lt;0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≥0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≠0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a)	From the graph (top) we see that 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of the function are approaching 0 for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to the left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but 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are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approaching 1 for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to the right of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 In this case, the function has no limit,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and we say the limit “does not exist.”</a:t>
                </a:r>
              </a:p>
              <a:p>
                <a:pPr marL="515938" indent="-515938">
                  <a:spcAft>
                    <a:spcPts val="600"/>
                  </a:spcAft>
                  <a:buFontTx/>
                  <a:buAutoNum type="alphaLcParenR" startAt="2"/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Again, from the graph (bottom) we see that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-values of the function are approaching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positive infinity ( negative infinity)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approaches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0 from right (left). In this case, the function has no limit,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and we say the limit “does not exist.”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57201"/>
                <a:ext cx="8686800" cy="5964069"/>
              </a:xfrm>
              <a:prstGeom prst="rect">
                <a:avLst/>
              </a:prstGeom>
              <a:blipFill>
                <a:blip r:embed="rId3"/>
                <a:stretch>
                  <a:fillRect l="-772" t="-511" b="-9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8722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2971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798723" name="Picture 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733800"/>
            <a:ext cx="2438400" cy="241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ECB70-BAD8-491E-BC87-BB1A01D8F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1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1"/>
                <a:ext cx="8686800" cy="3201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b="1" dirty="0">
                    <a:solidFill>
                      <a:srgbClr val="0000CC"/>
                    </a:solidFill>
                  </a:rPr>
                  <a:t>  </a:t>
                </a:r>
                <a:r>
                  <a:rPr lang="en-US" sz="2000" dirty="0">
                    <a:solidFill>
                      <a:schemeClr val="tx1"/>
                    </a:solidFill>
                  </a:rPr>
                  <a:t>Discuss the limit of each function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approaches any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constant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   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the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identity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function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600"/>
                  </a:spcAft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a)	From the graph (top) we see that for any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we have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515938" indent="-515938">
                  <a:spcAft>
                    <a:spcPts val="600"/>
                  </a:spcAft>
                  <a:tabLst>
                    <a:tab pos="515938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</a:rPr>
                  <a:t>b)	From the graph (bottom) we see that for any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-value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we have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1"/>
                <a:ext cx="8686800" cy="3201517"/>
              </a:xfrm>
              <a:prstGeom prst="rect">
                <a:avLst/>
              </a:prstGeom>
              <a:blipFill>
                <a:blip r:embed="rId3"/>
                <a:stretch>
                  <a:fillRect l="-772" t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143000"/>
            <a:ext cx="3200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429000"/>
            <a:ext cx="3200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81201" y="3901402"/>
                <a:ext cx="5029200" cy="22012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This example gives us our first two rules for limits, or “Limit Laws,” namely: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limit of a constant is that constant: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limit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itself: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3901402"/>
                <a:ext cx="5029200" cy="2201244"/>
              </a:xfrm>
              <a:prstGeom prst="rect">
                <a:avLst/>
              </a:prstGeom>
              <a:blipFill>
                <a:blip r:embed="rId6"/>
                <a:stretch>
                  <a:fillRect l="-1088" t="-13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91FE9-8D62-4409-A23D-87C945E2F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DCAD41A-A1F5-43A6-AC55-476A004B91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5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52600" y="457200"/>
                <a:ext cx="8686800" cy="5810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  <a:defRPr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Two-Sided vs. One-Sided Limits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Recall the step function example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we considered in Section 2.2: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In that example, we determined that this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function does not have a limit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→0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However, we obviously have information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about the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-values of the function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→0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We don’t want to throw that information away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just because the two sides don’t meet.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So we introduce 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one-sided limits</a:t>
                </a:r>
                <a:r>
                  <a:rPr lang="en-US" sz="2000" dirty="0">
                    <a:solidFill>
                      <a:srgbClr val="000000"/>
                    </a:solidFill>
                  </a:rPr>
                  <a:t>, as follows: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A 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left-hand limit</a:t>
                </a:r>
                <a:r>
                  <a:rPr lang="en-US" sz="2000" dirty="0">
                    <a:solidFill>
                      <a:srgbClr val="000000"/>
                    </a:solidFill>
                  </a:rPr>
                  <a:t>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approaches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a number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is denoted by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𝐿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  <a:p>
                <a:pPr marL="800100" lvl="1" indent="-342900"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A </a:t>
                </a:r>
                <a:r>
                  <a:rPr lang="en-US" sz="2000" b="1" dirty="0">
                    <a:solidFill>
                      <a:srgbClr val="000000"/>
                    </a:solidFill>
                  </a:rPr>
                  <a:t>right-hand limit</a:t>
                </a:r>
                <a:r>
                  <a:rPr lang="en-US" sz="2000" dirty="0">
                    <a:solidFill>
                      <a:srgbClr val="000000"/>
                    </a:solidFill>
                  </a:rPr>
                  <a:t> as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approaches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a number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 is denoted by </a:t>
                </a:r>
                <a:br>
                  <a:rPr lang="en-US" sz="2000" dirty="0">
                    <a:solidFill>
                      <a:srgbClr val="000000"/>
                    </a:solidFill>
                  </a:rPr>
                </a:br>
                <a:r>
                  <a:rPr lang="en-US" sz="2000" dirty="0">
                    <a:solidFill>
                      <a:srgbClr val="000000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𝐿</m:t>
                    </m:r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57200"/>
                <a:ext cx="8686800" cy="5810886"/>
              </a:xfrm>
              <a:prstGeom prst="rect">
                <a:avLst/>
              </a:prstGeom>
              <a:blipFill>
                <a:blip r:embed="rId3"/>
                <a:stretch>
                  <a:fillRect l="-1123" t="-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8722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20" y="990600"/>
            <a:ext cx="338328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056120" y="4171891"/>
                <a:ext cx="3383280" cy="151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In the above example:</a:t>
                </a:r>
              </a:p>
              <a:p>
                <a:pPr>
                  <a:spcAft>
                    <a:spcPts val="1200"/>
                  </a:spcAft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,</a:t>
                </a:r>
              </a:p>
              <a:p>
                <a:pPr>
                  <a:spcAft>
                    <a:spcPts val="1200"/>
                  </a:spcAft>
                  <a:defRPr/>
                </a:pPr>
                <a:r>
                  <a:rPr lang="en-US" sz="2000" dirty="0">
                    <a:solidFill>
                      <a:srgbClr val="000000"/>
                    </a:solidFill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solidFill>
                          <a:srgbClr val="00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120" y="4171891"/>
                <a:ext cx="3383280" cy="1517403"/>
              </a:xfrm>
              <a:prstGeom prst="rect">
                <a:avLst/>
              </a:prstGeom>
              <a:blipFill>
                <a:blip r:embed="rId5"/>
                <a:stretch>
                  <a:fillRect l="-1622" t="-2008" b="-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8F52B-D9FE-4B54-B682-97FEC667E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BDCAD41A-A1F5-43A6-AC55-476A004B9103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8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79F"/>
      </a:dk2>
      <a:lt2>
        <a:srgbClr val="919191"/>
      </a:lt2>
      <a:accent1>
        <a:srgbClr val="C0FEF9"/>
      </a:accent1>
      <a:accent2>
        <a:srgbClr val="00AE00"/>
      </a:accent2>
      <a:accent3>
        <a:srgbClr val="FFFFFF"/>
      </a:accent3>
      <a:accent4>
        <a:srgbClr val="000000"/>
      </a:accent4>
      <a:accent5>
        <a:srgbClr val="DCFEFB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A1A5991081C04E93280DCCA17DCD7C" ma:contentTypeVersion="4" ma:contentTypeDescription="Create a new document." ma:contentTypeScope="" ma:versionID="d9dec9bf36f7179668b7e8bed77b20ba">
  <xsd:schema xmlns:xsd="http://www.w3.org/2001/XMLSchema" xmlns:xs="http://www.w3.org/2001/XMLSchema" xmlns:p="http://schemas.microsoft.com/office/2006/metadata/properties" xmlns:ns2="28cfdb5b-7269-40b2-8921-71b0d69e44c9" targetNamespace="http://schemas.microsoft.com/office/2006/metadata/properties" ma:root="true" ma:fieldsID="94e0a24f960b9aceb491dca01cee1a91" ns2:_="">
    <xsd:import namespace="28cfdb5b-7269-40b2-8921-71b0d69e44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fdb5b-7269-40b2-8921-71b0d69e44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A1E331-8B8B-4B1E-9A09-0E378F8143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C472B4B-D40C-4577-BC72-EC73B2653E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FE3CE5-340F-49D7-8DB9-AF3D51E7CA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cfdb5b-7269-40b2-8921-71b0d69e44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Default Design</vt:lpstr>
      <vt:lpstr>Chapter 2</vt:lpstr>
      <vt:lpstr>2.2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2020-06-18T19:33:27Z</dcterms:created>
  <dcterms:modified xsi:type="dcterms:W3CDTF">2020-06-18T19:40:53Z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0x0101006CA1A5991081C04E93280DCCA17DCD7C</vt:lpwstr>
  </property>
</Properties>
</file>