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626" r:id="rId2"/>
    <p:sldId id="627" r:id="rId3"/>
    <p:sldId id="628" r:id="rId4"/>
    <p:sldId id="629" r:id="rId5"/>
    <p:sldId id="630" r:id="rId6"/>
    <p:sldId id="631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3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F6570-122D-4D89-AF3D-85CA0CCCE5A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14DB5-689F-4C36-AB5F-D47E7F44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983EA-CEEF-4FF8-B27C-19FA064C7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A5943-3938-4002-9727-5E7746A96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1E1B7-1525-4689-8F8E-593BA5B40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EDA43-95AD-4E12-8FCA-00F2120B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7B960-7603-4DFC-9CF3-989FF52D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3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379BD-BD5F-40B0-AA32-00E140866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10CEB-A3A7-4F17-92A9-E8861D8A1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C71D2-0609-41CA-950D-E58966FBC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E348D-12BA-48B5-A349-6303E3D2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C0561-0609-4846-9B5C-75D32D2B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6AF1E-0C3A-4352-9A90-742A53E5D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42595-2053-4FE3-9ABD-F2081E57E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02C7F-32E6-409E-B754-2D13ED4A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164F0-9BA3-47B2-BEC9-9ABF9B4E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87230-8E94-4E47-89E2-BE00F4C5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0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2148B-8434-429C-B3E8-DE71FA453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22C68-A2A0-4415-AF09-81A71616D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7B8D8-5C2A-4E28-B9E7-D2D637B0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35EC0-3A58-4298-8F58-1AA233AB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B1277-0B6F-4113-AB7D-4EC20B9A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4779-DC39-47CB-99BC-0787C22E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3AFDD-C5E7-460A-AFC0-A8436C282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BD2DC-F7BC-472A-B4CE-2842685AB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A01D-93EB-406E-8351-9783D6CD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E02DF-EB21-4492-ADD5-F1543A1A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72F7-A55F-49EA-A2B7-E4551212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C752F-CF50-4051-9F50-CFD2904D7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D9DEA-A51C-41BF-BDAC-DBC11A57C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553A2-123A-48EB-86E7-4B077AC7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8D32E-5B76-413B-953F-9B80D8BE8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93B99-38FD-4600-8347-9D426F51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1F8D-70BC-4754-B7F2-7E686364B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2A84D-8C5D-44EB-8A92-D8DEE3503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D3548-5FB0-4C6E-9B4F-8F1055DE9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6ADED-0FF3-4BC1-9677-1ECF7F4E4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005C86-9001-462D-8784-420572465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A541CC-51DD-4EF5-8E32-FCB4A4F9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3E8D8C-A6C0-4523-8CA5-B8BD75B8E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0C6E6-46FF-4845-84D5-49EB19483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23A9-E5E8-4844-88FA-22052E8CE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A380E-4FF3-4E48-9ADA-D0F6E022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2D2A16-4AEB-4AE9-9A28-A7DE286D1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29EC1-7BB9-40DE-9F14-29EE4DF6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0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4CC28-9497-4107-BE33-ABD3A98B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BD904-D61C-4FD7-860F-4DF3456EA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A2FF2-66BF-4508-9AE3-FC8C57EA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8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2BACC-4587-4B71-ACB5-888ACF41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2B53D-4A3E-4492-836E-A222D9F83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6D506-DD23-47FF-85CD-DF75ADA5A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615BC-3704-4430-B778-26154C74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4176F-D396-402C-80B2-0C130454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C7913-F40E-4906-8F96-FF596A61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0EEC-6528-4859-B549-3A7148FB7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6EC905-3287-4FC7-BDFC-0D208D95A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B4834-9D8E-4EE0-8E96-B7DDACD9E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42F9A-DC89-47C7-9780-F7292015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03492-04C2-4D03-90B0-2D9911A8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9A97D-AFD6-4417-873D-8F45CE74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6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0B896-4736-4F79-8914-5BA91548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20B90-8211-4C10-B87E-2ABC71887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E0D93-6C44-4C67-9350-865AA4F65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AEB10-DA4F-40EB-B81C-347AEDDF165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25E7C-0575-40A9-9725-74A59574B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865EE-8AD6-46A1-B5CD-78DB63F86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21C8D-4BFE-472F-ACA3-0DA0FF46A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2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4.2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Linear Approximations and Differentials</a:t>
            </a:r>
          </a:p>
        </p:txBody>
      </p:sp>
    </p:spTree>
    <p:extLst>
      <p:ext uri="{BB962C8B-B14F-4D97-AF65-F5344CB8AC3E}">
        <p14:creationId xmlns:p14="http://schemas.microsoft.com/office/powerpoint/2010/main" val="1140406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90700" y="1468159"/>
                <a:ext cx="6172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The true change in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en-US">
                        <a:solidFill>
                          <a:srgbClr val="000000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∆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∆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1468159"/>
                <a:ext cx="6172200" cy="369332"/>
              </a:xfrm>
              <a:prstGeom prst="rect">
                <a:avLst/>
              </a:prstGeom>
              <a:blipFill>
                <a:blip r:embed="rId2"/>
                <a:stretch>
                  <a:fillRect l="-88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752600" y="2257724"/>
                <a:ext cx="6629400" cy="2923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The error in the linearization: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𝑑𝑦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−∆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Note that we have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So,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So,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𝑑𝑦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𝑑𝑥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257724"/>
                <a:ext cx="6629400" cy="2923877"/>
              </a:xfrm>
              <a:prstGeom prst="rect">
                <a:avLst/>
              </a:prstGeom>
              <a:blipFill>
                <a:blip r:embed="rId3"/>
                <a:stretch>
                  <a:fillRect l="-82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752600" y="1868270"/>
                <a:ext cx="73914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The approximate change in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dirty="0">
                    <a:solidFill>
                      <a:srgbClr val="FFFFFF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𝑑𝑦</m:t>
                    </m:r>
                    <m:r>
                      <a:rPr lang="en-US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∆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FFFFFF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868270"/>
                <a:ext cx="7391400" cy="646331"/>
              </a:xfrm>
              <a:prstGeom prst="rect">
                <a:avLst/>
              </a:prstGeom>
              <a:blipFill>
                <a:blip r:embed="rId4"/>
                <a:stretch>
                  <a:fillRect l="-743" t="-4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877291" y="5105401"/>
                <a:ext cx="4572000" cy="132228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Or equivalently,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, which </a:t>
                </a:r>
                <a:b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simply states that the ratio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𝑑𝑦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b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is the slope of the tangent line, as is </a:t>
                </a:r>
                <a:b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suggested by the figure.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291" y="5105401"/>
                <a:ext cx="4572000" cy="1322285"/>
              </a:xfrm>
              <a:prstGeom prst="rect">
                <a:avLst/>
              </a:prstGeom>
              <a:blipFill>
                <a:blip r:embed="rId5"/>
                <a:stretch>
                  <a:fillRect l="-933" b="-6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877291" y="16052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70C0"/>
                </a:solidFill>
              </a:rPr>
              <a:t>The linear approximation for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and Differentials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600201" y="600670"/>
                <a:ext cx="856210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So, for an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-value that is a given distance, say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, from the center of approximation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-value of the linearization,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, is not exactly equal to the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-value of the function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1" y="600670"/>
                <a:ext cx="8562109" cy="923330"/>
              </a:xfrm>
              <a:prstGeom prst="rect">
                <a:avLst/>
              </a:prstGeom>
              <a:blipFill>
                <a:blip r:embed="rId6"/>
                <a:stretch>
                  <a:fillRect l="-499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682" y="2257723"/>
            <a:ext cx="2678718" cy="199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49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52600" y="381001"/>
                <a:ext cx="8686800" cy="340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0070C0"/>
                    </a:solidFill>
                    <a:latin typeface="Times New Roman" pitchFamily="18" charset="0"/>
                  </a:rPr>
                  <a:t>Definition of the Differential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call the quantities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𝑑𝑦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differentials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: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sometimes write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𝑑𝑓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in place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𝑑𝑦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as in the following example illustrating estimation with differentials.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3400931"/>
              </a:xfrm>
              <a:prstGeom prst="rect">
                <a:avLst/>
              </a:prstGeom>
              <a:blipFill>
                <a:blip r:embed="rId2"/>
                <a:stretch>
                  <a:fillRect l="-772" t="-1077" b="-2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88131" name="Picture 3" descr="D03_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01060"/>
            <a:ext cx="8229600" cy="159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023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398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given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changes value when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changes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  For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+4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−3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=0.1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find</a:t>
                </a:r>
              </a:p>
              <a:p>
                <a:pPr marL="457200" indent="-4572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change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∆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;</a:t>
                </a:r>
              </a:p>
              <a:p>
                <a:pPr marL="457200" indent="-4572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value of the estimate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𝑑𝑓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; and</a:t>
                </a:r>
              </a:p>
              <a:p>
                <a:pPr marL="457200" indent="-4572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approximation error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𝑑𝑓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∆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1+0.1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1.1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3.82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0.82</m:t>
                        </m:r>
                      </m:e>
                    </m:borderBox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7663" indent="-338138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+mj-lt"/>
                  <a:buAutoNum type="alphaLcParenR" startAt="2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=4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+4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we have</a:t>
                </a:r>
              </a:p>
              <a:p>
                <a:pPr marL="952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𝑑𝑓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0.1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=8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0.1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0.8</m:t>
                        </m:r>
                      </m:e>
                    </m:borderBox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952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7663" indent="-347663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+mj-lt"/>
                  <a:buAutoNum type="alphaLcParenR" startAt="3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𝑑𝑓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0.82−0.8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0.02</m:t>
                        </m:r>
                      </m:e>
                    </m:borderBox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398144"/>
              </a:xfrm>
              <a:prstGeom prst="rect">
                <a:avLst/>
              </a:prstGeom>
              <a:blipFill>
                <a:blip r:embed="rId3"/>
                <a:stretch>
                  <a:fillRect l="-772" t="-678" b="-1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883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52600" y="381001"/>
                <a:ext cx="8686800" cy="4985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0070C0"/>
                    </a:solidFill>
                    <a:latin typeface="Times New Roman" pitchFamily="18" charset="0"/>
                  </a:rPr>
                  <a:t>Differentials and Leibniz Notation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Finally, and most importantly for our later work with </a:t>
                </a:r>
                <a:r>
                  <a:rPr lang="en-US" sz="2000" i="1" dirty="0" err="1">
                    <a:solidFill>
                      <a:srgbClr val="000000"/>
                    </a:solidFill>
                    <a:latin typeface="Times New Roman" pitchFamily="18" charset="0"/>
                  </a:rPr>
                  <a:t>antiderivatives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we consider </a:t>
                </a: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the relationship between the differentials and Leibniz notation,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for the derivative of a function.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Note that we have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𝑑𝑦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÷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÷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</a:t>
                </a:r>
              </a:p>
              <a:p>
                <a:pPr marL="347663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where the last is not a fraction, but the familiar derivative notation.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the ratio of the differentials is equal to 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giving the rather uninteresting-looking equality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use this relationship to write derivatives in </a:t>
                </a:r>
                <a:r>
                  <a:rPr lang="en-US" sz="2000" i="1" dirty="0">
                    <a:solidFill>
                      <a:srgbClr val="000000"/>
                    </a:solidFill>
                    <a:latin typeface="Times New Roman" pitchFamily="18" charset="0"/>
                  </a:rPr>
                  <a:t>differential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en-US" sz="2000" i="1" dirty="0">
                    <a:solidFill>
                      <a:srgbClr val="000000"/>
                    </a:solidFill>
                    <a:latin typeface="Times New Roman" pitchFamily="18" charset="0"/>
                  </a:rPr>
                  <a:t>form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as in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+2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𝑑𝑥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985467"/>
              </a:xfrm>
              <a:prstGeom prst="rect">
                <a:avLst/>
              </a:prstGeom>
              <a:blipFill>
                <a:blip r:embed="rId2"/>
                <a:stretch>
                  <a:fillRect l="-772" t="-734" r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800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381001"/>
            <a:ext cx="86868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</a:rPr>
              <a:t>Differentiation Rules in Differential Form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All of our differentiation rules have a corresponding differential form, some of which the student may find easier to remember than the original form.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2775648" y="1876362"/>
              <a:ext cx="6596952" cy="200983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689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7006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𝑑𝑣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⋅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baseline="0" smtClean="0">
                                  <a:latin typeface="Cambria Math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𝑢𝑣</m:t>
                                  </m:r>
                                </m:e>
                              </m:d>
                              <m:r>
                                <a:rPr lang="en-US" b="0" i="1" baseline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𝑢𝑑𝑣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𝑣𝑑𝑢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𝑔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𝑔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𝑣𝑑𝑢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𝑢𝑑𝑣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𝑔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⋅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𝑑𝑢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2775648" y="1876362"/>
              <a:ext cx="6596952" cy="200983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2689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7006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41" t="-1250" r="-52817" b="-31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90617" t="-1250" r="-536" b="-31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41" t="-101250" r="-52817" b="-21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90617" t="-101250" r="-536" b="-21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502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41" t="-176923" r="-52817" b="-90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90617" t="-176923" r="-536" b="-90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41" t="-315000" r="-52817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90617" t="-315000" r="-536" b="-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6419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167662"/>
            <a:ext cx="8686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Goals: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Approximate a function near the point of tangency using the </a:t>
            </a:r>
            <a:r>
              <a:rPr lang="en-US" sz="2400" dirty="0">
                <a:solidFill>
                  <a:srgbClr val="000000"/>
                </a:solidFill>
              </a:rPr>
              <a:t>l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inear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approximation.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2.  Differentials.  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endParaRPr lang="en-US" sz="24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63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2785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0070C0"/>
                    </a:solidFill>
                    <a:latin typeface="Times New Roman" pitchFamily="18" charset="0"/>
                  </a:rPr>
                  <a:t>Tangent Lines and 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Linear Approximation</a:t>
                </a:r>
                <a:endParaRPr lang="en-US" sz="2000" b="1" dirty="0">
                  <a:solidFill>
                    <a:srgbClr val="0070C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Tangent lines have always been a focus of our discussions on the interpretations of derivatives, and a </a:t>
                </a:r>
                <a:r>
                  <a:rPr lang="en-US" sz="2000" b="1" dirty="0">
                    <a:solidFill>
                      <a:srgbClr val="000000"/>
                    </a:solidFill>
                  </a:rPr>
                  <a:t>linear approximation</a:t>
                </a: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 is just a different perspective on a tangent line.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fact is that </a:t>
                </a: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the line tangent to a function at a given point is very close to that function near the point in question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as the following figures demonstrate.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 investigate the behavior of the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as compared to its tangent line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1, 1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2785378"/>
              </a:xfrm>
              <a:prstGeom prst="rect">
                <a:avLst/>
              </a:prstGeom>
              <a:blipFill>
                <a:blip r:embed="rId3"/>
                <a:stretch>
                  <a:fillRect l="-772" t="-1535" r="-842" b="-3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59944"/>
            <a:ext cx="2286000" cy="167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3607637"/>
            <a:ext cx="2220687" cy="172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609507"/>
            <a:ext cx="2306411" cy="189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50917"/>
            <a:ext cx="2286000" cy="191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888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8790" y="685801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</a:rPr>
              <a:t>Tangent Lines and Linear Approximation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We can make use of this relationship between a curve and its tangent line by using the tangent line to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approximate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the value of the function near the point of tangency.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Have you ever wondered how a calculator evaluates the square root of a number, or the sine of a given angle?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fact is, it doesn’t; instead, it approximates the desired values using simpler functions, such as lines.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50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676400" y="315568"/>
                <a:ext cx="8686800" cy="1132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009D00">
                        <a:lumMod val="75000"/>
                      </a:srgbClr>
                    </a:solidFill>
                    <a:latin typeface="Times New Roman" pitchFamily="18" charset="0"/>
                  </a:rPr>
                  <a:t>So what does the equation of this linearization look like?</a:t>
                </a:r>
                <a:endParaRPr lang="en-US" sz="2000" b="1" dirty="0">
                  <a:solidFill>
                    <a:srgbClr val="009D00">
                      <a:lumMod val="75000"/>
                    </a:srgbClr>
                  </a:solidFill>
                  <a:latin typeface="Times New Roman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/>
                  </a:rPr>
                  <a:t>Given a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/>
                  </a:rPr>
                  <a:t> and an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/>
                  </a:rPr>
                  <a:t>-value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/>
                  </a:rPr>
                  <a:t>, </a:t>
                </a:r>
                <a:r>
                  <a:rPr lang="en-US" sz="2000" b="1" dirty="0">
                    <a:solidFill>
                      <a:srgbClr val="000000"/>
                    </a:solidFill>
                    <a:latin typeface="Times New Roman"/>
                  </a:rPr>
                  <a:t>we will now call the line tangent to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00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000" b="1" dirty="0">
                    <a:solidFill>
                      <a:srgbClr val="000000"/>
                    </a:solidFill>
                    <a:latin typeface="Times New Roman"/>
                  </a:rPr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2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b="1" dirty="0">
                    <a:solidFill>
                      <a:srgbClr val="000000"/>
                    </a:solidFill>
                    <a:latin typeface="Times New Roman"/>
                  </a:rPr>
                  <a:t> the </a:t>
                </a:r>
                <a:r>
                  <a:rPr lang="en-US" sz="2000" b="1" i="1" dirty="0">
                    <a:solidFill>
                      <a:srgbClr val="000000"/>
                    </a:solidFill>
                    <a:latin typeface="Times New Roman"/>
                  </a:rPr>
                  <a:t>linearization</a:t>
                </a:r>
                <a:r>
                  <a:rPr lang="en-US" sz="2000" b="1" dirty="0">
                    <a:solidFill>
                      <a:srgbClr val="000000"/>
                    </a:solidFill>
                    <a:latin typeface="Times New Roman"/>
                  </a:rPr>
                  <a:t> of the function.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15568"/>
                <a:ext cx="8686800" cy="1132233"/>
              </a:xfrm>
              <a:prstGeom prst="rect">
                <a:avLst/>
              </a:prstGeom>
              <a:blipFill>
                <a:blip r:embed="rId2"/>
                <a:stretch>
                  <a:fillRect l="-702" t="-3226" r="-772" b="-6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416" y="2163818"/>
            <a:ext cx="3214688" cy="195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314" y="2120611"/>
            <a:ext cx="1221581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224" y="2895600"/>
            <a:ext cx="76438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25930" y="4114801"/>
                <a:ext cx="8686800" cy="2323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The tangent line is given by the equation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where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,   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,   </m:t>
                    </m:r>
                    <m:r>
                      <m:rPr>
                        <m:nor/>
                      </m:rPr>
                      <a:rPr lang="en-US" sz="2000">
                        <a:solidFill>
                          <a:srgbClr val="000000"/>
                        </a:solidFill>
                        <a:latin typeface="Cambria Math"/>
                      </a:rPr>
                      <m:t>and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   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𝑚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the tangent line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and we write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7663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for the linearization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930" y="4114801"/>
                <a:ext cx="8686800" cy="2323713"/>
              </a:xfrm>
              <a:prstGeom prst="rect">
                <a:avLst/>
              </a:prstGeom>
              <a:blipFill>
                <a:blip r:embed="rId6"/>
                <a:stretch>
                  <a:fillRect l="-632" t="-1312" b="-3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37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03_2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8534400" cy="259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752600" y="3462279"/>
                <a:ext cx="8686800" cy="247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It is important to recognize that the approximation becomes worse as we get farther from the center of approximation.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But as long as we stay close enough to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we should obtain a good approximation of the true value of the function using the linearization.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How close is close enough?  And how good is good?  These are questions that we answer with the second concept in this section:  the </a:t>
                </a:r>
                <a:r>
                  <a:rPr lang="en-US" sz="2000" i="1" dirty="0">
                    <a:solidFill>
                      <a:srgbClr val="000000"/>
                    </a:solidFill>
                    <a:latin typeface="Times New Roman" pitchFamily="18" charset="0"/>
                  </a:rPr>
                  <a:t>differential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But before we do, let’s work a couple of examples with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itchFamily="18" charset="0"/>
                  </a:rPr>
                  <a:t>linearizations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462279"/>
                <a:ext cx="8686800" cy="2477601"/>
              </a:xfrm>
              <a:prstGeom prst="rect">
                <a:avLst/>
              </a:prstGeom>
              <a:blipFill>
                <a:blip r:embed="rId4"/>
                <a:stretch>
                  <a:fillRect l="-632" t="-1478" b="-3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247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450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Find the linear approximation for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We’ll need 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we have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and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Thus, the linearization is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=0+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𝐿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rderBox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450723"/>
              </a:xfrm>
              <a:prstGeom prst="rect">
                <a:avLst/>
              </a:prstGeom>
              <a:blipFill>
                <a:blip r:embed="rId3"/>
                <a:stretch>
                  <a:fillRect l="-772" t="-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97983"/>
            <a:ext cx="3657600" cy="263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795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614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Find </a:t>
                </a:r>
                <a:r>
                  <a:rPr lang="en-US" sz="2000" dirty="0">
                    <a:solidFill>
                      <a:srgbClr val="000000"/>
                    </a:solidFill>
                  </a:rPr>
                  <a:t>the linear approximation for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1+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and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=3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We’ll need the derivative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1+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1+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1+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1+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we have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so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=1+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−0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𝐿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+1</m:t>
                        </m:r>
                      </m:e>
                    </m:borderBox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marL="342900" indent="-342900" eaLnBrk="0" fontAlgn="base" hangingPunct="0">
                  <a:spcBef>
                    <a:spcPct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𝑎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=3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we have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, so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2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−3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𝐿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borderBox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6147517"/>
              </a:xfrm>
              <a:prstGeom prst="rect">
                <a:avLst/>
              </a:prstGeom>
              <a:blipFill>
                <a:blip r:embed="rId3"/>
                <a:stretch>
                  <a:fillRect l="-772" t="-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826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1"/>
            <a:ext cx="7772400" cy="235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73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Find </a:t>
                </a:r>
                <a:r>
                  <a:rPr lang="en-US" sz="2000" dirty="0">
                    <a:solidFill>
                      <a:srgbClr val="000000"/>
                    </a:solidFill>
                  </a:rPr>
                  <a:t>the linear approximation for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1+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 and 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=3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734304"/>
              </a:xfrm>
              <a:prstGeom prst="rect">
                <a:avLst/>
              </a:prstGeom>
              <a:blipFill>
                <a:blip r:embed="rId4"/>
                <a:stretch>
                  <a:fillRect l="-772" t="-1667" b="-1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572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1371600"/>
            <a:ext cx="269847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>
            <a:endCxn id="7171" idx="1"/>
          </p:cNvCxnSpPr>
          <p:nvPr/>
        </p:nvCxnSpPr>
        <p:spPr bwMode="auto">
          <a:xfrm flipV="1">
            <a:off x="3352800" y="2514600"/>
            <a:ext cx="3962400" cy="228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51" y="4455796"/>
            <a:ext cx="7650099" cy="56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51" y="5025390"/>
            <a:ext cx="7650099" cy="613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51" y="5638800"/>
            <a:ext cx="7650099" cy="52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267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1193</Words>
  <Application>Microsoft Office PowerPoint</Application>
  <PresentationFormat>Widescreen</PresentationFormat>
  <Paragraphs>103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4.2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</dc:title>
  <dc:creator>Tommy Kercheville</dc:creator>
  <cp:lastModifiedBy>Tommy Kercheville</cp:lastModifiedBy>
  <cp:revision>1</cp:revision>
  <dcterms:created xsi:type="dcterms:W3CDTF">2020-06-25T17:41:45Z</dcterms:created>
  <dcterms:modified xsi:type="dcterms:W3CDTF">2020-06-25T17:42:14Z</dcterms:modified>
</cp:coreProperties>
</file>