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84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72CDD-9325-4890-B6FA-31EF9B3C36D8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53DD-923E-4E1E-AAAA-7299BD0DE2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3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AEE01-0522-47C4-9AE2-8AA152F3B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0ED75-92AD-4666-B6CB-4D406B2E3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22B5-4E04-44DD-B888-5AED0CA1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4956-4B2D-4F1C-9C4B-A45E91AD4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632F-F10B-461B-AE28-2410354A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5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D591-7ADB-4797-B153-7793B305F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DE752-B6B1-4D2F-A7C7-C2B860008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2BDEB-AECD-47A2-B7A5-BCBDBF22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5A77-6A49-4EEB-B0CC-BB854F8B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9C801-3F37-42CB-8EE3-564CD9774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8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E9F3F8-D7A9-4F84-AD34-5127E1292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2CB7E-CD3C-4319-8D50-7B42CF58F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560C3-662E-4539-9A99-88D48033D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D015C-1457-4265-AB2F-2BA9844F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4EACB-2103-43FF-BC3F-BC3B66C5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4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5E63-1543-4D3C-9A11-85C3072EB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90CE4-C5B3-4B1B-869C-B106E5C4D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3C2A6-31FF-4A1A-B2F2-1CEF85DA3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5F17-2EDB-4AE8-9FA1-FC9ED13B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4EFE8-8F0D-4A6B-A4BA-1124E3C39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9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8BA-3692-4FA7-99A6-3B81993C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1E8FE-2E5B-4A8E-9A4D-31B5EDC99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7CAE3-72E4-4A9F-87E7-DDC53852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D268F-A515-46F3-AEDC-62FE1CBE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707C-9499-413E-9FFA-A693B63E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8FAC-F4BE-4FB4-80B3-E365DD71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A199B-2FD9-4BC2-B43F-0CD58B9D6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A7ABDE-9AB8-47EB-B311-4547D7864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39C2-ACBA-42D4-ABB3-5ED59B1CF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3728C6-B0DA-4FA9-976C-2190FEAD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C63A0-0AD2-4692-96C2-284FD8310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6825-4756-47FB-9236-8A8F9234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4CA5C-83D7-47CF-A7C3-5DBCCCE3B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A15B4-548D-45DF-9277-9CEB68C47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EC212-486E-4BEB-92EE-52DF25A15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7C1F6A-C590-46AD-9206-040BD77BB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E2E0C-845E-48B0-B9C8-B77513A7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DED87E-026B-4282-A454-72E69A6A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BEB82-AF87-481C-AA86-DB6D3B91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3A43-19D5-45BC-9FAD-B07EFC97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2A3FC1-640C-4C55-A5B7-6CB47D4E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A647E4-54BB-4478-93E7-3C971E2F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EB744-F255-40AF-9477-7DC2F89A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5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9B0151-4D4E-4CAD-91E8-6E56B8A9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17D5B-6F76-4B6E-9218-8B58107A1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7AE98-D933-45C8-A99A-BB7F514F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9D99-3BF4-429D-9F30-1077D679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80BCA-5A10-4058-B857-880CC8F4B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3BF25-6691-4CE9-B778-229D610A61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06D13-19EB-440F-BEE4-E78E6D14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98707-FD95-413D-AED2-A1F299B5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601F02-AA93-4233-AB3D-F92D8FA3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0695-3FAF-41D9-930F-541AAA68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FB097-DCF6-4108-8530-970A1701C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2D77D-C3E7-48D0-927F-DEEBD633E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1ECB1-1869-465B-8C30-B7CC7478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34074E-1F8D-42BC-9413-F83B734B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31680-2EFA-4B35-B84E-BF90D41C7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AB4CCC-5CD4-474E-8E2A-AC426AB68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EF7D-F9B6-494D-8892-C6ECC0234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11DE-0828-4C2B-96DD-87E4E6C6A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549A-3DC1-4667-A343-004C05ABA80F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6DBC0-3032-4592-AC5D-EBB3C255A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CFFAA-4765-43C8-8860-965F1203F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4B94-8E9D-43A2-8163-8B0FFF263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9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Copyright © 2010 Pearson Education, Inc.  Publishing as Pearson Addison-Wesley</a:t>
            </a: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4.3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Maxima and Minima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626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Finding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Extrema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:  Critical Points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It is important to note that the First Derivative Theorem does </a:t>
                </a:r>
                <a:r>
                  <a:rPr lang="en-US" sz="2000" i="1" u="sng" dirty="0"/>
                  <a:t>not</a:t>
                </a:r>
                <a:r>
                  <a:rPr lang="en-US" sz="2000" dirty="0"/>
                  <a:t> state that every critical point is a local extreme.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Consider the following graphs: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/>
                  <a:t> (left) has a critical point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 when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  But this function does not have a local extreme at that point.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dirty="0"/>
                  <a:t> (right) also has a critical point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is undefined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  Again, this function does not have a local extreme at that point.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626092"/>
              </a:xfrm>
              <a:prstGeom prst="rect">
                <a:avLst/>
              </a:prstGeom>
              <a:blipFill>
                <a:blip r:embed="rId3"/>
                <a:stretch>
                  <a:fillRect l="-772" t="-651" b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58328"/>
            <a:ext cx="2438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858328"/>
            <a:ext cx="2438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30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6040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Finding Absolute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Extrema</a:t>
                </a:r>
                <a:endParaRPr lang="en-US" sz="2000" b="1" dirty="0">
                  <a:solidFill>
                    <a:srgbClr val="0070C0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can now answer the practical question (and work related examples) of finding the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 of a function.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Here’s what we know: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 occur at points that have the highest or lowest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-values across the entire function, and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 may occur at either critical points or domain endpoints.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Putting this information together gives: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endParaRPr lang="en-US" sz="32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As it turns out, the practical aspects of finding </a:t>
                </a:r>
                <a:r>
                  <a:rPr lang="en-US" sz="2000" i="1" dirty="0"/>
                  <a:t>local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, i.e., determining which critical points yield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, requires a little more thought, and we will return to this question in Section 4.3.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For now, use a graphing utility to determine if a critical point is a local extreme.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6040115"/>
              </a:xfrm>
              <a:prstGeom prst="rect">
                <a:avLst/>
              </a:prstGeom>
              <a:blipFill>
                <a:blip r:embed="rId3"/>
                <a:stretch>
                  <a:fillRect l="-772" t="-606" r="-421" b="-10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04-24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1"/>
            <a:ext cx="7772400" cy="166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064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786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Find the absolute maximum and minimum values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−2, 1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domain endpoints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=−2, 1</m:t>
                    </m:r>
                  </m:oMath>
                </a14:m>
                <a:r>
                  <a:rPr lang="en-US" sz="2000" dirty="0"/>
                  <a:t> are potential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function’s derivative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/>
                  <a:t>, which is never undefined, but is equal to zero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  Thus, the only critical point is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To find the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, we simply pick the highest and lowest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/>
                  <a:t>-value given by these points: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=4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the function has an absolute maximum value of 4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/>
                  <a:t>, and an absolute minimum value of 0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Note that an extreme has two components:</a:t>
                </a:r>
                <a:br>
                  <a:rPr lang="en-US" sz="2000" dirty="0"/>
                </a:br>
                <a:r>
                  <a:rPr lang="en-US" sz="2000" dirty="0"/>
                  <a:t>the </a:t>
                </a:r>
                <a:r>
                  <a:rPr lang="en-US" sz="2000" i="1" dirty="0"/>
                  <a:t>value</a:t>
                </a:r>
                <a:r>
                  <a:rPr lang="en-US" sz="2000" dirty="0"/>
                  <a:t> 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i="1" dirty="0"/>
                  <a:t>-</a:t>
                </a:r>
                <a:r>
                  <a:rPr lang="en-US" sz="2000" dirty="0"/>
                  <a:t>value), and the </a:t>
                </a:r>
                <a:r>
                  <a:rPr lang="en-US" sz="2000" i="1" dirty="0"/>
                  <a:t>location</a:t>
                </a:r>
                <a:r>
                  <a:rPr lang="en-US" sz="2000" dirty="0"/>
                  <a:t> (</a:t>
                </a:r>
                <a:r>
                  <a:rPr lang="en-US" sz="2000" i="1" dirty="0"/>
                  <a:t>x-</a:t>
                </a:r>
                <a:r>
                  <a:rPr lang="en-US" sz="2000" dirty="0"/>
                  <a:t>value).</a:t>
                </a:r>
                <a:endParaRPr lang="en-US" sz="20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786199"/>
              </a:xfrm>
              <a:prstGeom prst="rect">
                <a:avLst/>
              </a:prstGeom>
              <a:blipFill>
                <a:blip r:embed="rId3"/>
                <a:stretch>
                  <a:fillRect l="-772" t="-632" b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352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831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Find the absolute maximum and minimum values of 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d>
                    <m:r>
                      <a:rPr lang="en-US" sz="2000" i="1">
                        <a:latin typeface="Cambria Math"/>
                      </a:rPr>
                      <m:t>+10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=10−10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Critical Points: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derivative is defined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1, 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derivative is zero at</a:t>
                </a:r>
                <a:br>
                  <a:rPr lang="en-US" sz="2000" dirty="0"/>
                </a:b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10−10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=0   →  10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=10   →  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i="1">
                        <a:latin typeface="Cambria Math"/>
                      </a:rPr>
                      <m:t>=1   →  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Potential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 (including critical points and domain endpoints):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10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=20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10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2−1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  <m:r>
                      <a:rPr lang="en-US" sz="2000" i="1">
                        <a:latin typeface="Cambria Math"/>
                      </a:rPr>
                      <m:t>≈27.2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10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</m:e>
                    </m:d>
                    <m:r>
                      <a:rPr lang="en-US" sz="2000" i="1">
                        <a:latin typeface="Cambria Math"/>
                      </a:rPr>
                      <m:t>=10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2−2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the function has an absolute maximum value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10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  <m:r>
                      <a:rPr lang="en-US" sz="2000" i="1">
                        <a:latin typeface="Cambria Math"/>
                      </a:rPr>
                      <m:t>≈27.2</m:t>
                    </m:r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𝑒</m:t>
                    </m:r>
                  </m:oMath>
                </a14:m>
                <a:r>
                  <a:rPr lang="en-US" sz="2000" dirty="0"/>
                  <a:t>, and an absolute minimum value of 0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831340"/>
              </a:xfrm>
              <a:prstGeom prst="rect">
                <a:avLst/>
              </a:prstGeom>
              <a:blipFill>
                <a:blip r:embed="rId3"/>
                <a:stretch>
                  <a:fillRect l="-772" t="-628" b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056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56312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dirty="0"/>
                  <a:t>  Find the absolute maximum and minimum values of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000" dirty="0"/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−2, 3</m:t>
                        </m:r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>
                  <a:spcAft>
                    <a:spcPts val="600"/>
                  </a:spcAft>
                </a:pPr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Critical Points: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derivative is undefined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derivative is never equal to zero.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Potential Absolute </a:t>
                </a:r>
                <a:r>
                  <a:rPr lang="en-US" sz="2000" dirty="0" err="1"/>
                  <a:t>Extrema</a:t>
                </a:r>
                <a:r>
                  <a:rPr lang="en-US" sz="2000" dirty="0"/>
                  <a:t>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=−2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00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i="1">
                            <a:latin typeface="Cambria Math"/>
                          </a:rPr>
                          <m:t>4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≈1.59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0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→   </m:t>
                    </m:r>
                    <m:r>
                      <a:rPr lang="en-US" sz="2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3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 i="1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00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≈2.08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Thus, the function has an absolute maximum value of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sz="200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000" i="1">
                            <a:latin typeface="Cambria Math"/>
                          </a:rPr>
                          <m:t>9</m:t>
                        </m:r>
                      </m:e>
                    </m:rad>
                    <m:r>
                      <a:rPr lang="en-US" sz="2000" i="1">
                        <a:latin typeface="Cambria Math"/>
                      </a:rPr>
                      <m:t>≈2.08</m:t>
                    </m:r>
                  </m:oMath>
                </a14:m>
                <a:r>
                  <a:rPr lang="en-US" sz="2000" dirty="0"/>
                  <a:t>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=3</m:t>
                    </m:r>
                  </m:oMath>
                </a14:m>
                <a:r>
                  <a:rPr lang="en-US" sz="2000" dirty="0"/>
                  <a:t>, and an absolute minimum value of 0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5631285"/>
              </a:xfrm>
              <a:prstGeom prst="rect">
                <a:avLst/>
              </a:prstGeom>
              <a:blipFill>
                <a:blip r:embed="rId3"/>
                <a:stretch>
                  <a:fillRect l="-772" t="-6392" r="-1333" b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66" y="1066800"/>
            <a:ext cx="333313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192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724892" y="914401"/>
                <a:ext cx="8766421" cy="4709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en-US" sz="2000" b="1" dirty="0"/>
                  <a:t>Example: 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Find all critical points of the following function.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>
                  <a:spcAft>
                    <a:spcPts val="1000"/>
                  </a:spcAft>
                </a:pPr>
                <a:endParaRPr lang="en-US" sz="2000" dirty="0"/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latin typeface="Cambria Math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derivative is equal to zero at</a:t>
                </a:r>
              </a:p>
              <a:p>
                <a:pPr>
                  <a:spcAft>
                    <a:spcPts val="1000"/>
                  </a:spcAft>
                </a:pPr>
                <a:r>
                  <a:rPr lang="en-US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−4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−4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=0   →  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=0, 4</m:t>
                    </m:r>
                  </m:oMath>
                </a14:m>
                <a:endParaRPr lang="en-US" sz="2000" dirty="0"/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The derivative is undefined 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−2=0   →   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=2</m:t>
                    </m:r>
                  </m:oMath>
                </a14:m>
                <a:r>
                  <a:rPr lang="en-US" sz="2000" dirty="0"/>
                  <a:t>, but this is not in the domain of the original function, so it is not a critical point.</a:t>
                </a:r>
              </a:p>
              <a:p>
                <a:pPr marL="342900" indent="-342900">
                  <a:spcAft>
                    <a:spcPts val="10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Thus, the critical points of the function are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=0, 4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892" y="914401"/>
                <a:ext cx="8766421" cy="4709815"/>
              </a:xfrm>
              <a:prstGeom prst="rect">
                <a:avLst/>
              </a:prstGeom>
              <a:blipFill>
                <a:blip r:embed="rId3"/>
                <a:stretch>
                  <a:fillRect l="-765" t="-647" b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695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1"/>
                <a:ext cx="86868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Extreme Values of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found that a body whose position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</m:oMath>
                </a14:m>
                <a:r>
                  <a:rPr lang="en-US" sz="2000" dirty="0"/>
                  <a:t> at time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/>
                  <a:t> is described by a differentiable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may change direction only when the body’s velocity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000" dirty="0"/>
                  <a:t> is equal to zero.</a:t>
                </a:r>
              </a:p>
              <a:p>
                <a:pPr marL="461963">
                  <a:spcAft>
                    <a:spcPts val="600"/>
                  </a:spcAft>
                </a:pPr>
                <a:r>
                  <a:rPr lang="en-US" sz="2000" i="1" dirty="0"/>
                  <a:t>The graph of a differentiable function may have a turning point only when the function’s derivative is equal to zero.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Typically, a turning point of a function is a </a:t>
                </a:r>
                <a:br>
                  <a:rPr lang="en-US" sz="2000" dirty="0"/>
                </a:br>
                <a:r>
                  <a:rPr lang="en-US" sz="2000" dirty="0"/>
                  <a:t>point at which the function has a maximum </a:t>
                </a:r>
                <a:br>
                  <a:rPr lang="en-US" sz="2000" dirty="0"/>
                </a:br>
                <a:r>
                  <a:rPr lang="en-US" sz="2000" dirty="0"/>
                  <a:t>or minimum value, as in the figure.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Notice that we can tell the derivative of </a:t>
                </a:r>
                <a:br>
                  <a:rPr lang="en-US" sz="2000" dirty="0"/>
                </a:br>
                <a:r>
                  <a:rPr lang="en-US" sz="2000" dirty="0"/>
                  <a:t>this function is zero at these points, since </a:t>
                </a:r>
                <a:br>
                  <a:rPr lang="en-US" sz="2000" dirty="0"/>
                </a:br>
                <a:r>
                  <a:rPr lang="en-US" sz="2000" dirty="0"/>
                  <a:t>a tangent line at each of these points is </a:t>
                </a:r>
                <a:br>
                  <a:rPr lang="en-US" sz="2000" dirty="0"/>
                </a:br>
                <a:r>
                  <a:rPr lang="en-US" sz="2000" dirty="0"/>
                  <a:t>horizontal.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1"/>
                <a:ext cx="8686800" cy="4401205"/>
              </a:xfrm>
              <a:prstGeom prst="rect">
                <a:avLst/>
              </a:prstGeom>
              <a:blipFill>
                <a:blip r:embed="rId3"/>
                <a:stretch>
                  <a:fillRect l="-772" t="-832" r="-702" b="-1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6" y="3838576"/>
            <a:ext cx="3724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7086600" y="3931920"/>
            <a:ext cx="1295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>
            <a:off x="8382000" y="5669280"/>
            <a:ext cx="12954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908728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3883352"/>
            <a:ext cx="8067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278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Extreme Values of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In general, we call these points </a:t>
                </a:r>
                <a:r>
                  <a:rPr lang="en-US" sz="2000" b="1" dirty="0"/>
                  <a:t>local extremes</a:t>
                </a:r>
                <a:r>
                  <a:rPr lang="en-US" sz="2000" dirty="0"/>
                  <a:t>, local because there may be other points on the function that are higher or lower, but the local extreme is the highest or lowest in the </a:t>
                </a:r>
                <a:r>
                  <a:rPr lang="en-US" sz="2000" i="1" dirty="0"/>
                  <a:t>area around that point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If an extreme is the highest or lowest point on the </a:t>
                </a:r>
                <a:r>
                  <a:rPr lang="en-US" sz="2000" i="1" dirty="0"/>
                  <a:t>entire function</a:t>
                </a:r>
                <a:r>
                  <a:rPr lang="en-US" sz="2000" dirty="0"/>
                  <a:t>, we call it an </a:t>
                </a:r>
                <a:r>
                  <a:rPr lang="en-US" sz="2000" b="1" dirty="0"/>
                  <a:t>absolute extreme</a:t>
                </a:r>
                <a:r>
                  <a:rPr lang="en-US" sz="2000" dirty="0"/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As an example, consider the following figure of a function defined on the closed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</a:rPr>
                          <m:t>𝑎</m:t>
                        </m:r>
                        <m:r>
                          <a:rPr lang="en-US" sz="2000" i="1">
                            <a:latin typeface="Cambria Math"/>
                          </a:rPr>
                          <m:t>, </m:t>
                        </m:r>
                        <m:r>
                          <a:rPr lang="en-US" sz="2000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2000" dirty="0"/>
                  <a:t>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2785378"/>
              </a:xfrm>
              <a:prstGeom prst="rect">
                <a:avLst/>
              </a:prstGeom>
              <a:blipFill>
                <a:blip r:embed="rId4"/>
                <a:stretch>
                  <a:fillRect l="-772" t="-1316" r="-140" b="-3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615" y="5216022"/>
            <a:ext cx="1724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1714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1" y="5562600"/>
            <a:ext cx="16668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28976"/>
            <a:ext cx="26289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19650"/>
            <a:ext cx="1447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764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3883352"/>
            <a:ext cx="80676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381001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Extreme Values of Functions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 couple of items of interest to note about this figure: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An extreme may occur at a domain endpoint, and</a:t>
            </a:r>
          </a:p>
          <a:p>
            <a:pPr marL="800100" lvl="1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An extreme may occur at a point at which the function is </a:t>
            </a:r>
            <a:r>
              <a:rPr lang="en-US" sz="2000" i="1" dirty="0"/>
              <a:t>not</a:t>
            </a:r>
            <a:r>
              <a:rPr lang="en-US" sz="2000" dirty="0"/>
              <a:t> differentiable.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 next consider some formal definitions and theorems regarding extremes, and then turn to the practical aspects of locating these points.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615" y="5216022"/>
            <a:ext cx="1724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17145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1" y="5562600"/>
            <a:ext cx="16668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28976"/>
            <a:ext cx="26289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819650"/>
            <a:ext cx="14478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164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Local and Absolute Extremes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 point is a </a:t>
            </a:r>
            <a:r>
              <a:rPr lang="en-US" sz="2000" i="1" dirty="0"/>
              <a:t>local</a:t>
            </a:r>
            <a:r>
              <a:rPr lang="en-US" sz="2000" dirty="0"/>
              <a:t> extreme if that point is higher (or lower) than any other point </a:t>
            </a:r>
            <a:r>
              <a:rPr lang="en-US" sz="2000" i="1" dirty="0"/>
              <a:t>nearby</a:t>
            </a:r>
            <a:r>
              <a:rPr lang="en-US" sz="2000" dirty="0"/>
              <a:t>.  Here’s how we define this idea mathematically: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A point is an </a:t>
            </a:r>
            <a:r>
              <a:rPr lang="en-US" sz="2000" i="1" dirty="0"/>
              <a:t>absolute</a:t>
            </a:r>
            <a:r>
              <a:rPr lang="en-US" sz="2000" dirty="0"/>
              <a:t> extreme if that point is higher (or lower) than any other point on the entire function.  Mathematically, this is stated as:</a:t>
            </a:r>
          </a:p>
        </p:txBody>
      </p:sp>
      <p:pic>
        <p:nvPicPr>
          <p:cNvPr id="9" name="Picture 3" descr="D04_2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7772400" cy="178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04_2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94327"/>
            <a:ext cx="7772400" cy="220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6338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1"/>
            <a:ext cx="8686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The Extreme Value Theorem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We’ve already begun to consider when a function has a local extreme (e.g., when the derivative is zero </a:t>
            </a:r>
            <a:r>
              <a:rPr lang="en-US" sz="2000"/>
              <a:t>or undefined).</a:t>
            </a: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For the moment let’s turn to the question of when a function has absolute </a:t>
            </a:r>
            <a:r>
              <a:rPr lang="en-US" sz="2000" dirty="0" err="1"/>
              <a:t>extrema</a:t>
            </a:r>
            <a:r>
              <a:rPr lang="en-US" sz="2000" dirty="0"/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There’s a theorem for that: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Basically, this theorem states that a function is guaranteed to have absolute </a:t>
            </a:r>
            <a:r>
              <a:rPr lang="en-US" sz="2000" dirty="0" err="1"/>
              <a:t>extrema</a:t>
            </a:r>
            <a:r>
              <a:rPr lang="en-US" sz="2000" dirty="0"/>
              <a:t> (both an absolute maximum and an absolute minimum) when the function is </a:t>
            </a:r>
            <a:r>
              <a:rPr lang="en-US" sz="2000" i="1" dirty="0"/>
              <a:t>continuous</a:t>
            </a:r>
            <a:r>
              <a:rPr lang="en-US" sz="2000" dirty="0"/>
              <a:t> and its domain is restricted to a </a:t>
            </a:r>
            <a:r>
              <a:rPr lang="en-US" sz="2000" i="1" dirty="0"/>
              <a:t>finite closed interval</a:t>
            </a:r>
            <a:r>
              <a:rPr lang="en-US" sz="2000" dirty="0"/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next couple of slides show examples of functions that do (and do not) satisfy the conditions of the Extreme Value Theorem.</a:t>
            </a:r>
          </a:p>
        </p:txBody>
      </p:sp>
      <p:pic>
        <p:nvPicPr>
          <p:cNvPr id="5" name="Picture 3" descr="TH04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14601"/>
            <a:ext cx="7772400" cy="181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641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3908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The Extreme Value Theorem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We start with the continuous function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, defined on various intervals: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800" dirty="0"/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/>
                  <a:t>Below is a piecewise (discontinuous) </a:t>
                </a:r>
                <a:br>
                  <a:rPr lang="en-US" sz="2000" dirty="0"/>
                </a:br>
                <a:r>
                  <a:rPr lang="en-US" sz="2000" dirty="0"/>
                  <a:t>function with no absolute maximum.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3908762"/>
              </a:xfrm>
              <a:prstGeom prst="rect">
                <a:avLst/>
              </a:prstGeom>
              <a:blipFill>
                <a:blip r:embed="rId3"/>
                <a:stretch>
                  <a:fillRect l="-772" t="-936" b="-1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2767534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81801" y="5105401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Conclusion</a:t>
            </a:r>
            <a:r>
              <a:rPr lang="en-US" sz="2000" dirty="0"/>
              <a:t>:  A function that is discontinuous, or not defined on a closed interval, may not have absolute </a:t>
            </a:r>
            <a:r>
              <a:rPr lang="en-US" sz="2000" dirty="0" err="1"/>
              <a:t>extrema</a:t>
            </a:r>
            <a:r>
              <a:rPr lang="en-US" sz="2000" dirty="0"/>
              <a:t>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06618"/>
            <a:ext cx="5029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09850"/>
            <a:ext cx="5029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3114676"/>
            <a:ext cx="50292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24076"/>
            <a:ext cx="50292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619079"/>
            <a:ext cx="5029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6" y="1206618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6" y="3063993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6" y="1206618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025" y="3063992"/>
            <a:ext cx="1857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566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The Extreme Value Theorem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On the other hand, the following are graphs of functions that satisfy the conditions of the Extreme Values Theorem, i.e., functions that are both continuous and defined on a finite closed interval.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Note that an absolute </a:t>
            </a:r>
            <a:br>
              <a:rPr lang="en-US" sz="2000" dirty="0"/>
            </a:br>
            <a:r>
              <a:rPr lang="en-US" sz="2000" dirty="0"/>
              <a:t>extreme may occur either at </a:t>
            </a:r>
            <a:br>
              <a:rPr lang="en-US" sz="2000" dirty="0"/>
            </a:br>
            <a:r>
              <a:rPr lang="en-US" sz="2000" dirty="0"/>
              <a:t>a turning point of the function </a:t>
            </a:r>
            <a:br>
              <a:rPr lang="en-US" sz="2000" dirty="0"/>
            </a:br>
            <a:r>
              <a:rPr lang="en-US" sz="2000" dirty="0"/>
              <a:t>(an interior point), or at a </a:t>
            </a:r>
            <a:br>
              <a:rPr lang="en-US" sz="2000" dirty="0"/>
            </a:br>
            <a:r>
              <a:rPr lang="en-US" sz="2000" dirty="0"/>
              <a:t>domain endpoint.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Thus, to determine the absolute </a:t>
            </a:r>
            <a:br>
              <a:rPr lang="en-US" sz="2000" dirty="0"/>
            </a:br>
            <a:r>
              <a:rPr lang="en-US" sz="2000" dirty="0" err="1"/>
              <a:t>extrema</a:t>
            </a:r>
            <a:r>
              <a:rPr lang="en-US" sz="2000" dirty="0"/>
              <a:t> of a function, we must </a:t>
            </a:r>
            <a:br>
              <a:rPr lang="en-US" sz="2000" dirty="0"/>
            </a:br>
            <a:r>
              <a:rPr lang="en-US" sz="2000" dirty="0"/>
              <a:t>first be able to find its local </a:t>
            </a:r>
            <a:br>
              <a:rPr lang="en-US" sz="2000" dirty="0"/>
            </a:br>
            <a:r>
              <a:rPr lang="en-US" sz="2000" dirty="0"/>
              <a:t>maxima and minima.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We now turn our attention back </a:t>
            </a:r>
            <a:br>
              <a:rPr lang="en-US" sz="2000" dirty="0"/>
            </a:br>
            <a:r>
              <a:rPr lang="en-US" sz="2000" dirty="0"/>
              <a:t>to this question.</a:t>
            </a:r>
          </a:p>
        </p:txBody>
      </p:sp>
      <p:pic>
        <p:nvPicPr>
          <p:cNvPr id="14" name="Picture 3" descr="04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588" y="1877291"/>
            <a:ext cx="4913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58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Finding </a:t>
            </a:r>
            <a:r>
              <a:rPr lang="en-US" sz="2000" b="1" dirty="0" err="1">
                <a:solidFill>
                  <a:srgbClr val="0070C0"/>
                </a:solidFill>
              </a:rPr>
              <a:t>Extrema</a:t>
            </a:r>
            <a:r>
              <a:rPr lang="en-US" sz="2000" b="1" dirty="0">
                <a:solidFill>
                  <a:srgbClr val="0070C0"/>
                </a:solidFill>
              </a:rPr>
              <a:t>:  Critical Points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Recall from a previous example that the </a:t>
            </a:r>
            <a:r>
              <a:rPr lang="en-US" sz="2000" dirty="0" err="1"/>
              <a:t>extrema</a:t>
            </a:r>
            <a:r>
              <a:rPr lang="en-US" sz="2000" dirty="0"/>
              <a:t> of a function tend to occur at one of three places: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Interior points where the function’s derivative is equal to zero,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Interior points where the function’s derivative is undefined, and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Endpoints of the domain.</a:t>
            </a:r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no mystery in finding the domain endpoints of a function, but based on the above observations we can state the following concerning interior points:</a:t>
            </a:r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And focus our investigation into potential </a:t>
            </a:r>
            <a:r>
              <a:rPr lang="en-US" sz="1900" dirty="0" err="1"/>
              <a:t>extrema</a:t>
            </a:r>
            <a:r>
              <a:rPr lang="en-US" sz="1900" dirty="0"/>
              <a:t> on what we call </a:t>
            </a:r>
            <a:r>
              <a:rPr lang="en-US" sz="1900" b="1" dirty="0"/>
              <a:t>critical points</a:t>
            </a:r>
            <a:r>
              <a:rPr lang="en-US" sz="1900" dirty="0"/>
              <a:t>:</a:t>
            </a:r>
          </a:p>
        </p:txBody>
      </p:sp>
      <p:pic>
        <p:nvPicPr>
          <p:cNvPr id="4" name="Picture 3" descr="Th04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7772400" cy="168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04_2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410200"/>
            <a:ext cx="7772400" cy="10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06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1541</Words>
  <Application>Microsoft Office PowerPoint</Application>
  <PresentationFormat>Widescreen</PresentationFormat>
  <Paragraphs>134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4.3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</dc:title>
  <dc:creator>Tommy Kercheville</dc:creator>
  <cp:lastModifiedBy>Tommy Kercheville</cp:lastModifiedBy>
  <cp:revision>1</cp:revision>
  <dcterms:created xsi:type="dcterms:W3CDTF">2020-06-25T17:42:33Z</dcterms:created>
  <dcterms:modified xsi:type="dcterms:W3CDTF">2020-06-25T17:43:07Z</dcterms:modified>
</cp:coreProperties>
</file>