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612" r:id="rId2"/>
    <p:sldId id="613" r:id="rId3"/>
    <p:sldId id="640" r:id="rId4"/>
    <p:sldId id="614" r:id="rId5"/>
    <p:sldId id="615" r:id="rId6"/>
    <p:sldId id="616" r:id="rId7"/>
    <p:sldId id="617" r:id="rId8"/>
    <p:sldId id="618" r:id="rId9"/>
    <p:sldId id="619" r:id="rId10"/>
    <p:sldId id="620" r:id="rId11"/>
    <p:sldId id="621" r:id="rId12"/>
    <p:sldId id="622" r:id="rId13"/>
    <p:sldId id="623" r:id="rId14"/>
    <p:sldId id="6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1" d="100"/>
          <a:sy n="71" d="100"/>
        </p:scale>
        <p:origin x="4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A3190-317F-4534-AEA5-5C01765FA3CF}" type="datetimeFigureOut">
              <a:rPr lang="en-US" smtClean="0"/>
              <a:t>6/25/2020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B1067-89B9-4099-BD6D-59FE81B0772C}" type="slidenum">
              <a:rPr lang="en-US" smtClean="0"/>
              <a:t>‹#›</a:t>
            </a:fld>
            <a:endParaRPr lang="en-US"/>
          </a:p>
        </p:txBody>
      </p:sp>
    </p:spTree>
    <p:extLst>
      <p:ext uri="{BB962C8B-B14F-4D97-AF65-F5344CB8AC3E}">
        <p14:creationId xmlns:p14="http://schemas.microsoft.com/office/powerpoint/2010/main" val="120663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50427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1283F-5B91-4D8D-9DAA-8DAAD2292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D06562-B882-4EB6-9420-C91608EC1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0507A1-1419-44B3-A5C1-A1539A60D4C4}"/>
              </a:ext>
            </a:extLst>
          </p:cNvPr>
          <p:cNvSpPr>
            <a:spLocks noGrp="1"/>
          </p:cNvSpPr>
          <p:nvPr>
            <p:ph type="dt" sz="half" idx="10"/>
          </p:nvPr>
        </p:nvSpPr>
        <p:spPr/>
        <p:txBody>
          <a:bodyPr/>
          <a:lstStyle/>
          <a:p>
            <a:fld id="{F350A70F-D7F5-48C8-A66E-68D8487B7FAB}" type="datetimeFigureOut">
              <a:rPr lang="en-US" smtClean="0"/>
              <a:t>6/25/2020</a:t>
            </a:fld>
            <a:endParaRPr lang="en-US"/>
          </a:p>
        </p:txBody>
      </p:sp>
      <p:sp>
        <p:nvSpPr>
          <p:cNvPr id="5" name="Footer Placeholder 4">
            <a:extLst>
              <a:ext uri="{FF2B5EF4-FFF2-40B4-BE49-F238E27FC236}">
                <a16:creationId xmlns:a16="http://schemas.microsoft.com/office/drawing/2014/main" id="{C22A327F-4E1F-428B-BC31-D2B90EEB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A17D1-20DE-4007-BC33-3C47F5CB9FF9}"/>
              </a:ext>
            </a:extLst>
          </p:cNvPr>
          <p:cNvSpPr>
            <a:spLocks noGrp="1"/>
          </p:cNvSpPr>
          <p:nvPr>
            <p:ph type="sldNum" sz="quarter" idx="12"/>
          </p:nvPr>
        </p:nvSpPr>
        <p:spPr/>
        <p:txBody>
          <a:bodyPr/>
          <a:lstStyle/>
          <a:p>
            <a:fld id="{E0478968-FBD0-43AD-9D84-3E8CE679F965}" type="slidenum">
              <a:rPr lang="en-US" smtClean="0"/>
              <a:t>‹#›</a:t>
            </a:fld>
            <a:endParaRPr lang="en-US"/>
          </a:p>
        </p:txBody>
      </p:sp>
    </p:spTree>
    <p:extLst>
      <p:ext uri="{BB962C8B-B14F-4D97-AF65-F5344CB8AC3E}">
        <p14:creationId xmlns:p14="http://schemas.microsoft.com/office/powerpoint/2010/main" val="293537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1F3C-6F29-4162-A704-A01A1A53D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7A5997-35ED-4FD1-BC9F-56C10A874F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9CB24-1DBC-44A1-895A-A68336B612DB}"/>
              </a:ext>
            </a:extLst>
          </p:cNvPr>
          <p:cNvSpPr>
            <a:spLocks noGrp="1"/>
          </p:cNvSpPr>
          <p:nvPr>
            <p:ph type="dt" sz="half" idx="10"/>
          </p:nvPr>
        </p:nvSpPr>
        <p:spPr/>
        <p:txBody>
          <a:bodyPr/>
          <a:lstStyle/>
          <a:p>
            <a:fld id="{F350A70F-D7F5-48C8-A66E-68D8487B7FAB}" type="datetimeFigureOut">
              <a:rPr lang="en-US" smtClean="0"/>
              <a:t>6/25/2020</a:t>
            </a:fld>
            <a:endParaRPr lang="en-US"/>
          </a:p>
        </p:txBody>
      </p:sp>
      <p:sp>
        <p:nvSpPr>
          <p:cNvPr id="5" name="Footer Placeholder 4">
            <a:extLst>
              <a:ext uri="{FF2B5EF4-FFF2-40B4-BE49-F238E27FC236}">
                <a16:creationId xmlns:a16="http://schemas.microsoft.com/office/drawing/2014/main" id="{3D9EF3F1-B25D-4A80-AA1C-A6C9213A6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3F3CE-1426-4FA8-A38F-336A7F2BE321}"/>
              </a:ext>
            </a:extLst>
          </p:cNvPr>
          <p:cNvSpPr>
            <a:spLocks noGrp="1"/>
          </p:cNvSpPr>
          <p:nvPr>
            <p:ph type="sldNum" sz="quarter" idx="12"/>
          </p:nvPr>
        </p:nvSpPr>
        <p:spPr/>
        <p:txBody>
          <a:bodyPr/>
          <a:lstStyle/>
          <a:p>
            <a:fld id="{E0478968-FBD0-43AD-9D84-3E8CE679F965}" type="slidenum">
              <a:rPr lang="en-US" smtClean="0"/>
              <a:t>‹#›</a:t>
            </a:fld>
            <a:endParaRPr lang="en-US"/>
          </a:p>
        </p:txBody>
      </p:sp>
    </p:spTree>
    <p:extLst>
      <p:ext uri="{BB962C8B-B14F-4D97-AF65-F5344CB8AC3E}">
        <p14:creationId xmlns:p14="http://schemas.microsoft.com/office/powerpoint/2010/main" val="201836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E3D570-592A-4CFB-99B4-17479E8273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C35274-6B15-4542-BBF0-9431514F6B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119C7-53C9-4423-B3B0-77A5B9763556}"/>
              </a:ext>
            </a:extLst>
          </p:cNvPr>
          <p:cNvSpPr>
            <a:spLocks noGrp="1"/>
          </p:cNvSpPr>
          <p:nvPr>
            <p:ph type="dt" sz="half" idx="10"/>
          </p:nvPr>
        </p:nvSpPr>
        <p:spPr/>
        <p:txBody>
          <a:bodyPr/>
          <a:lstStyle/>
          <a:p>
            <a:fld id="{F350A70F-D7F5-48C8-A66E-68D8487B7FAB}" type="datetimeFigureOut">
              <a:rPr lang="en-US" smtClean="0"/>
              <a:t>6/25/2020</a:t>
            </a:fld>
            <a:endParaRPr lang="en-US"/>
          </a:p>
        </p:txBody>
      </p:sp>
      <p:sp>
        <p:nvSpPr>
          <p:cNvPr id="5" name="Footer Placeholder 4">
            <a:extLst>
              <a:ext uri="{FF2B5EF4-FFF2-40B4-BE49-F238E27FC236}">
                <a16:creationId xmlns:a16="http://schemas.microsoft.com/office/drawing/2014/main" id="{E5A60E58-4CB3-4DE4-A368-774403EEE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FAA3C-50A4-4D00-B157-10E94F9220D9}"/>
              </a:ext>
            </a:extLst>
          </p:cNvPr>
          <p:cNvSpPr>
            <a:spLocks noGrp="1"/>
          </p:cNvSpPr>
          <p:nvPr>
            <p:ph type="sldNum" sz="quarter" idx="12"/>
          </p:nvPr>
        </p:nvSpPr>
        <p:spPr/>
        <p:txBody>
          <a:bodyPr/>
          <a:lstStyle/>
          <a:p>
            <a:fld id="{E0478968-FBD0-43AD-9D84-3E8CE679F965}" type="slidenum">
              <a:rPr lang="en-US" smtClean="0"/>
              <a:t>‹#›</a:t>
            </a:fld>
            <a:endParaRPr lang="en-US"/>
          </a:p>
        </p:txBody>
      </p:sp>
    </p:spTree>
    <p:extLst>
      <p:ext uri="{BB962C8B-B14F-4D97-AF65-F5344CB8AC3E}">
        <p14:creationId xmlns:p14="http://schemas.microsoft.com/office/powerpoint/2010/main" val="303200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E9FC-B17C-4B5F-9CB0-20452AEEE1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7EB205-60C3-4140-BE5B-A7FDCB844A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39CF6-B23D-42BF-9E40-AE4B350D97AA}"/>
              </a:ext>
            </a:extLst>
          </p:cNvPr>
          <p:cNvSpPr>
            <a:spLocks noGrp="1"/>
          </p:cNvSpPr>
          <p:nvPr>
            <p:ph type="dt" sz="half" idx="10"/>
          </p:nvPr>
        </p:nvSpPr>
        <p:spPr/>
        <p:txBody>
          <a:bodyPr/>
          <a:lstStyle/>
          <a:p>
            <a:fld id="{F350A70F-D7F5-48C8-A66E-68D8487B7FAB}" type="datetimeFigureOut">
              <a:rPr lang="en-US" smtClean="0"/>
              <a:t>6/25/2020</a:t>
            </a:fld>
            <a:endParaRPr lang="en-US"/>
          </a:p>
        </p:txBody>
      </p:sp>
      <p:sp>
        <p:nvSpPr>
          <p:cNvPr id="5" name="Footer Placeholder 4">
            <a:extLst>
              <a:ext uri="{FF2B5EF4-FFF2-40B4-BE49-F238E27FC236}">
                <a16:creationId xmlns:a16="http://schemas.microsoft.com/office/drawing/2014/main" id="{9A5773BC-54FB-4DE5-9B36-885A1BF09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8A9D6-42A9-488F-8B17-41D04F99CCD5}"/>
              </a:ext>
            </a:extLst>
          </p:cNvPr>
          <p:cNvSpPr>
            <a:spLocks noGrp="1"/>
          </p:cNvSpPr>
          <p:nvPr>
            <p:ph type="sldNum" sz="quarter" idx="12"/>
          </p:nvPr>
        </p:nvSpPr>
        <p:spPr/>
        <p:txBody>
          <a:bodyPr/>
          <a:lstStyle/>
          <a:p>
            <a:fld id="{E0478968-FBD0-43AD-9D84-3E8CE679F965}" type="slidenum">
              <a:rPr lang="en-US" smtClean="0"/>
              <a:t>‹#›</a:t>
            </a:fld>
            <a:endParaRPr lang="en-US"/>
          </a:p>
        </p:txBody>
      </p:sp>
    </p:spTree>
    <p:extLst>
      <p:ext uri="{BB962C8B-B14F-4D97-AF65-F5344CB8AC3E}">
        <p14:creationId xmlns:p14="http://schemas.microsoft.com/office/powerpoint/2010/main" val="251474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56F5-F251-4BF0-AA89-0BCC4BDD0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A3B920-95D6-41D2-B2DA-529A1BB18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DD6009-FB22-4B50-AD9E-B3B4B7E897A2}"/>
              </a:ext>
            </a:extLst>
          </p:cNvPr>
          <p:cNvSpPr>
            <a:spLocks noGrp="1"/>
          </p:cNvSpPr>
          <p:nvPr>
            <p:ph type="dt" sz="half" idx="10"/>
          </p:nvPr>
        </p:nvSpPr>
        <p:spPr/>
        <p:txBody>
          <a:bodyPr/>
          <a:lstStyle/>
          <a:p>
            <a:fld id="{F350A70F-D7F5-48C8-A66E-68D8487B7FAB}" type="datetimeFigureOut">
              <a:rPr lang="en-US" smtClean="0"/>
              <a:t>6/25/2020</a:t>
            </a:fld>
            <a:endParaRPr lang="en-US"/>
          </a:p>
        </p:txBody>
      </p:sp>
      <p:sp>
        <p:nvSpPr>
          <p:cNvPr id="5" name="Footer Placeholder 4">
            <a:extLst>
              <a:ext uri="{FF2B5EF4-FFF2-40B4-BE49-F238E27FC236}">
                <a16:creationId xmlns:a16="http://schemas.microsoft.com/office/drawing/2014/main" id="{54C7A8BE-5CC1-4851-B220-7A238F790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2206C-2381-4E20-9396-0FF7828F2C0D}"/>
              </a:ext>
            </a:extLst>
          </p:cNvPr>
          <p:cNvSpPr>
            <a:spLocks noGrp="1"/>
          </p:cNvSpPr>
          <p:nvPr>
            <p:ph type="sldNum" sz="quarter" idx="12"/>
          </p:nvPr>
        </p:nvSpPr>
        <p:spPr/>
        <p:txBody>
          <a:bodyPr/>
          <a:lstStyle/>
          <a:p>
            <a:fld id="{E0478968-FBD0-43AD-9D84-3E8CE679F965}" type="slidenum">
              <a:rPr lang="en-US" smtClean="0"/>
              <a:t>‹#›</a:t>
            </a:fld>
            <a:endParaRPr lang="en-US"/>
          </a:p>
        </p:txBody>
      </p:sp>
    </p:spTree>
    <p:extLst>
      <p:ext uri="{BB962C8B-B14F-4D97-AF65-F5344CB8AC3E}">
        <p14:creationId xmlns:p14="http://schemas.microsoft.com/office/powerpoint/2010/main" val="159315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0FE8-0047-4894-896E-538D290CA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0429DC-667C-4176-8299-675F2A033D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E42B14-F73D-406D-933A-F18BDE381A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99494-750B-4539-A99B-344D6D7248F7}"/>
              </a:ext>
            </a:extLst>
          </p:cNvPr>
          <p:cNvSpPr>
            <a:spLocks noGrp="1"/>
          </p:cNvSpPr>
          <p:nvPr>
            <p:ph type="dt" sz="half" idx="10"/>
          </p:nvPr>
        </p:nvSpPr>
        <p:spPr/>
        <p:txBody>
          <a:bodyPr/>
          <a:lstStyle/>
          <a:p>
            <a:fld id="{F350A70F-D7F5-48C8-A66E-68D8487B7FAB}" type="datetimeFigureOut">
              <a:rPr lang="en-US" smtClean="0"/>
              <a:t>6/25/2020</a:t>
            </a:fld>
            <a:endParaRPr lang="en-US"/>
          </a:p>
        </p:txBody>
      </p:sp>
      <p:sp>
        <p:nvSpPr>
          <p:cNvPr id="6" name="Footer Placeholder 5">
            <a:extLst>
              <a:ext uri="{FF2B5EF4-FFF2-40B4-BE49-F238E27FC236}">
                <a16:creationId xmlns:a16="http://schemas.microsoft.com/office/drawing/2014/main" id="{E89E1DF7-6BC7-47D4-BDA5-83E98C01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E0E2C9-FE05-4768-AD90-1A03B2EFBD18}"/>
              </a:ext>
            </a:extLst>
          </p:cNvPr>
          <p:cNvSpPr>
            <a:spLocks noGrp="1"/>
          </p:cNvSpPr>
          <p:nvPr>
            <p:ph type="sldNum" sz="quarter" idx="12"/>
          </p:nvPr>
        </p:nvSpPr>
        <p:spPr/>
        <p:txBody>
          <a:bodyPr/>
          <a:lstStyle/>
          <a:p>
            <a:fld id="{E0478968-FBD0-43AD-9D84-3E8CE679F965}" type="slidenum">
              <a:rPr lang="en-US" smtClean="0"/>
              <a:t>‹#›</a:t>
            </a:fld>
            <a:endParaRPr lang="en-US"/>
          </a:p>
        </p:txBody>
      </p:sp>
    </p:spTree>
    <p:extLst>
      <p:ext uri="{BB962C8B-B14F-4D97-AF65-F5344CB8AC3E}">
        <p14:creationId xmlns:p14="http://schemas.microsoft.com/office/powerpoint/2010/main" val="407171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ACA4-72B1-44FF-90EB-515AD3D039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47FB7C-39E1-41C1-98CC-5FBE191A5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D55C8B-8CB7-4980-B3C7-C07C98D188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11055F-0F7A-401E-952C-F44D8A1DE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BBDF91-189B-433E-8545-7919F8D979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331020-0728-4935-8D0D-4ACA8BF194D2}"/>
              </a:ext>
            </a:extLst>
          </p:cNvPr>
          <p:cNvSpPr>
            <a:spLocks noGrp="1"/>
          </p:cNvSpPr>
          <p:nvPr>
            <p:ph type="dt" sz="half" idx="10"/>
          </p:nvPr>
        </p:nvSpPr>
        <p:spPr/>
        <p:txBody>
          <a:bodyPr/>
          <a:lstStyle/>
          <a:p>
            <a:fld id="{F350A70F-D7F5-48C8-A66E-68D8487B7FAB}" type="datetimeFigureOut">
              <a:rPr lang="en-US" smtClean="0"/>
              <a:t>6/25/2020</a:t>
            </a:fld>
            <a:endParaRPr lang="en-US"/>
          </a:p>
        </p:txBody>
      </p:sp>
      <p:sp>
        <p:nvSpPr>
          <p:cNvPr id="8" name="Footer Placeholder 7">
            <a:extLst>
              <a:ext uri="{FF2B5EF4-FFF2-40B4-BE49-F238E27FC236}">
                <a16:creationId xmlns:a16="http://schemas.microsoft.com/office/drawing/2014/main" id="{4428C9C2-4CBE-4696-AE85-B2BA9CF157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7F9E18-49FA-439E-9173-7218C0E4B9A3}"/>
              </a:ext>
            </a:extLst>
          </p:cNvPr>
          <p:cNvSpPr>
            <a:spLocks noGrp="1"/>
          </p:cNvSpPr>
          <p:nvPr>
            <p:ph type="sldNum" sz="quarter" idx="12"/>
          </p:nvPr>
        </p:nvSpPr>
        <p:spPr/>
        <p:txBody>
          <a:bodyPr/>
          <a:lstStyle/>
          <a:p>
            <a:fld id="{E0478968-FBD0-43AD-9D84-3E8CE679F965}" type="slidenum">
              <a:rPr lang="en-US" smtClean="0"/>
              <a:t>‹#›</a:t>
            </a:fld>
            <a:endParaRPr lang="en-US"/>
          </a:p>
        </p:txBody>
      </p:sp>
    </p:spTree>
    <p:extLst>
      <p:ext uri="{BB962C8B-B14F-4D97-AF65-F5344CB8AC3E}">
        <p14:creationId xmlns:p14="http://schemas.microsoft.com/office/powerpoint/2010/main" val="380403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8B16-38FC-4EA8-BA44-794D97AC64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EA8A9D-C560-4646-A7EA-9EC2B39A724D}"/>
              </a:ext>
            </a:extLst>
          </p:cNvPr>
          <p:cNvSpPr>
            <a:spLocks noGrp="1"/>
          </p:cNvSpPr>
          <p:nvPr>
            <p:ph type="dt" sz="half" idx="10"/>
          </p:nvPr>
        </p:nvSpPr>
        <p:spPr/>
        <p:txBody>
          <a:bodyPr/>
          <a:lstStyle/>
          <a:p>
            <a:fld id="{F350A70F-D7F5-48C8-A66E-68D8487B7FAB}" type="datetimeFigureOut">
              <a:rPr lang="en-US" smtClean="0"/>
              <a:t>6/25/2020</a:t>
            </a:fld>
            <a:endParaRPr lang="en-US"/>
          </a:p>
        </p:txBody>
      </p:sp>
      <p:sp>
        <p:nvSpPr>
          <p:cNvPr id="4" name="Footer Placeholder 3">
            <a:extLst>
              <a:ext uri="{FF2B5EF4-FFF2-40B4-BE49-F238E27FC236}">
                <a16:creationId xmlns:a16="http://schemas.microsoft.com/office/drawing/2014/main" id="{54F81952-09E2-4487-BBF8-FA7F34C3D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5BDE49-64E9-412F-AFFE-1EF607B0F3A7}"/>
              </a:ext>
            </a:extLst>
          </p:cNvPr>
          <p:cNvSpPr>
            <a:spLocks noGrp="1"/>
          </p:cNvSpPr>
          <p:nvPr>
            <p:ph type="sldNum" sz="quarter" idx="12"/>
          </p:nvPr>
        </p:nvSpPr>
        <p:spPr/>
        <p:txBody>
          <a:bodyPr/>
          <a:lstStyle/>
          <a:p>
            <a:fld id="{E0478968-FBD0-43AD-9D84-3E8CE679F965}" type="slidenum">
              <a:rPr lang="en-US" smtClean="0"/>
              <a:t>‹#›</a:t>
            </a:fld>
            <a:endParaRPr lang="en-US"/>
          </a:p>
        </p:txBody>
      </p:sp>
    </p:spTree>
    <p:extLst>
      <p:ext uri="{BB962C8B-B14F-4D97-AF65-F5344CB8AC3E}">
        <p14:creationId xmlns:p14="http://schemas.microsoft.com/office/powerpoint/2010/main" val="101506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FE8EB-DF16-444A-B18B-0215087D3AA9}"/>
              </a:ext>
            </a:extLst>
          </p:cNvPr>
          <p:cNvSpPr>
            <a:spLocks noGrp="1"/>
          </p:cNvSpPr>
          <p:nvPr>
            <p:ph type="dt" sz="half" idx="10"/>
          </p:nvPr>
        </p:nvSpPr>
        <p:spPr/>
        <p:txBody>
          <a:bodyPr/>
          <a:lstStyle/>
          <a:p>
            <a:fld id="{F350A70F-D7F5-48C8-A66E-68D8487B7FAB}" type="datetimeFigureOut">
              <a:rPr lang="en-US" smtClean="0"/>
              <a:t>6/25/2020</a:t>
            </a:fld>
            <a:endParaRPr lang="en-US"/>
          </a:p>
        </p:txBody>
      </p:sp>
      <p:sp>
        <p:nvSpPr>
          <p:cNvPr id="3" name="Footer Placeholder 2">
            <a:extLst>
              <a:ext uri="{FF2B5EF4-FFF2-40B4-BE49-F238E27FC236}">
                <a16:creationId xmlns:a16="http://schemas.microsoft.com/office/drawing/2014/main" id="{5C500372-CECD-4107-AA1A-E65E838133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E29858-4F89-4564-8B56-ABC9DB4EE7F0}"/>
              </a:ext>
            </a:extLst>
          </p:cNvPr>
          <p:cNvSpPr>
            <a:spLocks noGrp="1"/>
          </p:cNvSpPr>
          <p:nvPr>
            <p:ph type="sldNum" sz="quarter" idx="12"/>
          </p:nvPr>
        </p:nvSpPr>
        <p:spPr/>
        <p:txBody>
          <a:bodyPr/>
          <a:lstStyle/>
          <a:p>
            <a:fld id="{E0478968-FBD0-43AD-9D84-3E8CE679F965}" type="slidenum">
              <a:rPr lang="en-US" smtClean="0"/>
              <a:t>‹#›</a:t>
            </a:fld>
            <a:endParaRPr lang="en-US"/>
          </a:p>
        </p:txBody>
      </p:sp>
    </p:spTree>
    <p:extLst>
      <p:ext uri="{BB962C8B-B14F-4D97-AF65-F5344CB8AC3E}">
        <p14:creationId xmlns:p14="http://schemas.microsoft.com/office/powerpoint/2010/main" val="316849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06B8-A233-407C-9A5F-DA7AD0283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CFA17A-E702-4E5F-84F8-07811E540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C1C26-500D-4A53-9C45-E184B5388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D10A9-9CD0-4393-B831-C8BE00BB6D24}"/>
              </a:ext>
            </a:extLst>
          </p:cNvPr>
          <p:cNvSpPr>
            <a:spLocks noGrp="1"/>
          </p:cNvSpPr>
          <p:nvPr>
            <p:ph type="dt" sz="half" idx="10"/>
          </p:nvPr>
        </p:nvSpPr>
        <p:spPr/>
        <p:txBody>
          <a:bodyPr/>
          <a:lstStyle/>
          <a:p>
            <a:fld id="{F350A70F-D7F5-48C8-A66E-68D8487B7FAB}" type="datetimeFigureOut">
              <a:rPr lang="en-US" smtClean="0"/>
              <a:t>6/25/2020</a:t>
            </a:fld>
            <a:endParaRPr lang="en-US"/>
          </a:p>
        </p:txBody>
      </p:sp>
      <p:sp>
        <p:nvSpPr>
          <p:cNvPr id="6" name="Footer Placeholder 5">
            <a:extLst>
              <a:ext uri="{FF2B5EF4-FFF2-40B4-BE49-F238E27FC236}">
                <a16:creationId xmlns:a16="http://schemas.microsoft.com/office/drawing/2014/main" id="{F74929EA-BCCB-4499-8846-D9AFFB1DD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FA3B9-C702-47C2-BA1C-669EADFB9B37}"/>
              </a:ext>
            </a:extLst>
          </p:cNvPr>
          <p:cNvSpPr>
            <a:spLocks noGrp="1"/>
          </p:cNvSpPr>
          <p:nvPr>
            <p:ph type="sldNum" sz="quarter" idx="12"/>
          </p:nvPr>
        </p:nvSpPr>
        <p:spPr/>
        <p:txBody>
          <a:bodyPr/>
          <a:lstStyle/>
          <a:p>
            <a:fld id="{E0478968-FBD0-43AD-9D84-3E8CE679F965}" type="slidenum">
              <a:rPr lang="en-US" smtClean="0"/>
              <a:t>‹#›</a:t>
            </a:fld>
            <a:endParaRPr lang="en-US"/>
          </a:p>
        </p:txBody>
      </p:sp>
    </p:spTree>
    <p:extLst>
      <p:ext uri="{BB962C8B-B14F-4D97-AF65-F5344CB8AC3E}">
        <p14:creationId xmlns:p14="http://schemas.microsoft.com/office/powerpoint/2010/main" val="351784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6544-DB9E-45B0-8AB3-0DC8973B7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756C62-C42B-468B-9C63-64D69E0B9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FAC32A-FF49-4880-971F-35C9AACCD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BA846-3ABD-4019-992B-6B1D00146705}"/>
              </a:ext>
            </a:extLst>
          </p:cNvPr>
          <p:cNvSpPr>
            <a:spLocks noGrp="1"/>
          </p:cNvSpPr>
          <p:nvPr>
            <p:ph type="dt" sz="half" idx="10"/>
          </p:nvPr>
        </p:nvSpPr>
        <p:spPr/>
        <p:txBody>
          <a:bodyPr/>
          <a:lstStyle/>
          <a:p>
            <a:fld id="{F350A70F-D7F5-48C8-A66E-68D8487B7FAB}" type="datetimeFigureOut">
              <a:rPr lang="en-US" smtClean="0"/>
              <a:t>6/25/2020</a:t>
            </a:fld>
            <a:endParaRPr lang="en-US"/>
          </a:p>
        </p:txBody>
      </p:sp>
      <p:sp>
        <p:nvSpPr>
          <p:cNvPr id="6" name="Footer Placeholder 5">
            <a:extLst>
              <a:ext uri="{FF2B5EF4-FFF2-40B4-BE49-F238E27FC236}">
                <a16:creationId xmlns:a16="http://schemas.microsoft.com/office/drawing/2014/main" id="{A9560632-FE3D-4840-BD9A-4BB031769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604823-12FA-4524-89A1-794CFC072C79}"/>
              </a:ext>
            </a:extLst>
          </p:cNvPr>
          <p:cNvSpPr>
            <a:spLocks noGrp="1"/>
          </p:cNvSpPr>
          <p:nvPr>
            <p:ph type="sldNum" sz="quarter" idx="12"/>
          </p:nvPr>
        </p:nvSpPr>
        <p:spPr/>
        <p:txBody>
          <a:bodyPr/>
          <a:lstStyle/>
          <a:p>
            <a:fld id="{E0478968-FBD0-43AD-9D84-3E8CE679F965}" type="slidenum">
              <a:rPr lang="en-US" smtClean="0"/>
              <a:t>‹#›</a:t>
            </a:fld>
            <a:endParaRPr lang="en-US"/>
          </a:p>
        </p:txBody>
      </p:sp>
    </p:spTree>
    <p:extLst>
      <p:ext uri="{BB962C8B-B14F-4D97-AF65-F5344CB8AC3E}">
        <p14:creationId xmlns:p14="http://schemas.microsoft.com/office/powerpoint/2010/main" val="285488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8FCDBF-1AAF-47FD-A47A-6022EF0E5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D0881-AF5C-4739-9B4A-8062CF06D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4BE06-D496-41C1-8A78-8D33D0A28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0A70F-D7F5-48C8-A66E-68D8487B7FAB}" type="datetimeFigureOut">
              <a:rPr lang="en-US" smtClean="0"/>
              <a:t>6/25/2020</a:t>
            </a:fld>
            <a:endParaRPr lang="en-US"/>
          </a:p>
        </p:txBody>
      </p:sp>
      <p:sp>
        <p:nvSpPr>
          <p:cNvPr id="5" name="Footer Placeholder 4">
            <a:extLst>
              <a:ext uri="{FF2B5EF4-FFF2-40B4-BE49-F238E27FC236}">
                <a16:creationId xmlns:a16="http://schemas.microsoft.com/office/drawing/2014/main" id="{70920EE4-2944-48C4-9A17-22452F0B7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4FAA66-0097-4B35-85EC-FF5C0198E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78968-FBD0-43AD-9D84-3E8CE679F965}" type="slidenum">
              <a:rPr lang="en-US" smtClean="0"/>
              <a:t>‹#›</a:t>
            </a:fld>
            <a:endParaRPr lang="en-US"/>
          </a:p>
        </p:txBody>
      </p:sp>
    </p:spTree>
    <p:extLst>
      <p:ext uri="{BB962C8B-B14F-4D97-AF65-F5344CB8AC3E}">
        <p14:creationId xmlns:p14="http://schemas.microsoft.com/office/powerpoint/2010/main" val="134231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ctrTitle"/>
          </p:nvPr>
        </p:nvSpPr>
        <p:spPr/>
        <p:txBody>
          <a:bodyPr/>
          <a:lstStyle/>
          <a:p>
            <a:r>
              <a:rPr lang="en-US" altLang="en-US" dirty="0"/>
              <a:t>4.1</a:t>
            </a:r>
          </a:p>
        </p:txBody>
      </p:sp>
      <p:sp>
        <p:nvSpPr>
          <p:cNvPr id="672771" name="Rectangle 3"/>
          <p:cNvSpPr>
            <a:spLocks noGrp="1" noChangeArrowheads="1"/>
          </p:cNvSpPr>
          <p:nvPr>
            <p:ph type="subTitle" idx="1"/>
          </p:nvPr>
        </p:nvSpPr>
        <p:spPr>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a:lstStyle/>
          <a:p>
            <a:r>
              <a:rPr lang="en-US" altLang="en-US"/>
              <a:t>Related Rates</a:t>
            </a:r>
          </a:p>
        </p:txBody>
      </p:sp>
    </p:spTree>
    <p:extLst>
      <p:ext uri="{BB962C8B-B14F-4D97-AF65-F5344CB8AC3E}">
        <p14:creationId xmlns:p14="http://schemas.microsoft.com/office/powerpoint/2010/main" val="1083982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5022401"/>
              </a:xfrm>
              <a:prstGeom prst="rect">
                <a:avLst/>
              </a:prstGeom>
              <a:noFill/>
            </p:spPr>
            <p:txBody>
              <a:bodyPr wrap="square" rtlCol="0">
                <a:spAutoFit/>
              </a:bodyPr>
              <a:lstStyle/>
              <a:p>
                <a:pPr eaLnBrk="0" fontAlgn="base" hangingPunct="0">
                  <a:spcBef>
                    <a:spcPct val="0"/>
                  </a:spcBef>
                  <a:spcAft>
                    <a:spcPts val="600"/>
                  </a:spcAft>
                  <a:defRPr/>
                </a:pPr>
                <a:r>
                  <a:rPr lang="en-US" sz="2000" b="1" dirty="0">
                    <a:solidFill>
                      <a:srgbClr val="FF0000"/>
                    </a:solidFill>
                    <a:latin typeface="Times New Roman" pitchFamily="18" charset="0"/>
                  </a:rPr>
                  <a:t>EXAMPLE</a:t>
                </a:r>
                <a:r>
                  <a:rPr lang="en-US" sz="2000" b="1" dirty="0">
                    <a:solidFill>
                      <a:srgbClr val="0070C0"/>
                    </a:solidFill>
                    <a:latin typeface="Times New Roman" pitchFamily="18" charset="0"/>
                  </a:rPr>
                  <a:t>  </a:t>
                </a:r>
                <a:r>
                  <a:rPr lang="en-US" sz="2000" dirty="0">
                    <a:solidFill>
                      <a:srgbClr val="000000"/>
                    </a:solidFill>
                    <a:latin typeface="Times New Roman" pitchFamily="18" charset="0"/>
                  </a:rPr>
                  <a:t>Water runs into a conical tank at the rate of </a:t>
                </a:r>
                <a14:m>
                  <m:oMath xmlns:m="http://schemas.openxmlformats.org/officeDocument/2006/math">
                    <m:r>
                      <a:rPr lang="en-US" sz="2000" i="1">
                        <a:solidFill>
                          <a:srgbClr val="000000"/>
                        </a:solidFill>
                        <a:latin typeface="Cambria Math"/>
                      </a:rPr>
                      <m:t>9</m:t>
                    </m:r>
                  </m:oMath>
                </a14:m>
                <a:r>
                  <a:rPr lang="en-US" sz="2000" dirty="0">
                    <a:solidFill>
                      <a:srgbClr val="000000"/>
                    </a:solidFill>
                    <a:latin typeface="Times New Roman" pitchFamily="18" charset="0"/>
                  </a:rPr>
                  <a:t> ft</a:t>
                </a:r>
                <a:r>
                  <a:rPr lang="en-US" sz="2000" baseline="30000" dirty="0">
                    <a:solidFill>
                      <a:srgbClr val="000000"/>
                    </a:solidFill>
                    <a:latin typeface="Times New Roman" pitchFamily="18" charset="0"/>
                  </a:rPr>
                  <a:t>3</a:t>
                </a:r>
                <a:r>
                  <a:rPr lang="en-US" sz="2000" dirty="0">
                    <a:solidFill>
                      <a:srgbClr val="000000"/>
                    </a:solidFill>
                    <a:latin typeface="Times New Roman" pitchFamily="18" charset="0"/>
                  </a:rPr>
                  <a:t>/min.  The tank stands point down and has a height of 10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and a base radius of 5 ft.  How fast is the water level rising when the water is 6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deep?</a:t>
                </a:r>
              </a:p>
              <a:p>
                <a:pPr eaLnBrk="0" fontAlgn="base" hangingPunct="0">
                  <a:spcBef>
                    <a:spcPct val="0"/>
                  </a:spcBef>
                  <a:spcAft>
                    <a:spcPts val="600"/>
                  </a:spcAft>
                  <a:defRPr/>
                </a:pPr>
                <a:endParaRPr lang="en-US"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water forms a cone with volume</a:t>
                </a:r>
              </a:p>
              <a:p>
                <a:pPr eaLnBrk="0" fontAlgn="base" hangingPunct="0">
                  <a:spcBef>
                    <a:spcPct val="0"/>
                  </a:spcBef>
                  <a:spcAft>
                    <a:spcPts val="600"/>
                  </a:spcAft>
                  <a:defRPr/>
                </a:pPr>
                <a14:m>
                  <m:oMathPara xmlns:m="http://schemas.openxmlformats.org/officeDocument/2006/math">
                    <m:oMathParaPr>
                      <m:jc m:val="centerGroup"/>
                    </m:oMathParaPr>
                    <m:oMath xmlns:m="http://schemas.openxmlformats.org/officeDocument/2006/math">
                      <m:r>
                        <a:rPr lang="en-US" sz="2000" i="1">
                          <a:solidFill>
                            <a:srgbClr val="000000"/>
                          </a:solidFill>
                          <a:latin typeface="Cambria Math"/>
                        </a:rPr>
                        <m:t>𝑉</m:t>
                      </m:r>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1</m:t>
                          </m:r>
                        </m:num>
                        <m:den>
                          <m:r>
                            <a:rPr lang="en-US" sz="2000" i="1">
                              <a:solidFill>
                                <a:srgbClr val="000000"/>
                              </a:solidFill>
                              <a:latin typeface="Cambria Math"/>
                            </a:rPr>
                            <m:t>3</m:t>
                          </m:r>
                        </m:den>
                      </m:f>
                      <m:r>
                        <a:rPr lang="en-US" sz="2000" i="1">
                          <a:solidFill>
                            <a:srgbClr val="000000"/>
                          </a:solidFill>
                          <a:latin typeface="Cambria Math"/>
                        </a:rPr>
                        <m:t>𝜋</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𝑥</m:t>
                          </m:r>
                        </m:e>
                        <m:sup>
                          <m:r>
                            <a:rPr lang="en-US" sz="2000" i="1">
                              <a:solidFill>
                                <a:srgbClr val="000000"/>
                              </a:solidFill>
                              <a:latin typeface="Cambria Math"/>
                            </a:rPr>
                            <m:t>2</m:t>
                          </m:r>
                        </m:sup>
                      </m:sSup>
                      <m:r>
                        <a:rPr lang="en-US" sz="2000" i="1">
                          <a:solidFill>
                            <a:srgbClr val="000000"/>
                          </a:solidFill>
                          <a:latin typeface="Cambria Math"/>
                        </a:rPr>
                        <m:t>𝑦</m:t>
                      </m:r>
                      <m:r>
                        <a:rPr lang="en-US" sz="2000" i="1">
                          <a:solidFill>
                            <a:srgbClr val="000000"/>
                          </a:solidFill>
                          <a:latin typeface="Cambria Math"/>
                        </a:rPr>
                        <m:t>.</m:t>
                      </m:r>
                    </m:oMath>
                  </m:oMathPara>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This equation involves </a:t>
                </a:r>
                <a14:m>
                  <m:oMath xmlns:m="http://schemas.openxmlformats.org/officeDocument/2006/math">
                    <m:r>
                      <a:rPr lang="en-US" sz="2000" i="1">
                        <a:solidFill>
                          <a:srgbClr val="000000"/>
                        </a:solidFill>
                        <a:latin typeface="Cambria Math"/>
                      </a:rPr>
                      <m:t>𝑥</m:t>
                    </m:r>
                  </m:oMath>
                </a14:m>
                <a:r>
                  <a:rPr lang="en-US" sz="2000" dirty="0">
                    <a:solidFill>
                      <a:srgbClr val="000000"/>
                    </a:solidFill>
                    <a:latin typeface="Times New Roman" pitchFamily="18" charset="0"/>
                  </a:rPr>
                  <a:t> as well as </a:t>
                </a:r>
                <a14:m>
                  <m:oMath xmlns:m="http://schemas.openxmlformats.org/officeDocument/2006/math">
                    <m:r>
                      <a:rPr lang="en-US" sz="2000" i="1">
                        <a:solidFill>
                          <a:srgbClr val="000000"/>
                        </a:solidFill>
                        <a:latin typeface="Cambria Math"/>
                      </a:rPr>
                      <m:t>𝑉</m:t>
                    </m:r>
                  </m:oMath>
                </a14:m>
                <a:r>
                  <a:rPr lang="en-US" sz="2000" dirty="0">
                    <a:solidFill>
                      <a:srgbClr val="000000"/>
                    </a:solidFill>
                    <a:latin typeface="Times New Roman" pitchFamily="18" charset="0"/>
                  </a:rPr>
                  <a:t> and </a:t>
                </a:r>
                <a14:m>
                  <m:oMath xmlns:m="http://schemas.openxmlformats.org/officeDocument/2006/math">
                    <m:r>
                      <a:rPr lang="en-US" sz="2000" i="1">
                        <a:solidFill>
                          <a:srgbClr val="000000"/>
                        </a:solidFill>
                        <a:latin typeface="Cambria Math"/>
                      </a:rPr>
                      <m:t>𝑦</m:t>
                    </m:r>
                  </m:oMath>
                </a14:m>
                <a:r>
                  <a:rPr lang="en-US" sz="2000" dirty="0">
                    <a:solidFill>
                      <a:srgbClr val="000000"/>
                    </a:solidFill>
                    <a:latin typeface="Times New Roman" pitchFamily="18" charset="0"/>
                  </a:rPr>
                  <a:t>; but since no information is given about </a:t>
                </a:r>
                <a14:m>
                  <m:oMath xmlns:m="http://schemas.openxmlformats.org/officeDocument/2006/math">
                    <m:r>
                      <a:rPr lang="en-US" sz="2000" i="1">
                        <a:solidFill>
                          <a:srgbClr val="000000"/>
                        </a:solidFill>
                        <a:latin typeface="Cambria Math"/>
                      </a:rPr>
                      <m:t>𝑥</m:t>
                    </m:r>
                  </m:oMath>
                </a14:m>
                <a:r>
                  <a:rPr lang="en-US" sz="2000" dirty="0">
                    <a:solidFill>
                      <a:srgbClr val="000000"/>
                    </a:solidFill>
                    <a:latin typeface="Times New Roman" pitchFamily="18" charset="0"/>
                  </a:rPr>
                  <a:t> at the time in question, we need to eliminate this variable.</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similar triangles in the figure suggest that</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𝑥</m:t>
                        </m:r>
                      </m:num>
                      <m:den>
                        <m:r>
                          <a:rPr lang="en-US" sz="2000" i="1">
                            <a:solidFill>
                              <a:srgbClr val="000000"/>
                            </a:solidFill>
                            <a:latin typeface="Cambria Math"/>
                          </a:rPr>
                          <m:t>𝑦</m:t>
                        </m:r>
                      </m:den>
                    </m:f>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5</m:t>
                        </m:r>
                      </m:num>
                      <m:den>
                        <m:r>
                          <a:rPr lang="en-US" sz="2000" i="1">
                            <a:solidFill>
                              <a:srgbClr val="000000"/>
                            </a:solidFill>
                            <a:latin typeface="Cambria Math"/>
                          </a:rPr>
                          <m:t>10</m:t>
                        </m:r>
                      </m:den>
                    </m:f>
                    <m:r>
                      <a:rPr lang="en-US" sz="2000" i="1">
                        <a:solidFill>
                          <a:srgbClr val="000000"/>
                        </a:solidFill>
                        <a:latin typeface="Cambria Math"/>
                      </a:rPr>
                      <m:t>     →     </m:t>
                    </m:r>
                    <m:r>
                      <a:rPr lang="en-US" sz="2000" i="1">
                        <a:solidFill>
                          <a:srgbClr val="000000"/>
                        </a:solidFill>
                        <a:latin typeface="Cambria Math"/>
                      </a:rPr>
                      <m:t>𝑥</m:t>
                    </m:r>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𝑦</m:t>
                        </m:r>
                      </m:num>
                      <m:den>
                        <m:r>
                          <a:rPr lang="en-US" sz="2000" i="1">
                            <a:solidFill>
                              <a:srgbClr val="000000"/>
                            </a:solidFill>
                            <a:latin typeface="Cambria Math"/>
                          </a:rPr>
                          <m:t>2</m:t>
                        </m:r>
                      </m:den>
                    </m:f>
                    <m:r>
                      <a:rPr lang="en-US" sz="2000" i="1">
                        <a:solidFill>
                          <a:srgbClr val="000000"/>
                        </a:solidFill>
                        <a:latin typeface="Cambria Math"/>
                      </a:rPr>
                      <m:t>.</m:t>
                    </m:r>
                  </m:oMath>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Therefore, we have</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a:rPr>
                      <m:t>𝑉</m:t>
                    </m:r>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1</m:t>
                        </m:r>
                      </m:num>
                      <m:den>
                        <m:r>
                          <a:rPr lang="en-US" sz="2000" i="1">
                            <a:solidFill>
                              <a:srgbClr val="000000"/>
                            </a:solidFill>
                            <a:latin typeface="Cambria Math"/>
                          </a:rPr>
                          <m:t>3</m:t>
                        </m:r>
                      </m:den>
                    </m:f>
                    <m:r>
                      <a:rPr lang="en-US" sz="2000" i="1">
                        <a:solidFill>
                          <a:srgbClr val="000000"/>
                        </a:solidFill>
                        <a:latin typeface="Cambria Math"/>
                      </a:rPr>
                      <m:t>𝜋</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𝑥</m:t>
                        </m:r>
                      </m:e>
                      <m:sup>
                        <m:r>
                          <a:rPr lang="en-US" sz="2000" i="1">
                            <a:solidFill>
                              <a:srgbClr val="000000"/>
                            </a:solidFill>
                            <a:latin typeface="Cambria Math"/>
                          </a:rPr>
                          <m:t>2</m:t>
                        </m:r>
                      </m:sup>
                    </m:sSup>
                    <m:r>
                      <a:rPr lang="en-US" sz="2000" i="1">
                        <a:solidFill>
                          <a:srgbClr val="000000"/>
                        </a:solidFill>
                        <a:latin typeface="Cambria Math"/>
                      </a:rPr>
                      <m:t>𝑦</m:t>
                    </m:r>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1</m:t>
                        </m:r>
                      </m:num>
                      <m:den>
                        <m:r>
                          <a:rPr lang="en-US" sz="2000" i="1">
                            <a:solidFill>
                              <a:srgbClr val="000000"/>
                            </a:solidFill>
                            <a:latin typeface="Cambria Math"/>
                          </a:rPr>
                          <m:t>3</m:t>
                        </m:r>
                      </m:den>
                    </m:f>
                    <m:r>
                      <a:rPr lang="en-US" sz="2000" i="1">
                        <a:solidFill>
                          <a:srgbClr val="000000"/>
                        </a:solidFill>
                        <a:latin typeface="Cambria Math"/>
                      </a:rPr>
                      <m:t>𝜋</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𝑦</m:t>
                                </m:r>
                              </m:num>
                              <m:den>
                                <m:r>
                                  <a:rPr lang="en-US" sz="2000" i="1">
                                    <a:solidFill>
                                      <a:srgbClr val="000000"/>
                                    </a:solidFill>
                                    <a:latin typeface="Cambria Math"/>
                                  </a:rPr>
                                  <m:t>2</m:t>
                                </m:r>
                              </m:den>
                            </m:f>
                          </m:e>
                        </m:d>
                      </m:e>
                      <m:sup>
                        <m:r>
                          <a:rPr lang="en-US" sz="2000" i="1">
                            <a:solidFill>
                              <a:srgbClr val="000000"/>
                            </a:solidFill>
                            <a:latin typeface="Cambria Math"/>
                          </a:rPr>
                          <m:t>2</m:t>
                        </m:r>
                      </m:sup>
                    </m:sSup>
                    <m:r>
                      <a:rPr lang="en-US" sz="2000" i="1">
                        <a:solidFill>
                          <a:srgbClr val="000000"/>
                        </a:solidFill>
                        <a:latin typeface="Cambria Math"/>
                      </a:rPr>
                      <m:t>𝑦</m:t>
                    </m:r>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𝜋</m:t>
                        </m:r>
                      </m:num>
                      <m:den>
                        <m:r>
                          <a:rPr lang="en-US" sz="2000" i="1">
                            <a:solidFill>
                              <a:srgbClr val="000000"/>
                            </a:solidFill>
                            <a:latin typeface="Cambria Math"/>
                          </a:rPr>
                          <m:t>12</m:t>
                        </m:r>
                      </m:den>
                    </m:f>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𝑦</m:t>
                        </m:r>
                      </m:e>
                      <m:sup>
                        <m:r>
                          <a:rPr lang="en-US" sz="2000" i="1">
                            <a:solidFill>
                              <a:srgbClr val="000000"/>
                            </a:solidFill>
                            <a:latin typeface="Cambria Math"/>
                          </a:rPr>
                          <m:t>3</m:t>
                        </m:r>
                      </m:sup>
                    </m:sSup>
                    <m:r>
                      <a:rPr lang="en-US" sz="2000" i="1">
                        <a:solidFill>
                          <a:srgbClr val="000000"/>
                        </a:solidFill>
                        <a:latin typeface="Cambria Math"/>
                      </a:rPr>
                      <m:t>.</m:t>
                    </m:r>
                  </m:oMath>
                </a14:m>
                <a:endParaRPr lang="en-US" sz="2000" dirty="0">
                  <a:solidFill>
                    <a:srgbClr val="000000"/>
                  </a:solidFill>
                  <a:latin typeface="Times New Roman"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5022401"/>
              </a:xfrm>
              <a:prstGeom prst="rect">
                <a:avLst/>
              </a:prstGeom>
              <a:blipFill>
                <a:blip r:embed="rId3"/>
                <a:stretch>
                  <a:fillRect l="-772" t="-729"/>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882" y="3559302"/>
            <a:ext cx="310151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882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5253169"/>
              </a:xfrm>
              <a:prstGeom prst="rect">
                <a:avLst/>
              </a:prstGeom>
              <a:noFill/>
            </p:spPr>
            <p:txBody>
              <a:bodyPr wrap="square" rtlCol="0">
                <a:spAutoFit/>
              </a:bodyPr>
              <a:lstStyle/>
              <a:p>
                <a:pPr eaLnBrk="0" fontAlgn="base" hangingPunct="0">
                  <a:spcBef>
                    <a:spcPct val="0"/>
                  </a:spcBef>
                  <a:spcAft>
                    <a:spcPts val="600"/>
                  </a:spcAft>
                  <a:defRPr/>
                </a:pPr>
                <a:r>
                  <a:rPr lang="en-US" sz="2000" b="1" dirty="0">
                    <a:solidFill>
                      <a:srgbClr val="FF0000"/>
                    </a:solidFill>
                    <a:latin typeface="Times New Roman" pitchFamily="18" charset="0"/>
                  </a:rPr>
                  <a:t>EXAMPLE</a:t>
                </a:r>
                <a:r>
                  <a:rPr lang="en-US" sz="2000" b="1" dirty="0">
                    <a:solidFill>
                      <a:srgbClr val="0070C0"/>
                    </a:solidFill>
                    <a:latin typeface="Times New Roman" pitchFamily="18" charset="0"/>
                  </a:rPr>
                  <a:t>  </a:t>
                </a:r>
                <a:r>
                  <a:rPr lang="en-US" sz="2000" dirty="0">
                    <a:solidFill>
                      <a:srgbClr val="000000"/>
                    </a:solidFill>
                    <a:latin typeface="Times New Roman" pitchFamily="18" charset="0"/>
                  </a:rPr>
                  <a:t>Water runs into a conical tank at the rate of </a:t>
                </a:r>
                <a14:m>
                  <m:oMath xmlns:m="http://schemas.openxmlformats.org/officeDocument/2006/math">
                    <m:r>
                      <a:rPr lang="en-US" sz="2000" i="1">
                        <a:solidFill>
                          <a:srgbClr val="000000"/>
                        </a:solidFill>
                        <a:latin typeface="Cambria Math"/>
                      </a:rPr>
                      <m:t>9</m:t>
                    </m:r>
                  </m:oMath>
                </a14:m>
                <a:r>
                  <a:rPr lang="en-US" sz="2000" dirty="0">
                    <a:solidFill>
                      <a:srgbClr val="000000"/>
                    </a:solidFill>
                    <a:latin typeface="Times New Roman" pitchFamily="18" charset="0"/>
                  </a:rPr>
                  <a:t> ft</a:t>
                </a:r>
                <a:r>
                  <a:rPr lang="en-US" sz="2000" baseline="30000" dirty="0">
                    <a:solidFill>
                      <a:srgbClr val="000000"/>
                    </a:solidFill>
                    <a:latin typeface="Times New Roman" pitchFamily="18" charset="0"/>
                  </a:rPr>
                  <a:t>3</a:t>
                </a:r>
                <a:r>
                  <a:rPr lang="en-US" sz="2000" dirty="0">
                    <a:solidFill>
                      <a:srgbClr val="000000"/>
                    </a:solidFill>
                    <a:latin typeface="Times New Roman" pitchFamily="18" charset="0"/>
                  </a:rPr>
                  <a:t>/min.  The tank stands point down and has a height of 10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and a base radius of 5 ft.  How fast is the water level rising when the water is 6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deep?</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To determine the rate at which the water level is rising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oMath>
                </a14:m>
                <a:r>
                  <a:rPr lang="en-US" sz="2000" dirty="0">
                    <a:solidFill>
                      <a:srgbClr val="000000"/>
                    </a:solidFill>
                    <a:latin typeface="Times New Roman" pitchFamily="18" charset="0"/>
                  </a:rPr>
                  <a:t>), we differentiate the equation </a:t>
                </a:r>
                <a14:m>
                  <m:oMath xmlns:m="http://schemas.openxmlformats.org/officeDocument/2006/math">
                    <m:r>
                      <a:rPr lang="en-US" sz="2000" i="1">
                        <a:solidFill>
                          <a:srgbClr val="000000"/>
                        </a:solidFill>
                        <a:latin typeface="Cambria Math"/>
                      </a:rPr>
                      <m:t>𝑉</m:t>
                    </m:r>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𝜋</m:t>
                        </m:r>
                      </m:num>
                      <m:den>
                        <m:r>
                          <a:rPr lang="en-US" sz="2000" i="1">
                            <a:solidFill>
                              <a:srgbClr val="000000"/>
                            </a:solidFill>
                            <a:latin typeface="Cambria Math"/>
                          </a:rPr>
                          <m:t>12</m:t>
                        </m:r>
                      </m:den>
                    </m:f>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𝑦</m:t>
                        </m:r>
                      </m:e>
                      <m:sup>
                        <m:r>
                          <a:rPr lang="en-US" sz="2000" i="1">
                            <a:solidFill>
                              <a:srgbClr val="000000"/>
                            </a:solidFill>
                            <a:latin typeface="Cambria Math"/>
                          </a:rPr>
                          <m:t>3</m:t>
                        </m:r>
                      </m:sup>
                    </m:sSup>
                  </m:oMath>
                </a14:m>
                <a:r>
                  <a:rPr lang="en-US" sz="2000" dirty="0">
                    <a:solidFill>
                      <a:srgbClr val="000000"/>
                    </a:solidFill>
                    <a:latin typeface="Times New Roman" pitchFamily="18" charset="0"/>
                  </a:rPr>
                  <a:t> with respect to time </a:t>
                </a:r>
                <a14:m>
                  <m:oMath xmlns:m="http://schemas.openxmlformats.org/officeDocument/2006/math">
                    <m:r>
                      <a:rPr lang="en-US" sz="2000" i="1">
                        <a:solidFill>
                          <a:srgbClr val="000000"/>
                        </a:solidFill>
                        <a:latin typeface="Cambria Math"/>
                      </a:rPr>
                      <m:t>𝑡</m:t>
                    </m:r>
                  </m:oMath>
                </a14:m>
                <a:r>
                  <a:rPr lang="en-US" sz="2000" dirty="0">
                    <a:solidFill>
                      <a:srgbClr val="000000"/>
                    </a:solidFill>
                    <a:latin typeface="Times New Roman" pitchFamily="18" charset="0"/>
                  </a:rPr>
                  <a:t>.</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num>
                      <m:den>
                        <m:r>
                          <a:rPr lang="en-US" sz="2000" i="1">
                            <a:solidFill>
                              <a:srgbClr val="000000"/>
                            </a:solidFill>
                            <a:latin typeface="Cambria Math"/>
                          </a:rPr>
                          <m:t>𝑑𝑡</m:t>
                        </m:r>
                      </m:den>
                    </m:f>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a:rPr>
                          <m:t>𝑉</m:t>
                        </m:r>
                      </m:e>
                    </m:d>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num>
                      <m:den>
                        <m:r>
                          <a:rPr lang="en-US" sz="2000" i="1">
                            <a:solidFill>
                              <a:srgbClr val="000000"/>
                            </a:solidFill>
                            <a:latin typeface="Cambria Math"/>
                          </a:rPr>
                          <m:t>𝑑𝑡</m:t>
                        </m:r>
                      </m:den>
                    </m:f>
                    <m:d>
                      <m:dPr>
                        <m:begChr m:val="["/>
                        <m:endChr m:val="]"/>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𝜋</m:t>
                            </m:r>
                          </m:num>
                          <m:den>
                            <m:r>
                              <a:rPr lang="en-US" sz="2000" i="1">
                                <a:solidFill>
                                  <a:srgbClr val="000000"/>
                                </a:solidFill>
                                <a:latin typeface="Cambria Math"/>
                              </a:rPr>
                              <m:t>12</m:t>
                            </m:r>
                          </m:den>
                        </m:f>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𝑦</m:t>
                            </m:r>
                          </m:e>
                          <m:sup>
                            <m:r>
                              <a:rPr lang="en-US" sz="2000" i="1">
                                <a:solidFill>
                                  <a:srgbClr val="000000"/>
                                </a:solidFill>
                                <a:latin typeface="Cambria Math"/>
                              </a:rPr>
                              <m:t>3</m:t>
                            </m:r>
                          </m:sup>
                        </m:sSup>
                      </m:e>
                    </m:d>
                  </m:oMath>
                </a14:m>
                <a:endParaRPr lang="en-US" sz="2000" dirty="0">
                  <a:solidFill>
                    <a:srgbClr val="000000"/>
                  </a:solidFill>
                  <a:latin typeface="Times New Roman" pitchFamily="18" charset="0"/>
                </a:endParaRP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𝑑𝑉</m:t>
                        </m:r>
                      </m:num>
                      <m:den>
                        <m:r>
                          <a:rPr lang="en-US" sz="2000" i="1">
                            <a:solidFill>
                              <a:srgbClr val="000000"/>
                            </a:solidFill>
                            <a:latin typeface="Cambria Math"/>
                          </a:rPr>
                          <m:t>𝑑𝑡</m:t>
                        </m:r>
                      </m:den>
                    </m:f>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𝜋</m:t>
                        </m:r>
                      </m:num>
                      <m:den>
                        <m:r>
                          <a:rPr lang="en-US" sz="2000" i="1">
                            <a:solidFill>
                              <a:srgbClr val="000000"/>
                            </a:solidFill>
                            <a:latin typeface="Cambria Math"/>
                          </a:rPr>
                          <m:t>4</m:t>
                        </m:r>
                      </m:den>
                    </m:f>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𝑦</m:t>
                        </m:r>
                      </m:e>
                      <m:sup>
                        <m:r>
                          <a:rPr lang="en-US" sz="2000" i="1">
                            <a:solidFill>
                              <a:srgbClr val="000000"/>
                            </a:solidFill>
                            <a:latin typeface="Cambria Math"/>
                          </a:rPr>
                          <m:t>2</m:t>
                        </m:r>
                      </m:sup>
                    </m:sSup>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oMath>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Finally, we use </a:t>
                </a:r>
                <a14:m>
                  <m:oMath xmlns:m="http://schemas.openxmlformats.org/officeDocument/2006/math">
                    <m:r>
                      <a:rPr lang="en-US" sz="2000" i="1">
                        <a:solidFill>
                          <a:srgbClr val="000000"/>
                        </a:solidFill>
                        <a:latin typeface="Cambria Math"/>
                      </a:rPr>
                      <m:t>𝑦</m:t>
                    </m:r>
                    <m:r>
                      <a:rPr lang="en-US" sz="2000" i="1">
                        <a:solidFill>
                          <a:srgbClr val="000000"/>
                        </a:solidFill>
                        <a:latin typeface="Cambria Math"/>
                      </a:rPr>
                      <m:t>=6</m:t>
                    </m:r>
                  </m:oMath>
                </a14:m>
                <a:r>
                  <a:rPr lang="en-US" sz="2000" dirty="0">
                    <a:solidFill>
                      <a:srgbClr val="000000"/>
                    </a:solidFill>
                    <a:latin typeface="Times New Roman" pitchFamily="18" charset="0"/>
                  </a:rPr>
                  <a:t> and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𝑑𝑉</m:t>
                        </m:r>
                      </m:num>
                      <m:den>
                        <m:r>
                          <a:rPr lang="en-US" sz="2000" i="1">
                            <a:solidFill>
                              <a:srgbClr val="000000"/>
                            </a:solidFill>
                            <a:latin typeface="Cambria Math"/>
                          </a:rPr>
                          <m:t>𝑑𝑡</m:t>
                        </m:r>
                      </m:den>
                    </m:f>
                    <m:r>
                      <a:rPr lang="en-US" sz="2000" i="1">
                        <a:solidFill>
                          <a:srgbClr val="000000"/>
                        </a:solidFill>
                        <a:latin typeface="Cambria Math"/>
                      </a:rPr>
                      <m:t>=9</m:t>
                    </m:r>
                  </m:oMath>
                </a14:m>
                <a:r>
                  <a:rPr lang="en-US" sz="2000" dirty="0">
                    <a:solidFill>
                      <a:srgbClr val="000000"/>
                    </a:solidFill>
                    <a:latin typeface="Times New Roman" pitchFamily="18" charset="0"/>
                  </a:rPr>
                  <a:t> to obtain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oMath>
                </a14:m>
                <a:r>
                  <a:rPr lang="en-US" sz="2000" dirty="0">
                    <a:solidFill>
                      <a:srgbClr val="000000"/>
                    </a:solidFill>
                    <a:latin typeface="Times New Roman" pitchFamily="18" charset="0"/>
                  </a:rPr>
                  <a:t>.</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a:rPr>
                      <m:t>9=</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𝜋</m:t>
                        </m:r>
                      </m:num>
                      <m:den>
                        <m:r>
                          <a:rPr lang="en-US" sz="2000" i="1">
                            <a:solidFill>
                              <a:srgbClr val="000000"/>
                            </a:solidFill>
                            <a:latin typeface="Cambria Math"/>
                          </a:rPr>
                          <m:t>4</m:t>
                        </m:r>
                      </m:den>
                    </m:f>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6</m:t>
                            </m:r>
                          </m:e>
                        </m:d>
                      </m:e>
                      <m:sup>
                        <m:r>
                          <a:rPr lang="en-US" sz="2000" i="1">
                            <a:solidFill>
                              <a:srgbClr val="000000"/>
                            </a:solidFill>
                            <a:latin typeface="Cambria Math"/>
                          </a:rPr>
                          <m:t>2</m:t>
                        </m:r>
                      </m:sup>
                    </m:sSup>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oMath>
                </a14:m>
                <a:endParaRPr lang="en-US" sz="2000" dirty="0">
                  <a:solidFill>
                    <a:srgbClr val="000000"/>
                  </a:solidFill>
                  <a:latin typeface="Times New Roman" pitchFamily="18" charset="0"/>
                </a:endParaRP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1</m:t>
                        </m:r>
                      </m:num>
                      <m:den>
                        <m:r>
                          <a:rPr lang="en-US" sz="2000" i="1">
                            <a:solidFill>
                              <a:srgbClr val="000000"/>
                            </a:solidFill>
                            <a:latin typeface="Cambria Math"/>
                          </a:rPr>
                          <m:t>𝜋</m:t>
                        </m:r>
                      </m:den>
                    </m:f>
                    <m:r>
                      <a:rPr lang="en-US" sz="2000" i="1">
                        <a:solidFill>
                          <a:srgbClr val="000000"/>
                        </a:solidFill>
                        <a:latin typeface="Cambria Math"/>
                      </a:rPr>
                      <m:t>≈0.32</m:t>
                    </m:r>
                  </m:oMath>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At the moment in question, the water level is </a:t>
                </a:r>
                <a:br>
                  <a:rPr lang="en-US" sz="2000" dirty="0">
                    <a:solidFill>
                      <a:srgbClr val="000000"/>
                    </a:solidFill>
                    <a:latin typeface="Times New Roman" pitchFamily="18" charset="0"/>
                  </a:rPr>
                </a:br>
                <a:r>
                  <a:rPr lang="en-US" sz="2000" dirty="0">
                    <a:solidFill>
                      <a:srgbClr val="000000"/>
                    </a:solidFill>
                    <a:latin typeface="Times New Roman" pitchFamily="18" charset="0"/>
                  </a:rPr>
                  <a:t>rising at about </a:t>
                </a:r>
                <a14:m>
                  <m:oMath xmlns:m="http://schemas.openxmlformats.org/officeDocument/2006/math">
                    <m:r>
                      <a:rPr lang="en-US" sz="2000" i="1">
                        <a:solidFill>
                          <a:srgbClr val="000000"/>
                        </a:solidFill>
                        <a:latin typeface="Cambria Math"/>
                      </a:rPr>
                      <m:t>0.32</m:t>
                    </m:r>
                  </m:oMath>
                </a14:m>
                <a:r>
                  <a:rPr lang="en-US" sz="2000" dirty="0">
                    <a:solidFill>
                      <a:srgbClr val="000000"/>
                    </a:solidFill>
                    <a:latin typeface="Times New Roman" pitchFamily="18" charset="0"/>
                  </a:rPr>
                  <a:t> ft/min.</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5253169"/>
              </a:xfrm>
              <a:prstGeom prst="rect">
                <a:avLst/>
              </a:prstGeom>
              <a:blipFill>
                <a:blip r:embed="rId3"/>
                <a:stretch>
                  <a:fillRect l="-772" t="-697" r="-491" b="-1161"/>
                </a:stretch>
              </a:blipFill>
            </p:spPr>
            <p:txBody>
              <a:bodyPr/>
              <a:lstStyle/>
              <a:p>
                <a:r>
                  <a:rPr lang="en-US">
                    <a:noFill/>
                  </a:rPr>
                  <a:t> </a:t>
                </a:r>
              </a:p>
            </p:txBody>
          </p:sp>
        </mc:Fallback>
      </mc:AlternateContent>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882" y="2667000"/>
            <a:ext cx="310151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340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0"/>
                <a:ext cx="8686800" cy="5640070"/>
              </a:xfrm>
              <a:prstGeom prst="rect">
                <a:avLst/>
              </a:prstGeom>
              <a:noFill/>
            </p:spPr>
            <p:txBody>
              <a:bodyPr wrap="square" rtlCol="0">
                <a:spAutoFit/>
              </a:bodyPr>
              <a:lstStyle/>
              <a:p>
                <a:pPr eaLnBrk="0" fontAlgn="base" hangingPunct="0">
                  <a:spcBef>
                    <a:spcPct val="0"/>
                  </a:spcBef>
                  <a:spcAft>
                    <a:spcPts val="600"/>
                  </a:spcAft>
                  <a:defRPr/>
                </a:pPr>
                <a:r>
                  <a:rPr lang="en-US" sz="2000" b="1" dirty="0">
                    <a:solidFill>
                      <a:srgbClr val="FF0000"/>
                    </a:solidFill>
                    <a:latin typeface="Times New Roman" pitchFamily="18" charset="0"/>
                  </a:rPr>
                  <a:t>EXAMPLE</a:t>
                </a:r>
                <a:r>
                  <a:rPr lang="en-US" sz="2000" b="1" dirty="0">
                    <a:solidFill>
                      <a:srgbClr val="0070C0"/>
                    </a:solidFill>
                    <a:latin typeface="Times New Roman" pitchFamily="18" charset="0"/>
                  </a:rPr>
                  <a:t>  </a:t>
                </a:r>
                <a:r>
                  <a:rPr lang="en-US" sz="2000" dirty="0">
                    <a:solidFill>
                      <a:srgbClr val="000000"/>
                    </a:solidFill>
                    <a:latin typeface="Times New Roman" pitchFamily="18" charset="0"/>
                  </a:rPr>
                  <a:t>A light shines from the top of a pole 50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high.  A ball is dropped from the same height from a point 30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away from the light.  (See figure below.)  How fast is the shadow of the ball moving along the ground 0.5 sec later?</a:t>
                </a:r>
                <a:br>
                  <a:rPr lang="en-US" sz="2000" dirty="0">
                    <a:solidFill>
                      <a:srgbClr val="000000"/>
                    </a:solidFill>
                    <a:latin typeface="Times New Roman" pitchFamily="18" charset="0"/>
                  </a:rPr>
                </a:br>
                <a:r>
                  <a:rPr lang="en-US" sz="2000" dirty="0">
                    <a:solidFill>
                      <a:srgbClr val="000000"/>
                    </a:solidFill>
                    <a:latin typeface="Times New Roman" pitchFamily="18" charset="0"/>
                  </a:rPr>
                  <a:t>(Assume the ball falls a distance </a:t>
                </a:r>
                <a14:m>
                  <m:oMath xmlns:m="http://schemas.openxmlformats.org/officeDocument/2006/math">
                    <m:r>
                      <a:rPr lang="en-US" sz="2000" i="1">
                        <a:solidFill>
                          <a:srgbClr val="000000"/>
                        </a:solidFill>
                        <a:latin typeface="Cambria Math"/>
                      </a:rPr>
                      <m:t>𝑠</m:t>
                    </m:r>
                    <m:r>
                      <a:rPr lang="en-US" sz="2000" i="1">
                        <a:solidFill>
                          <a:srgbClr val="000000"/>
                        </a:solidFill>
                        <a:latin typeface="Cambria Math"/>
                      </a:rPr>
                      <m:t>=16</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𝑡</m:t>
                        </m:r>
                      </m:e>
                      <m:sup>
                        <m:r>
                          <a:rPr lang="en-US" sz="2000" i="1">
                            <a:solidFill>
                              <a:srgbClr val="000000"/>
                            </a:solidFill>
                            <a:latin typeface="Cambria Math"/>
                          </a:rPr>
                          <m:t>2</m:t>
                        </m:r>
                      </m:sup>
                    </m:sSup>
                  </m:oMath>
                </a14:m>
                <a:r>
                  <a:rPr lang="en-US" sz="2000" dirty="0">
                    <a:solidFill>
                      <a:srgbClr val="000000"/>
                    </a:solidFill>
                    <a:latin typeface="Times New Roman" pitchFamily="18" charset="0"/>
                  </a:rPr>
                  <a:t>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in </a:t>
                </a:r>
                <a14:m>
                  <m:oMath xmlns:m="http://schemas.openxmlformats.org/officeDocument/2006/math">
                    <m:r>
                      <a:rPr lang="en-US" sz="2000" i="1">
                        <a:solidFill>
                          <a:srgbClr val="000000"/>
                        </a:solidFill>
                        <a:latin typeface="Cambria Math"/>
                      </a:rPr>
                      <m:t>𝑡</m:t>
                    </m:r>
                  </m:oMath>
                </a14:m>
                <a:r>
                  <a:rPr lang="en-US" sz="2000" dirty="0">
                    <a:solidFill>
                      <a:srgbClr val="000000"/>
                    </a:solidFill>
                    <a:latin typeface="Times New Roman" pitchFamily="18" charset="0"/>
                  </a:rPr>
                  <a:t> sec.)</a:t>
                </a:r>
              </a:p>
              <a:p>
                <a:pPr eaLnBrk="0" fontAlgn="base" hangingPunct="0">
                  <a:spcBef>
                    <a:spcPct val="0"/>
                  </a:spcBef>
                  <a:spcAft>
                    <a:spcPts val="600"/>
                  </a:spcAft>
                  <a:defRPr/>
                </a:pPr>
                <a:endParaRPr lang="en-US"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variables in the problem are</a:t>
                </a: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a:rPr>
                      <m:t>𝑥</m:t>
                    </m:r>
                    <m:r>
                      <a:rPr lang="en-US" sz="2000" i="1">
                        <a:solidFill>
                          <a:srgbClr val="000000"/>
                        </a:solidFill>
                        <a:latin typeface="Cambria Math"/>
                      </a:rPr>
                      <m:t>=</m:t>
                    </m:r>
                  </m:oMath>
                </a14:m>
                <a:r>
                  <a:rPr lang="en-US" sz="2000" dirty="0">
                    <a:solidFill>
                      <a:srgbClr val="000000"/>
                    </a:solidFill>
                    <a:latin typeface="Times New Roman" pitchFamily="18" charset="0"/>
                  </a:rPr>
                  <a:t> distance of shadow to pole at time </a:t>
                </a:r>
                <a14:m>
                  <m:oMath xmlns:m="http://schemas.openxmlformats.org/officeDocument/2006/math">
                    <m:r>
                      <a:rPr lang="en-US" sz="2000" i="1">
                        <a:solidFill>
                          <a:srgbClr val="000000"/>
                        </a:solidFill>
                        <a:latin typeface="Cambria Math"/>
                      </a:rPr>
                      <m:t>𝑡</m:t>
                    </m:r>
                  </m:oMath>
                </a14:m>
                <a:r>
                  <a:rPr lang="en-US" sz="2000" dirty="0">
                    <a:solidFill>
                      <a:srgbClr val="000000"/>
                    </a:solidFill>
                    <a:latin typeface="Times New Roman" pitchFamily="18" charset="0"/>
                  </a:rPr>
                  <a:t>; </a:t>
                </a:r>
                <a:br>
                  <a:rPr lang="en-US" sz="2000" dirty="0">
                    <a:solidFill>
                      <a:srgbClr val="000000"/>
                    </a:solidFill>
                    <a:latin typeface="Times New Roman" pitchFamily="18" charset="0"/>
                  </a:rPr>
                </a:br>
                <a:r>
                  <a:rPr lang="en-US" sz="2000" dirty="0">
                    <a:solidFill>
                      <a:srgbClr val="000000"/>
                    </a:solidFill>
                    <a:latin typeface="Times New Roman" pitchFamily="18" charset="0"/>
                  </a:rPr>
                  <a:t>so that the shadow’s length is </a:t>
                </a:r>
                <a14:m>
                  <m:oMath xmlns:m="http://schemas.openxmlformats.org/officeDocument/2006/math">
                    <m:r>
                      <a:rPr lang="en-US" sz="2000" i="1">
                        <a:solidFill>
                          <a:srgbClr val="000000"/>
                        </a:solidFill>
                        <a:latin typeface="Cambria Math"/>
                      </a:rPr>
                      <m:t>𝑥</m:t>
                    </m:r>
                    <m:r>
                      <a:rPr lang="en-US" sz="2000" i="1">
                        <a:solidFill>
                          <a:srgbClr val="000000"/>
                        </a:solidFill>
                        <a:latin typeface="Cambria Math"/>
                      </a:rPr>
                      <m:t>−30</m:t>
                    </m:r>
                  </m:oMath>
                </a14:m>
                <a:r>
                  <a:rPr lang="en-US" sz="2000" dirty="0">
                    <a:solidFill>
                      <a:srgbClr val="000000"/>
                    </a:solidFill>
                    <a:latin typeface="Times New Roman" pitchFamily="18" charset="0"/>
                  </a:rPr>
                  <a:t>.</a:t>
                </a: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a:rPr>
                      <m:t>𝑦</m:t>
                    </m:r>
                    <m:r>
                      <a:rPr lang="en-US" sz="2000" i="1">
                        <a:solidFill>
                          <a:srgbClr val="000000"/>
                        </a:solidFill>
                        <a:latin typeface="Cambria Math"/>
                      </a:rPr>
                      <m:t>=</m:t>
                    </m:r>
                  </m:oMath>
                </a14:m>
                <a:r>
                  <a:rPr lang="en-US" sz="2000" dirty="0">
                    <a:solidFill>
                      <a:srgbClr val="000000"/>
                    </a:solidFill>
                    <a:latin typeface="Times New Roman" pitchFamily="18" charset="0"/>
                  </a:rPr>
                  <a:t> height of the ball at time </a:t>
                </a:r>
                <a14:m>
                  <m:oMath xmlns:m="http://schemas.openxmlformats.org/officeDocument/2006/math">
                    <m:r>
                      <a:rPr lang="en-US" sz="2000" i="1">
                        <a:solidFill>
                          <a:srgbClr val="000000"/>
                        </a:solidFill>
                        <a:latin typeface="Cambria Math"/>
                      </a:rPr>
                      <m:t>𝑡</m:t>
                    </m:r>
                  </m:oMath>
                </a14:m>
                <a:r>
                  <a:rPr lang="en-US" sz="2000" dirty="0">
                    <a:solidFill>
                      <a:srgbClr val="000000"/>
                    </a:solidFill>
                    <a:latin typeface="Times New Roman" pitchFamily="18" charset="0"/>
                  </a:rPr>
                  <a:t>;</a:t>
                </a:r>
                <a:br>
                  <a:rPr lang="en-US" sz="2000" dirty="0">
                    <a:solidFill>
                      <a:srgbClr val="000000"/>
                    </a:solidFill>
                    <a:latin typeface="Times New Roman" pitchFamily="18" charset="0"/>
                  </a:rPr>
                </a:br>
                <a:r>
                  <a:rPr lang="en-US" sz="2000" dirty="0">
                    <a:solidFill>
                      <a:srgbClr val="000000"/>
                    </a:solidFill>
                    <a:latin typeface="Times New Roman" pitchFamily="18" charset="0"/>
                  </a:rPr>
                  <a:t>so that </a:t>
                </a:r>
                <a14:m>
                  <m:oMath xmlns:m="http://schemas.openxmlformats.org/officeDocument/2006/math">
                    <m:r>
                      <a:rPr lang="en-US" sz="2000" i="1">
                        <a:solidFill>
                          <a:srgbClr val="000000"/>
                        </a:solidFill>
                        <a:latin typeface="Cambria Math"/>
                      </a:rPr>
                      <m:t>𝑦</m:t>
                    </m:r>
                    <m:r>
                      <a:rPr lang="en-US" sz="2000" i="1">
                        <a:solidFill>
                          <a:srgbClr val="000000"/>
                        </a:solidFill>
                        <a:latin typeface="Cambria Math"/>
                      </a:rPr>
                      <m:t>=50−16</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𝑡</m:t>
                        </m:r>
                      </m:e>
                      <m:sup>
                        <m:r>
                          <a:rPr lang="en-US" sz="2000" i="1">
                            <a:solidFill>
                              <a:srgbClr val="000000"/>
                            </a:solidFill>
                            <a:latin typeface="Cambria Math"/>
                          </a:rPr>
                          <m:t>2</m:t>
                        </m:r>
                      </m:sup>
                    </m:sSup>
                  </m:oMath>
                </a14:m>
                <a:r>
                  <a:rPr lang="en-US" sz="2000" dirty="0">
                    <a:solidFill>
                      <a:srgbClr val="000000"/>
                    </a:solidFill>
                    <a:latin typeface="Times New Roman" pitchFamily="18" charset="0"/>
                  </a:rPr>
                  <a:t>.</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We are asked to find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oMath>
                </a14:m>
                <a:r>
                  <a:rPr lang="en-US" sz="2000" dirty="0">
                    <a:solidFill>
                      <a:srgbClr val="000000"/>
                    </a:solidFill>
                    <a:latin typeface="Times New Roman" pitchFamily="18" charset="0"/>
                  </a:rPr>
                  <a:t> when </a:t>
                </a:r>
                <a14:m>
                  <m:oMath xmlns:m="http://schemas.openxmlformats.org/officeDocument/2006/math">
                    <m:r>
                      <a:rPr lang="en-US" sz="2000" i="1">
                        <a:solidFill>
                          <a:srgbClr val="000000"/>
                        </a:solidFill>
                        <a:latin typeface="Cambria Math"/>
                      </a:rPr>
                      <m:t>𝑡</m:t>
                    </m:r>
                    <m:r>
                      <a:rPr lang="en-US" sz="2000" i="1">
                        <a:solidFill>
                          <a:srgbClr val="000000"/>
                        </a:solidFill>
                        <a:latin typeface="Cambria Math"/>
                      </a:rPr>
                      <m:t>=0.5</m:t>
                    </m:r>
                  </m:oMath>
                </a14:m>
                <a:r>
                  <a:rPr lang="en-US" sz="2000" dirty="0">
                    <a:solidFill>
                      <a:srgbClr val="000000"/>
                    </a:solidFill>
                    <a:latin typeface="Times New Roman" pitchFamily="18" charset="0"/>
                  </a:rPr>
                  <a:t> sec.</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similar triangles in the figure suggest </a:t>
                </a:r>
                <a:br>
                  <a:rPr lang="en-US" sz="2000" dirty="0">
                    <a:solidFill>
                      <a:srgbClr val="000000"/>
                    </a:solidFill>
                    <a:latin typeface="Times New Roman" pitchFamily="18" charset="0"/>
                  </a:rPr>
                </a:br>
                <a:r>
                  <a:rPr lang="en-US" sz="2000" dirty="0">
                    <a:solidFill>
                      <a:srgbClr val="000000"/>
                    </a:solidFill>
                    <a:latin typeface="Times New Roman" pitchFamily="18" charset="0"/>
                  </a:rPr>
                  <a:t>that the variables are related by the equation</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50</m:t>
                        </m:r>
                      </m:num>
                      <m:den>
                        <m:r>
                          <a:rPr lang="en-US" sz="2000" i="1">
                            <a:solidFill>
                              <a:srgbClr val="000000"/>
                            </a:solidFill>
                            <a:latin typeface="Cambria Math"/>
                          </a:rPr>
                          <m:t>𝑥</m:t>
                        </m:r>
                      </m:den>
                    </m:f>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𝑦</m:t>
                        </m:r>
                      </m:num>
                      <m:den>
                        <m:r>
                          <a:rPr lang="en-US" sz="2000" i="1">
                            <a:solidFill>
                              <a:srgbClr val="000000"/>
                            </a:solidFill>
                            <a:latin typeface="Cambria Math"/>
                          </a:rPr>
                          <m:t>𝑥</m:t>
                        </m:r>
                        <m:r>
                          <a:rPr lang="en-US" sz="2000" i="1">
                            <a:solidFill>
                              <a:srgbClr val="000000"/>
                            </a:solidFill>
                            <a:latin typeface="Cambria Math"/>
                          </a:rPr>
                          <m:t>−30</m:t>
                        </m:r>
                      </m:den>
                    </m:f>
                  </m:oMath>
                </a14:m>
                <a:endParaRPr lang="en-US" sz="2000" dirty="0">
                  <a:solidFill>
                    <a:srgbClr val="000000"/>
                  </a:solidFill>
                  <a:latin typeface="Times New Roman" pitchFamily="18" charset="0"/>
                </a:endParaRPr>
              </a:p>
              <a:p>
                <a:pPr marL="347663" eaLnBrk="0" fontAlgn="base" hangingPunct="0">
                  <a:spcBef>
                    <a:spcPct val="0"/>
                  </a:spcBef>
                  <a:spcAft>
                    <a:spcPts val="600"/>
                  </a:spcAft>
                  <a:defRPr/>
                </a:pPr>
                <a:r>
                  <a:rPr lang="en-US" sz="2000" dirty="0">
                    <a:solidFill>
                      <a:srgbClr val="000000"/>
                    </a:solidFill>
                    <a:latin typeface="Times New Roman" pitchFamily="18" charset="0"/>
                  </a:rPr>
                  <a:t>or </a:t>
                </a:r>
                <a14:m>
                  <m:oMath xmlns:m="http://schemas.openxmlformats.org/officeDocument/2006/math">
                    <m:r>
                      <a:rPr lang="en-US" sz="2000" i="1">
                        <a:solidFill>
                          <a:srgbClr val="000000"/>
                        </a:solidFill>
                        <a:latin typeface="Cambria Math"/>
                      </a:rPr>
                      <m:t>𝑥𝑦</m:t>
                    </m:r>
                    <m:r>
                      <a:rPr lang="en-US" sz="2000" i="1">
                        <a:solidFill>
                          <a:srgbClr val="000000"/>
                        </a:solidFill>
                        <a:latin typeface="Cambria Math"/>
                      </a:rPr>
                      <m:t>=50</m:t>
                    </m:r>
                    <m:r>
                      <a:rPr lang="en-US" sz="2000" i="1">
                        <a:solidFill>
                          <a:srgbClr val="000000"/>
                        </a:solidFill>
                        <a:latin typeface="Cambria Math"/>
                      </a:rPr>
                      <m:t>𝑥</m:t>
                    </m:r>
                    <m:r>
                      <a:rPr lang="en-US" sz="2000" i="1">
                        <a:solidFill>
                          <a:srgbClr val="000000"/>
                        </a:solidFill>
                        <a:latin typeface="Cambria Math"/>
                      </a:rPr>
                      <m:t>−1500</m:t>
                    </m:r>
                  </m:oMath>
                </a14:m>
                <a:r>
                  <a:rPr lang="en-US" sz="2000" dirty="0">
                    <a:solidFill>
                      <a:srgbClr val="000000"/>
                    </a:solidFill>
                    <a:latin typeface="Times New Roman" pitchFamily="18" charset="0"/>
                  </a:rPr>
                  <a:t>.</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0"/>
                <a:ext cx="8686800" cy="5640070"/>
              </a:xfrm>
              <a:prstGeom prst="rect">
                <a:avLst/>
              </a:prstGeom>
              <a:blipFill>
                <a:blip r:embed="rId3"/>
                <a:stretch>
                  <a:fillRect l="-772" t="-649"/>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867436"/>
            <a:ext cx="3657600" cy="209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341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0"/>
                <a:ext cx="8686800" cy="6182462"/>
              </a:xfrm>
              <a:prstGeom prst="rect">
                <a:avLst/>
              </a:prstGeom>
              <a:noFill/>
            </p:spPr>
            <p:txBody>
              <a:bodyPr wrap="square" rtlCol="0">
                <a:spAutoFit/>
              </a:bodyPr>
              <a:lstStyle/>
              <a:p>
                <a:pPr eaLnBrk="0" fontAlgn="base" hangingPunct="0">
                  <a:spcBef>
                    <a:spcPct val="0"/>
                  </a:spcBef>
                  <a:spcAft>
                    <a:spcPts val="600"/>
                  </a:spcAft>
                  <a:defRPr/>
                </a:pPr>
                <a:r>
                  <a:rPr lang="en-US" sz="2000" b="1" dirty="0">
                    <a:solidFill>
                      <a:srgbClr val="FF0000"/>
                    </a:solidFill>
                    <a:latin typeface="Times New Roman" pitchFamily="18" charset="0"/>
                  </a:rPr>
                  <a:t>EXAMPLE</a:t>
                </a:r>
                <a:r>
                  <a:rPr lang="en-US" sz="2000" b="1" dirty="0">
                    <a:solidFill>
                      <a:srgbClr val="0070C0"/>
                    </a:solidFill>
                    <a:latin typeface="Times New Roman" pitchFamily="18" charset="0"/>
                  </a:rPr>
                  <a:t>  </a:t>
                </a:r>
                <a:r>
                  <a:rPr lang="en-US" sz="2000" dirty="0">
                    <a:solidFill>
                      <a:srgbClr val="000000"/>
                    </a:solidFill>
                    <a:latin typeface="Times New Roman" pitchFamily="18" charset="0"/>
                  </a:rPr>
                  <a:t>A light shines from the top of a pole 50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high.  A ball is dropped from the same height from a point 30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away from the light.  (See figure below.)  How fast is the shadow of the ball moving along the ground 0.5 sec later?</a:t>
                </a:r>
                <a:br>
                  <a:rPr lang="en-US" sz="2000" dirty="0">
                    <a:solidFill>
                      <a:srgbClr val="000000"/>
                    </a:solidFill>
                    <a:latin typeface="Times New Roman" pitchFamily="18" charset="0"/>
                  </a:rPr>
                </a:br>
                <a:r>
                  <a:rPr lang="en-US" sz="2000" dirty="0">
                    <a:solidFill>
                      <a:srgbClr val="000000"/>
                    </a:solidFill>
                    <a:latin typeface="Times New Roman" pitchFamily="18" charset="0"/>
                  </a:rPr>
                  <a:t>(Assume the ball falls a distance </a:t>
                </a:r>
                <a14:m>
                  <m:oMath xmlns:m="http://schemas.openxmlformats.org/officeDocument/2006/math">
                    <m:r>
                      <a:rPr lang="en-US" sz="2000" i="1">
                        <a:solidFill>
                          <a:srgbClr val="000000"/>
                        </a:solidFill>
                        <a:latin typeface="Cambria Math"/>
                      </a:rPr>
                      <m:t>𝑠</m:t>
                    </m:r>
                    <m:r>
                      <a:rPr lang="en-US" sz="2000" i="1">
                        <a:solidFill>
                          <a:srgbClr val="000000"/>
                        </a:solidFill>
                        <a:latin typeface="Cambria Math"/>
                      </a:rPr>
                      <m:t>=16</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𝑡</m:t>
                        </m:r>
                      </m:e>
                      <m:sup>
                        <m:r>
                          <a:rPr lang="en-US" sz="2000" i="1">
                            <a:solidFill>
                              <a:srgbClr val="000000"/>
                            </a:solidFill>
                            <a:latin typeface="Cambria Math"/>
                          </a:rPr>
                          <m:t>2</m:t>
                        </m:r>
                      </m:sup>
                    </m:sSup>
                  </m:oMath>
                </a14:m>
                <a:r>
                  <a:rPr lang="en-US" sz="2000" dirty="0">
                    <a:solidFill>
                      <a:srgbClr val="000000"/>
                    </a:solidFill>
                    <a:latin typeface="Times New Roman" pitchFamily="18" charset="0"/>
                  </a:rPr>
                  <a:t>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in </a:t>
                </a:r>
                <a14:m>
                  <m:oMath xmlns:m="http://schemas.openxmlformats.org/officeDocument/2006/math">
                    <m:r>
                      <a:rPr lang="en-US" sz="2000" i="1">
                        <a:solidFill>
                          <a:srgbClr val="000000"/>
                        </a:solidFill>
                        <a:latin typeface="Cambria Math"/>
                      </a:rPr>
                      <m:t>𝑡</m:t>
                    </m:r>
                  </m:oMath>
                </a14:m>
                <a:r>
                  <a:rPr lang="en-US" sz="2000" dirty="0">
                    <a:solidFill>
                      <a:srgbClr val="000000"/>
                    </a:solidFill>
                    <a:latin typeface="Times New Roman" pitchFamily="18" charset="0"/>
                  </a:rPr>
                  <a:t> sec.)</a:t>
                </a:r>
              </a:p>
              <a:p>
                <a:pPr eaLnBrk="0" fontAlgn="base" hangingPunct="0">
                  <a:spcBef>
                    <a:spcPct val="0"/>
                  </a:spcBef>
                  <a:spcAft>
                    <a:spcPts val="600"/>
                  </a:spcAft>
                  <a:defRPr/>
                </a:pPr>
                <a14:m>
                  <m:oMathPara xmlns:m="http://schemas.openxmlformats.org/officeDocument/2006/math">
                    <m:oMathParaPr>
                      <m:jc m:val="centerGroup"/>
                    </m:oMathParaPr>
                    <m:oMath xmlns:m="http://schemas.openxmlformats.org/officeDocument/2006/math">
                      <m:r>
                        <a:rPr lang="en-US" i="1">
                          <a:solidFill>
                            <a:srgbClr val="000000"/>
                          </a:solidFill>
                          <a:latin typeface="Cambria Math"/>
                        </a:rPr>
                        <m:t>𝑥𝑦</m:t>
                      </m:r>
                      <m:r>
                        <a:rPr lang="en-US" i="1">
                          <a:solidFill>
                            <a:srgbClr val="000000"/>
                          </a:solidFill>
                          <a:latin typeface="Cambria Math"/>
                        </a:rPr>
                        <m:t>=50</m:t>
                      </m:r>
                      <m:r>
                        <a:rPr lang="en-US" i="1">
                          <a:solidFill>
                            <a:srgbClr val="000000"/>
                          </a:solidFill>
                          <a:latin typeface="Cambria Math"/>
                        </a:rPr>
                        <m:t>𝑥</m:t>
                      </m:r>
                      <m:r>
                        <a:rPr lang="en-US" i="1">
                          <a:solidFill>
                            <a:srgbClr val="000000"/>
                          </a:solidFill>
                          <a:latin typeface="Cambria Math"/>
                        </a:rPr>
                        <m:t>−1500</m:t>
                      </m:r>
                    </m:oMath>
                  </m:oMathPara>
                </a14:m>
                <a:endParaRPr lang="en-US"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Differentiating with respect to time gives</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num>
                      <m:den>
                        <m:r>
                          <a:rPr lang="en-US" sz="2000" i="1">
                            <a:solidFill>
                              <a:srgbClr val="000000"/>
                            </a:solidFill>
                            <a:latin typeface="Cambria Math"/>
                          </a:rPr>
                          <m:t>𝑑𝑡</m:t>
                        </m:r>
                      </m:den>
                    </m:f>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a:rPr>
                          <m:t>𝑥𝑦</m:t>
                        </m:r>
                      </m:e>
                    </m:d>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num>
                      <m:den>
                        <m:r>
                          <a:rPr lang="en-US" sz="2000" i="1">
                            <a:solidFill>
                              <a:srgbClr val="000000"/>
                            </a:solidFill>
                            <a:latin typeface="Cambria Math"/>
                          </a:rPr>
                          <m:t>𝑑𝑡</m:t>
                        </m:r>
                      </m:den>
                    </m:f>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a:rPr>
                          <m:t>50</m:t>
                        </m:r>
                        <m:r>
                          <a:rPr lang="en-US" sz="2000" i="1">
                            <a:solidFill>
                              <a:srgbClr val="000000"/>
                            </a:solidFill>
                            <a:latin typeface="Cambria Math"/>
                          </a:rPr>
                          <m:t>𝑥</m:t>
                        </m:r>
                        <m:r>
                          <a:rPr lang="en-US" sz="2000" i="1">
                            <a:solidFill>
                              <a:srgbClr val="000000"/>
                            </a:solidFill>
                            <a:latin typeface="Cambria Math"/>
                          </a:rPr>
                          <m:t>−1500</m:t>
                        </m:r>
                      </m:e>
                    </m:d>
                  </m:oMath>
                </a14:m>
                <a:endParaRPr lang="en-US" sz="2000" dirty="0">
                  <a:solidFill>
                    <a:srgbClr val="000000"/>
                  </a:solidFill>
                  <a:latin typeface="Times New Roman" pitchFamily="18" charset="0"/>
                </a:endParaRP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a:rPr>
                      <m:t>𝑥</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r>
                      <a:rPr lang="en-US" sz="2000" i="1">
                        <a:solidFill>
                          <a:srgbClr val="000000"/>
                        </a:solidFill>
                        <a:latin typeface="Cambria Math"/>
                      </a:rPr>
                      <m:t>+</m:t>
                    </m:r>
                    <m:r>
                      <a:rPr lang="en-US" sz="2000" i="1">
                        <a:solidFill>
                          <a:srgbClr val="000000"/>
                        </a:solidFill>
                        <a:latin typeface="Cambria Math"/>
                      </a:rPr>
                      <m:t>𝑦</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r>
                      <a:rPr lang="en-US" sz="2000" i="1">
                        <a:solidFill>
                          <a:srgbClr val="000000"/>
                        </a:solidFill>
                        <a:latin typeface="Cambria Math"/>
                      </a:rPr>
                      <m:t>=50</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oMath>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itchFamily="34" charset="0"/>
                  <a:buChar char="•"/>
                  <a:defRPr/>
                </a:pPr>
                <a:r>
                  <a:rPr lang="en-US" sz="2000" dirty="0">
                    <a:solidFill>
                      <a:srgbClr val="000000"/>
                    </a:solidFill>
                    <a:latin typeface="Times New Roman" pitchFamily="18" charset="0"/>
                  </a:rPr>
                  <a:t>To solve for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oMath>
                </a14:m>
                <a:r>
                  <a:rPr lang="en-US" sz="2000" dirty="0">
                    <a:solidFill>
                      <a:srgbClr val="000000"/>
                    </a:solidFill>
                    <a:latin typeface="Times New Roman" pitchFamily="18" charset="0"/>
                  </a:rPr>
                  <a:t> we need </a:t>
                </a:r>
                <a:br>
                  <a:rPr lang="en-US" sz="2000" dirty="0">
                    <a:solidFill>
                      <a:srgbClr val="000000"/>
                    </a:solidFill>
                    <a:latin typeface="Times New Roman" pitchFamily="18" charset="0"/>
                  </a:rPr>
                </a:br>
                <a14:m>
                  <m:oMath xmlns:m="http://schemas.openxmlformats.org/officeDocument/2006/math">
                    <m:r>
                      <a:rPr lang="en-US" sz="2000" i="1">
                        <a:solidFill>
                          <a:srgbClr val="000000"/>
                        </a:solidFill>
                        <a:latin typeface="Cambria Math"/>
                      </a:rPr>
                      <m:t>𝑥</m:t>
                    </m:r>
                  </m:oMath>
                </a14:m>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a:rPr>
                      <m:t>𝑦</m:t>
                    </m:r>
                  </m:oMath>
                </a14:m>
                <a:r>
                  <a:rPr lang="en-US" sz="2000" dirty="0">
                    <a:solidFill>
                      <a:srgbClr val="000000"/>
                    </a:solidFill>
                    <a:latin typeface="Times New Roman" pitchFamily="18" charset="0"/>
                  </a:rPr>
                  <a:t>, and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oMath>
                </a14:m>
                <a:r>
                  <a:rPr lang="en-US" sz="2000" dirty="0">
                    <a:solidFill>
                      <a:srgbClr val="000000"/>
                    </a:solidFill>
                    <a:latin typeface="Times New Roman" pitchFamily="18" charset="0"/>
                  </a:rPr>
                  <a:t> when </a:t>
                </a:r>
                <a14:m>
                  <m:oMath xmlns:m="http://schemas.openxmlformats.org/officeDocument/2006/math">
                    <m:r>
                      <a:rPr lang="en-US" sz="2000" i="1">
                        <a:solidFill>
                          <a:srgbClr val="000000"/>
                        </a:solidFill>
                        <a:latin typeface="Cambria Math"/>
                      </a:rPr>
                      <m:t>𝑡</m:t>
                    </m:r>
                    <m:r>
                      <a:rPr lang="en-US" sz="2000" i="1">
                        <a:solidFill>
                          <a:srgbClr val="000000"/>
                        </a:solidFill>
                        <a:latin typeface="Cambria Math"/>
                      </a:rPr>
                      <m:t>=0.5</m:t>
                    </m:r>
                  </m:oMath>
                </a14:m>
                <a:r>
                  <a:rPr lang="en-US" sz="2000" dirty="0">
                    <a:solidFill>
                      <a:srgbClr val="000000"/>
                    </a:solidFill>
                    <a:latin typeface="Times New Roman" pitchFamily="18" charset="0"/>
                  </a:rPr>
                  <a:t> sec.</a:t>
                </a:r>
              </a:p>
              <a:p>
                <a:pPr marL="342900" indent="-342900" eaLnBrk="0" fontAlgn="base" hangingPunct="0">
                  <a:spcBef>
                    <a:spcPct val="0"/>
                  </a:spcBef>
                  <a:spcAft>
                    <a:spcPts val="600"/>
                  </a:spcAft>
                  <a:buFont typeface="Arial" pitchFamily="34" charset="0"/>
                  <a:buChar char="•"/>
                  <a:defRPr/>
                </a:pPr>
                <a:r>
                  <a:rPr lang="en-US" sz="2000" dirty="0" err="1">
                    <a:solidFill>
                      <a:srgbClr val="000000"/>
                    </a:solidFill>
                    <a:latin typeface="Times New Roman" pitchFamily="18" charset="0"/>
                  </a:rPr>
                  <a:t>W</a:t>
                </a:r>
                <a:r>
                  <a:rPr lang="en-US" sz="2000" dirty="0">
                    <a:solidFill>
                      <a:srgbClr val="000000"/>
                    </a:solidFill>
                    <a:latin typeface="Times New Roman" pitchFamily="18" charset="0"/>
                  </a:rPr>
                  <a:t>e have </a:t>
                </a:r>
                <a14:m>
                  <m:oMath xmlns:m="http://schemas.openxmlformats.org/officeDocument/2006/math">
                    <m:r>
                      <a:rPr lang="en-US" sz="2000" i="1">
                        <a:solidFill>
                          <a:srgbClr val="000000"/>
                        </a:solidFill>
                        <a:latin typeface="Cambria Math"/>
                      </a:rPr>
                      <m:t>𝑦</m:t>
                    </m:r>
                    <m:r>
                      <a:rPr lang="en-US" sz="2000" i="1">
                        <a:solidFill>
                          <a:srgbClr val="000000"/>
                        </a:solidFill>
                        <a:latin typeface="Cambria Math"/>
                      </a:rPr>
                      <m:t>=50−16</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𝑡</m:t>
                        </m:r>
                      </m:e>
                      <m:sup>
                        <m:r>
                          <a:rPr lang="en-US" sz="2000" i="1">
                            <a:solidFill>
                              <a:srgbClr val="000000"/>
                            </a:solidFill>
                            <a:latin typeface="Cambria Math"/>
                          </a:rPr>
                          <m:t>2</m:t>
                        </m:r>
                      </m:sup>
                    </m:sSup>
                  </m:oMath>
                </a14:m>
                <a:endParaRPr lang="en-US" sz="2000" dirty="0">
                  <a:solidFill>
                    <a:srgbClr val="000000"/>
                  </a:solidFill>
                  <a:latin typeface="Times New Roman" pitchFamily="18" charset="0"/>
                </a:endParaRPr>
              </a:p>
              <a:p>
                <a:pPr marL="800100" lvl="1" indent="-342900" eaLnBrk="0" fontAlgn="base" hangingPunct="0">
                  <a:spcBef>
                    <a:spcPct val="0"/>
                  </a:spcBef>
                  <a:spcAft>
                    <a:spcPts val="600"/>
                  </a:spcAft>
                  <a:buFont typeface="Arial" pitchFamily="34" charset="0"/>
                  <a:buChar char="•"/>
                  <a:defRPr/>
                </a:pPr>
                <a14:m>
                  <m:oMath xmlns:m="http://schemas.openxmlformats.org/officeDocument/2006/math">
                    <m:r>
                      <a:rPr lang="en-US" sz="2000" i="1">
                        <a:solidFill>
                          <a:srgbClr val="000000"/>
                        </a:solidFill>
                        <a:latin typeface="Cambria Math"/>
                      </a:rPr>
                      <m:t>𝑦</m:t>
                    </m:r>
                    <m:r>
                      <a:rPr lang="en-US" sz="2000" i="1">
                        <a:solidFill>
                          <a:srgbClr val="000000"/>
                        </a:solidFill>
                        <a:latin typeface="Cambria Math"/>
                      </a:rPr>
                      <m:t>=50−16</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0.5</m:t>
                            </m:r>
                          </m:e>
                        </m:d>
                      </m:e>
                      <m:sup>
                        <m:r>
                          <a:rPr lang="en-US" sz="2000" i="1">
                            <a:solidFill>
                              <a:srgbClr val="000000"/>
                            </a:solidFill>
                            <a:latin typeface="Cambria Math"/>
                          </a:rPr>
                          <m:t>2</m:t>
                        </m:r>
                      </m:sup>
                    </m:sSup>
                    <m:r>
                      <a:rPr lang="en-US" sz="2000" i="1">
                        <a:solidFill>
                          <a:srgbClr val="000000"/>
                        </a:solidFill>
                        <a:latin typeface="Cambria Math"/>
                      </a:rPr>
                      <m:t>=46 </m:t>
                    </m:r>
                    <m:r>
                      <m:rPr>
                        <m:sty m:val="p"/>
                      </m:rPr>
                      <a:rPr lang="en-US" sz="2000">
                        <a:solidFill>
                          <a:srgbClr val="000000"/>
                        </a:solidFill>
                        <a:latin typeface="Cambria Math"/>
                      </a:rPr>
                      <m:t>ft</m:t>
                    </m:r>
                  </m:oMath>
                </a14:m>
                <a:endParaRPr lang="en-US" sz="2000" dirty="0">
                  <a:solidFill>
                    <a:srgbClr val="000000"/>
                  </a:solidFill>
                  <a:latin typeface="Times New Roman" pitchFamily="18" charset="0"/>
                </a:endParaRPr>
              </a:p>
              <a:p>
                <a:pPr marL="800100" lvl="1" indent="-342900" eaLnBrk="0" fontAlgn="base" hangingPunct="0">
                  <a:spcBef>
                    <a:spcPct val="0"/>
                  </a:spcBef>
                  <a:spcAft>
                    <a:spcPts val="600"/>
                  </a:spcAft>
                  <a:buFont typeface="Arial" pitchFamily="34" charset="0"/>
                  <a:buChar char="•"/>
                  <a:defRPr/>
                </a:pPr>
                <a14:m>
                  <m:oMath xmlns:m="http://schemas.openxmlformats.org/officeDocument/2006/math">
                    <m:sSub>
                      <m:sSubPr>
                        <m:ctrlPr>
                          <a:rPr lang="en-US" sz="2000" i="1">
                            <a:solidFill>
                              <a:srgbClr val="000000"/>
                            </a:solidFill>
                            <a:latin typeface="Cambria Math" panose="02040503050406030204" pitchFamily="18" charset="0"/>
                          </a:rPr>
                        </m:ctrlPr>
                      </m:sSubPr>
                      <m:e>
                        <m:d>
                          <m:dPr>
                            <m:begChr m:val=""/>
                            <m:endChr m:val="|"/>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e>
                        </m:d>
                      </m:e>
                      <m:sub>
                        <m:r>
                          <a:rPr lang="en-US" sz="2000" i="1">
                            <a:solidFill>
                              <a:srgbClr val="000000"/>
                            </a:solidFill>
                            <a:latin typeface="Cambria Math"/>
                          </a:rPr>
                          <m:t>𝑡</m:t>
                        </m:r>
                        <m:r>
                          <a:rPr lang="en-US" sz="2000" i="1">
                            <a:solidFill>
                              <a:srgbClr val="000000"/>
                            </a:solidFill>
                            <a:latin typeface="Cambria Math"/>
                          </a:rPr>
                          <m:t>=0.5</m:t>
                        </m:r>
                      </m:sub>
                    </m:sSub>
                    <m:r>
                      <a:rPr lang="en-US" sz="2000" i="1">
                        <a:solidFill>
                          <a:srgbClr val="000000"/>
                        </a:solidFill>
                        <a:latin typeface="Cambria Math"/>
                      </a:rPr>
                      <m:t>=</m:t>
                    </m:r>
                    <m:sSub>
                      <m:sSubPr>
                        <m:ctrlPr>
                          <a:rPr lang="en-US" sz="2000" i="1">
                            <a:solidFill>
                              <a:srgbClr val="000000"/>
                            </a:solidFill>
                            <a:latin typeface="Cambria Math" panose="02040503050406030204" pitchFamily="18" charset="0"/>
                          </a:rPr>
                        </m:ctrlPr>
                      </m:sSubPr>
                      <m:e>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a:rPr>
                              <m:t>−32</m:t>
                            </m:r>
                            <m:r>
                              <a:rPr lang="en-US" sz="2000" i="1">
                                <a:solidFill>
                                  <a:srgbClr val="000000"/>
                                </a:solidFill>
                                <a:latin typeface="Cambria Math"/>
                              </a:rPr>
                              <m:t>𝑡</m:t>
                            </m:r>
                          </m:e>
                        </m:d>
                      </m:e>
                      <m:sub>
                        <m:r>
                          <a:rPr lang="en-US" sz="2000" i="1">
                            <a:solidFill>
                              <a:srgbClr val="000000"/>
                            </a:solidFill>
                            <a:latin typeface="Cambria Math"/>
                          </a:rPr>
                          <m:t>𝑡</m:t>
                        </m:r>
                        <m:r>
                          <a:rPr lang="en-US" sz="2000" i="1">
                            <a:solidFill>
                              <a:srgbClr val="000000"/>
                            </a:solidFill>
                            <a:latin typeface="Cambria Math"/>
                          </a:rPr>
                          <m:t>=0.5</m:t>
                        </m:r>
                      </m:sub>
                    </m:sSub>
                    <m:r>
                      <a:rPr lang="en-US" sz="2000" i="1">
                        <a:solidFill>
                          <a:srgbClr val="000000"/>
                        </a:solidFill>
                        <a:latin typeface="Cambria Math"/>
                      </a:rPr>
                      <m:t>=−16</m:t>
                    </m:r>
                  </m:oMath>
                </a14:m>
                <a:r>
                  <a:rPr lang="en-US" sz="2000" dirty="0">
                    <a:solidFill>
                      <a:srgbClr val="000000"/>
                    </a:solidFill>
                    <a:latin typeface="Times New Roman" pitchFamily="18" charset="0"/>
                  </a:rPr>
                  <a:t> ft/sec</a:t>
                </a:r>
              </a:p>
              <a:p>
                <a:pPr marL="800100" lvl="1" indent="-342900" eaLnBrk="0" fontAlgn="base" hangingPunct="0">
                  <a:spcBef>
                    <a:spcPct val="0"/>
                  </a:spcBef>
                  <a:spcAft>
                    <a:spcPts val="600"/>
                  </a:spcAft>
                  <a:buFont typeface="Arial" pitchFamily="34" charset="0"/>
                  <a:buChar char="•"/>
                  <a:defRPr/>
                </a:pPr>
                <a14:m>
                  <m:oMath xmlns:m="http://schemas.openxmlformats.org/officeDocument/2006/math">
                    <m:r>
                      <a:rPr lang="en-US" sz="2000" i="1">
                        <a:solidFill>
                          <a:srgbClr val="000000"/>
                        </a:solidFill>
                        <a:latin typeface="Cambria Math"/>
                      </a:rPr>
                      <m:t>𝑥𝑦</m:t>
                    </m:r>
                    <m:r>
                      <a:rPr lang="en-US" sz="2000" i="1">
                        <a:solidFill>
                          <a:srgbClr val="000000"/>
                        </a:solidFill>
                        <a:latin typeface="Cambria Math"/>
                      </a:rPr>
                      <m:t>=50</m:t>
                    </m:r>
                    <m:r>
                      <a:rPr lang="en-US" sz="2000" i="1">
                        <a:solidFill>
                          <a:srgbClr val="000000"/>
                        </a:solidFill>
                        <a:latin typeface="Cambria Math"/>
                      </a:rPr>
                      <m:t>𝑥</m:t>
                    </m:r>
                    <m:r>
                      <a:rPr lang="en-US" sz="2000" i="1">
                        <a:solidFill>
                          <a:srgbClr val="000000"/>
                        </a:solidFill>
                        <a:latin typeface="Cambria Math"/>
                      </a:rPr>
                      <m:t>−1500</m:t>
                    </m:r>
                  </m:oMath>
                </a14:m>
                <a:r>
                  <a:rPr lang="en-US" sz="2000" dirty="0">
                    <a:solidFill>
                      <a:srgbClr val="000000"/>
                    </a:solidFill>
                    <a:latin typeface="Times New Roman" pitchFamily="18" charset="0"/>
                  </a:rPr>
                  <a:t>   </a:t>
                </a:r>
                <a14:m>
                  <m:oMath xmlns:m="http://schemas.openxmlformats.org/officeDocument/2006/math">
                    <m:r>
                      <a:rPr lang="en-US" sz="2000" i="1" dirty="0">
                        <a:solidFill>
                          <a:srgbClr val="000000"/>
                        </a:solidFill>
                        <a:latin typeface="Cambria Math"/>
                      </a:rPr>
                      <m:t>→</m:t>
                    </m:r>
                  </m:oMath>
                </a14:m>
                <a:r>
                  <a:rPr lang="en-US" sz="2000" dirty="0">
                    <a:solidFill>
                      <a:srgbClr val="000000"/>
                    </a:solidFill>
                    <a:latin typeface="Times New Roman" pitchFamily="18" charset="0"/>
                  </a:rPr>
                  <a:t>   </a:t>
                </a:r>
                <a14:m>
                  <m:oMath xmlns:m="http://schemas.openxmlformats.org/officeDocument/2006/math">
                    <m:r>
                      <a:rPr lang="en-US" sz="2000" i="1" dirty="0">
                        <a:solidFill>
                          <a:srgbClr val="000000"/>
                        </a:solidFill>
                        <a:latin typeface="Cambria Math"/>
                      </a:rPr>
                      <m:t>𝑥</m:t>
                    </m:r>
                    <m:d>
                      <m:dPr>
                        <m:ctrlPr>
                          <a:rPr lang="en-US" sz="2000" i="1" dirty="0">
                            <a:solidFill>
                              <a:srgbClr val="000000"/>
                            </a:solidFill>
                            <a:latin typeface="Cambria Math" panose="02040503050406030204" pitchFamily="18" charset="0"/>
                          </a:rPr>
                        </m:ctrlPr>
                      </m:dPr>
                      <m:e>
                        <m:r>
                          <a:rPr lang="en-US" sz="2000" i="1" dirty="0">
                            <a:solidFill>
                              <a:srgbClr val="000000"/>
                            </a:solidFill>
                            <a:latin typeface="Cambria Math"/>
                          </a:rPr>
                          <m:t>46</m:t>
                        </m:r>
                      </m:e>
                    </m:d>
                    <m:r>
                      <a:rPr lang="en-US" sz="2000" i="1" dirty="0">
                        <a:solidFill>
                          <a:srgbClr val="000000"/>
                        </a:solidFill>
                        <a:latin typeface="Cambria Math"/>
                      </a:rPr>
                      <m:t>=50</m:t>
                    </m:r>
                    <m:r>
                      <a:rPr lang="en-US" sz="2000" i="1" dirty="0">
                        <a:solidFill>
                          <a:srgbClr val="000000"/>
                        </a:solidFill>
                        <a:latin typeface="Cambria Math"/>
                      </a:rPr>
                      <m:t>𝑥</m:t>
                    </m:r>
                    <m:r>
                      <a:rPr lang="en-US" sz="2000" i="1" dirty="0">
                        <a:solidFill>
                          <a:srgbClr val="000000"/>
                        </a:solidFill>
                        <a:latin typeface="Cambria Math"/>
                      </a:rPr>
                      <m:t>−1500</m:t>
                    </m:r>
                  </m:oMath>
                </a14:m>
                <a:endParaRPr lang="en-US" sz="2000" i="1" dirty="0">
                  <a:solidFill>
                    <a:srgbClr val="000000"/>
                  </a:solidFill>
                  <a:latin typeface="Cambria Math"/>
                </a:endParaRPr>
              </a:p>
              <a:p>
                <a:pPr lvl="1"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dirty="0">
                        <a:solidFill>
                          <a:srgbClr val="000000"/>
                        </a:solidFill>
                        <a:latin typeface="Cambria Math"/>
                      </a:rPr>
                      <m:t>→</m:t>
                    </m:r>
                  </m:oMath>
                </a14:m>
                <a:r>
                  <a:rPr lang="en-US" sz="2000" dirty="0">
                    <a:solidFill>
                      <a:srgbClr val="000000"/>
                    </a:solidFill>
                    <a:latin typeface="Times New Roman" pitchFamily="18" charset="0"/>
                  </a:rPr>
                  <a:t>   </a:t>
                </a:r>
                <a14:m>
                  <m:oMath xmlns:m="http://schemas.openxmlformats.org/officeDocument/2006/math">
                    <m:r>
                      <a:rPr lang="en-US" sz="2000" i="1" dirty="0">
                        <a:solidFill>
                          <a:srgbClr val="000000"/>
                        </a:solidFill>
                        <a:latin typeface="Cambria Math"/>
                      </a:rPr>
                      <m:t>4</m:t>
                    </m:r>
                    <m:r>
                      <a:rPr lang="en-US" sz="2000" i="1" dirty="0">
                        <a:solidFill>
                          <a:srgbClr val="000000"/>
                        </a:solidFill>
                        <a:latin typeface="Cambria Math"/>
                      </a:rPr>
                      <m:t>𝑥</m:t>
                    </m:r>
                    <m:r>
                      <a:rPr lang="en-US" sz="2000" i="1" dirty="0">
                        <a:solidFill>
                          <a:srgbClr val="000000"/>
                        </a:solidFill>
                        <a:latin typeface="Cambria Math"/>
                      </a:rPr>
                      <m:t>=1500</m:t>
                    </m:r>
                    <m:r>
                      <a:rPr lang="en-US" sz="2000" dirty="0">
                        <a:solidFill>
                          <a:srgbClr val="000000"/>
                        </a:solidFill>
                        <a:latin typeface="Cambria Math"/>
                      </a:rPr>
                      <m:t> </m:t>
                    </m:r>
                  </m:oMath>
                </a14:m>
                <a:r>
                  <a:rPr lang="en-US" sz="2000" dirty="0">
                    <a:solidFill>
                      <a:srgbClr val="000000"/>
                    </a:solidFill>
                    <a:latin typeface="Times New Roman" pitchFamily="18" charset="0"/>
                  </a:rPr>
                  <a:t> </a:t>
                </a:r>
                <a14:m>
                  <m:oMath xmlns:m="http://schemas.openxmlformats.org/officeDocument/2006/math">
                    <m:r>
                      <a:rPr lang="en-US" sz="2000" i="1" dirty="0">
                        <a:solidFill>
                          <a:srgbClr val="000000"/>
                        </a:solidFill>
                        <a:latin typeface="Cambria Math"/>
                      </a:rPr>
                      <m:t>→</m:t>
                    </m:r>
                  </m:oMath>
                </a14:m>
                <a:r>
                  <a:rPr lang="en-US" sz="2000" dirty="0">
                    <a:solidFill>
                      <a:srgbClr val="000000"/>
                    </a:solidFill>
                    <a:latin typeface="Times New Roman" pitchFamily="18" charset="0"/>
                  </a:rPr>
                  <a:t>   </a:t>
                </a:r>
                <a14:m>
                  <m:oMath xmlns:m="http://schemas.openxmlformats.org/officeDocument/2006/math">
                    <m:r>
                      <a:rPr lang="en-US" sz="2000" i="1" dirty="0">
                        <a:solidFill>
                          <a:srgbClr val="000000"/>
                        </a:solidFill>
                        <a:latin typeface="Cambria Math"/>
                      </a:rPr>
                      <m:t>𝑥</m:t>
                    </m:r>
                    <m:r>
                      <a:rPr lang="en-US" sz="2000" i="1" dirty="0">
                        <a:solidFill>
                          <a:srgbClr val="000000"/>
                        </a:solidFill>
                        <a:latin typeface="Cambria Math"/>
                      </a:rPr>
                      <m:t>=375</m:t>
                    </m:r>
                  </m:oMath>
                </a14:m>
                <a:r>
                  <a:rPr lang="en-US" sz="2000" dirty="0">
                    <a:solidFill>
                      <a:srgbClr val="000000"/>
                    </a:solidFill>
                    <a:latin typeface="Times New Roman" pitchFamily="18" charset="0"/>
                  </a:rPr>
                  <a:t> ft</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0"/>
                <a:ext cx="8686800" cy="6182462"/>
              </a:xfrm>
              <a:prstGeom prst="rect">
                <a:avLst/>
              </a:prstGeom>
              <a:blipFill>
                <a:blip r:embed="rId3"/>
                <a:stretch>
                  <a:fillRect l="-772" t="-592" b="-789"/>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867436"/>
            <a:ext cx="3657600" cy="209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386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0"/>
                <a:ext cx="8686800" cy="4262962"/>
              </a:xfrm>
              <a:prstGeom prst="rect">
                <a:avLst/>
              </a:prstGeom>
              <a:noFill/>
            </p:spPr>
            <p:txBody>
              <a:bodyPr wrap="square" rtlCol="0">
                <a:spAutoFit/>
              </a:bodyPr>
              <a:lstStyle/>
              <a:p>
                <a:pPr eaLnBrk="0" fontAlgn="base" hangingPunct="0">
                  <a:spcBef>
                    <a:spcPct val="0"/>
                  </a:spcBef>
                  <a:spcAft>
                    <a:spcPts val="600"/>
                  </a:spcAft>
                  <a:defRPr/>
                </a:pPr>
                <a:r>
                  <a:rPr lang="en-US" sz="2000" b="1" dirty="0">
                    <a:solidFill>
                      <a:srgbClr val="FF0000"/>
                    </a:solidFill>
                    <a:latin typeface="Times New Roman" pitchFamily="18" charset="0"/>
                  </a:rPr>
                  <a:t>EXAMPLE</a:t>
                </a:r>
                <a:r>
                  <a:rPr lang="en-US" sz="2000" b="1" dirty="0">
                    <a:solidFill>
                      <a:srgbClr val="0070C0"/>
                    </a:solidFill>
                    <a:latin typeface="Times New Roman" pitchFamily="18" charset="0"/>
                  </a:rPr>
                  <a:t>  </a:t>
                </a:r>
                <a:r>
                  <a:rPr lang="en-US" sz="2000" dirty="0">
                    <a:solidFill>
                      <a:srgbClr val="000000"/>
                    </a:solidFill>
                    <a:latin typeface="Times New Roman" pitchFamily="18" charset="0"/>
                  </a:rPr>
                  <a:t>A light shines from the top of a pole 50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high.  A ball is dropped from the same height from a point 30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away from the light.  (See figure below.)  How fast is the shadow of the ball moving along the ground 0.5 sec later?</a:t>
                </a:r>
                <a:br>
                  <a:rPr lang="en-US" sz="2000" dirty="0">
                    <a:solidFill>
                      <a:srgbClr val="000000"/>
                    </a:solidFill>
                    <a:latin typeface="Times New Roman" pitchFamily="18" charset="0"/>
                  </a:rPr>
                </a:br>
                <a:r>
                  <a:rPr lang="en-US" sz="2000" dirty="0">
                    <a:solidFill>
                      <a:srgbClr val="000000"/>
                    </a:solidFill>
                    <a:latin typeface="Times New Roman" pitchFamily="18" charset="0"/>
                  </a:rPr>
                  <a:t>(Assume the ball falls a distance </a:t>
                </a:r>
                <a14:m>
                  <m:oMath xmlns:m="http://schemas.openxmlformats.org/officeDocument/2006/math">
                    <m:r>
                      <a:rPr lang="en-US" sz="2000" i="1">
                        <a:solidFill>
                          <a:srgbClr val="000000"/>
                        </a:solidFill>
                        <a:latin typeface="Cambria Math"/>
                      </a:rPr>
                      <m:t>𝑠</m:t>
                    </m:r>
                    <m:r>
                      <a:rPr lang="en-US" sz="2000" i="1">
                        <a:solidFill>
                          <a:srgbClr val="000000"/>
                        </a:solidFill>
                        <a:latin typeface="Cambria Math"/>
                      </a:rPr>
                      <m:t>=16</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𝑡</m:t>
                        </m:r>
                      </m:e>
                      <m:sup>
                        <m:r>
                          <a:rPr lang="en-US" sz="2000" i="1">
                            <a:solidFill>
                              <a:srgbClr val="000000"/>
                            </a:solidFill>
                            <a:latin typeface="Cambria Math"/>
                          </a:rPr>
                          <m:t>2</m:t>
                        </m:r>
                      </m:sup>
                    </m:sSup>
                  </m:oMath>
                </a14:m>
                <a:r>
                  <a:rPr lang="en-US" sz="2000" dirty="0">
                    <a:solidFill>
                      <a:srgbClr val="000000"/>
                    </a:solidFill>
                    <a:latin typeface="Times New Roman" pitchFamily="18" charset="0"/>
                  </a:rPr>
                  <a:t>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in </a:t>
                </a:r>
                <a14:m>
                  <m:oMath xmlns:m="http://schemas.openxmlformats.org/officeDocument/2006/math">
                    <m:r>
                      <a:rPr lang="en-US" sz="2000" i="1">
                        <a:solidFill>
                          <a:srgbClr val="000000"/>
                        </a:solidFill>
                        <a:latin typeface="Cambria Math"/>
                      </a:rPr>
                      <m:t>𝑡</m:t>
                    </m:r>
                  </m:oMath>
                </a14:m>
                <a:r>
                  <a:rPr lang="en-US" sz="2000" dirty="0">
                    <a:solidFill>
                      <a:srgbClr val="000000"/>
                    </a:solidFill>
                    <a:latin typeface="Times New Roman" pitchFamily="18" charset="0"/>
                  </a:rPr>
                  <a:t> sec.)</a:t>
                </a:r>
              </a:p>
              <a:p>
                <a:pPr eaLnBrk="0" fontAlgn="base" hangingPunct="0">
                  <a:spcBef>
                    <a:spcPct val="0"/>
                  </a:spcBef>
                  <a:spcAft>
                    <a:spcPts val="600"/>
                  </a:spcAft>
                  <a:defRPr/>
                </a:pPr>
                <a:endParaRPr lang="en-US"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Thus, we have</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a:rPr>
                      <m:t>𝑥</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r>
                      <a:rPr lang="en-US" sz="2000" i="1">
                        <a:solidFill>
                          <a:srgbClr val="000000"/>
                        </a:solidFill>
                        <a:latin typeface="Cambria Math"/>
                      </a:rPr>
                      <m:t>+</m:t>
                    </m:r>
                    <m:r>
                      <a:rPr lang="en-US" sz="2000" i="1">
                        <a:solidFill>
                          <a:srgbClr val="000000"/>
                        </a:solidFill>
                        <a:latin typeface="Cambria Math"/>
                      </a:rPr>
                      <m:t>𝑦</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r>
                      <a:rPr lang="en-US" sz="2000" i="1">
                        <a:solidFill>
                          <a:srgbClr val="000000"/>
                        </a:solidFill>
                        <a:latin typeface="Cambria Math"/>
                      </a:rPr>
                      <m:t>=50</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oMath>
                </a14:m>
                <a:endParaRPr lang="en-US" sz="2000" dirty="0">
                  <a:solidFill>
                    <a:srgbClr val="000000"/>
                  </a:solidFill>
                  <a:latin typeface="Times New Roman" pitchFamily="18" charset="0"/>
                </a:endParaRP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375</m:t>
                        </m:r>
                      </m:e>
                    </m:d>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−16</m:t>
                        </m:r>
                      </m:e>
                    </m:d>
                    <m:r>
                      <a:rPr lang="en-US" sz="2000" i="1">
                        <a:solidFill>
                          <a:srgbClr val="000000"/>
                        </a:solidFill>
                        <a:latin typeface="Cambria Math"/>
                      </a:rPr>
                      <m:t>+</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46</m:t>
                        </m:r>
                      </m:e>
                    </m:d>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r>
                      <a:rPr lang="en-US" sz="2000" i="1">
                        <a:solidFill>
                          <a:srgbClr val="000000"/>
                        </a:solidFill>
                        <a:latin typeface="Cambria Math"/>
                      </a:rPr>
                      <m:t>=50</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oMath>
                </a14:m>
                <a:endParaRPr lang="en-US" sz="2000" dirty="0">
                  <a:solidFill>
                    <a:srgbClr val="000000"/>
                  </a:solidFill>
                  <a:latin typeface="Times New Roman" pitchFamily="18" charset="0"/>
                </a:endParaRP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a:rPr>
                      <m:t>−6000=4</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oMath>
                </a14:m>
                <a:endParaRPr lang="en-US" sz="2000" dirty="0">
                  <a:solidFill>
                    <a:srgbClr val="000000"/>
                  </a:solidFill>
                  <a:latin typeface="Times New Roman" pitchFamily="18" charset="0"/>
                </a:endParaRP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borderBox>
                      <m:borderBoxPr>
                        <m:ctrlPr>
                          <a:rPr lang="en-US" sz="2000" i="1">
                            <a:solidFill>
                              <a:srgbClr val="000000"/>
                            </a:solidFill>
                            <a:latin typeface="Cambria Math" panose="02040503050406030204" pitchFamily="18" charset="0"/>
                          </a:rPr>
                        </m:ctrlPr>
                      </m:borderBoxPr>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r>
                          <a:rPr lang="en-US" sz="2000" i="1">
                            <a:solidFill>
                              <a:srgbClr val="000000"/>
                            </a:solidFill>
                            <a:latin typeface="Cambria Math"/>
                          </a:rPr>
                          <m:t>=−</m:t>
                        </m:r>
                        <m:r>
                          <a:rPr lang="en-US" sz="2000" i="1">
                            <a:solidFill>
                              <a:srgbClr val="000000"/>
                            </a:solidFill>
                            <a:latin typeface="Cambria Math"/>
                          </a:rPr>
                          <m:t>1500</m:t>
                        </m:r>
                        <m:r>
                          <a:rPr lang="en-US" sz="2000" i="1">
                            <a:solidFill>
                              <a:srgbClr val="000000"/>
                            </a:solidFill>
                            <a:latin typeface="Cambria Math"/>
                          </a:rPr>
                          <m:t> </m:t>
                        </m:r>
                        <m:r>
                          <m:rPr>
                            <m:nor/>
                          </m:rPr>
                          <a:rPr lang="en-US" sz="2000">
                            <a:solidFill>
                              <a:srgbClr val="000000"/>
                            </a:solidFill>
                            <a:latin typeface="Cambria Math"/>
                          </a:rPr>
                          <m:t>ft</m:t>
                        </m:r>
                        <m:r>
                          <m:rPr>
                            <m:nor/>
                          </m:rPr>
                          <a:rPr lang="en-US" sz="2000">
                            <a:solidFill>
                              <a:srgbClr val="000000"/>
                            </a:solidFill>
                            <a:latin typeface="Cambria Math"/>
                          </a:rPr>
                          <m:t>/</m:t>
                        </m:r>
                        <m:r>
                          <m:rPr>
                            <m:nor/>
                          </m:rPr>
                          <a:rPr lang="en-US" sz="2000">
                            <a:solidFill>
                              <a:srgbClr val="000000"/>
                            </a:solidFill>
                            <a:latin typeface="Cambria Math"/>
                          </a:rPr>
                          <m:t>sec</m:t>
                        </m:r>
                      </m:e>
                    </m:borderBox>
                  </m:oMath>
                </a14:m>
                <a:endParaRPr lang="en-US" sz="2000" dirty="0">
                  <a:solidFill>
                    <a:srgbClr val="000000"/>
                  </a:solidFill>
                  <a:latin typeface="Times New Roman"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752600" y="381000"/>
                <a:ext cx="8686800" cy="4262962"/>
              </a:xfrm>
              <a:prstGeom prst="rect">
                <a:avLst/>
              </a:prstGeom>
              <a:blipFill>
                <a:blip r:embed="rId3"/>
                <a:stretch>
                  <a:fillRect l="-772" t="-858"/>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867436"/>
            <a:ext cx="3657600" cy="209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790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143001"/>
            <a:ext cx="8686800" cy="1723549"/>
          </a:xfrm>
          <a:prstGeom prst="rect">
            <a:avLst/>
          </a:prstGeom>
          <a:noFill/>
        </p:spPr>
        <p:txBody>
          <a:bodyPr wrap="square" rtlCol="0">
            <a:spAutoFit/>
          </a:bodyPr>
          <a:lstStyle/>
          <a:p>
            <a:pPr eaLnBrk="0" fontAlgn="base" hangingPunct="0">
              <a:spcBef>
                <a:spcPct val="0"/>
              </a:spcBef>
              <a:spcAft>
                <a:spcPts val="600"/>
              </a:spcAft>
              <a:defRPr/>
            </a:pPr>
            <a:r>
              <a:rPr lang="en-US" sz="2400" b="1" dirty="0">
                <a:solidFill>
                  <a:srgbClr val="00279F"/>
                </a:solidFill>
                <a:latin typeface="Times New Roman" pitchFamily="18" charset="0"/>
              </a:rPr>
              <a:t>Goals:</a:t>
            </a:r>
          </a:p>
          <a:p>
            <a:pPr marL="457200" indent="-457200" eaLnBrk="0" fontAlgn="base" hangingPunct="0">
              <a:spcBef>
                <a:spcPct val="0"/>
              </a:spcBef>
              <a:spcAft>
                <a:spcPts val="600"/>
              </a:spcAft>
              <a:buFontTx/>
              <a:buAutoNum type="arabicPeriod"/>
              <a:defRPr/>
            </a:pPr>
            <a:r>
              <a:rPr lang="en-US" sz="2400" dirty="0">
                <a:solidFill>
                  <a:srgbClr val="00279F"/>
                </a:solidFill>
                <a:latin typeface="Times New Roman" pitchFamily="18" charset="0"/>
              </a:rPr>
              <a:t>Determine the rate at which a certain quantity is changing. These problems are called </a:t>
            </a:r>
            <a:r>
              <a:rPr lang="en-US" sz="2400" i="1" dirty="0">
                <a:solidFill>
                  <a:srgbClr val="00279F"/>
                </a:solidFill>
                <a:latin typeface="Times New Roman" pitchFamily="18" charset="0"/>
              </a:rPr>
              <a:t>related rates problems</a:t>
            </a:r>
            <a:r>
              <a:rPr lang="en-US" sz="2400" dirty="0">
                <a:solidFill>
                  <a:srgbClr val="00279F"/>
                </a:solidFill>
                <a:latin typeface="Times New Roman" pitchFamily="18" charset="0"/>
              </a:rPr>
              <a:t>.</a:t>
            </a:r>
          </a:p>
          <a:p>
            <a:pPr eaLnBrk="0" fontAlgn="base" hangingPunct="0">
              <a:spcBef>
                <a:spcPct val="0"/>
              </a:spcBef>
              <a:spcAft>
                <a:spcPts val="600"/>
              </a:spcAft>
              <a:defRPr/>
            </a:pPr>
            <a:r>
              <a:rPr lang="en-US" sz="2400" dirty="0">
                <a:solidFill>
                  <a:srgbClr val="00279F"/>
                </a:solidFill>
                <a:latin typeface="Times New Roman" pitchFamily="18" charset="0"/>
              </a:rPr>
              <a:t>2. General strategy for solving </a:t>
            </a:r>
            <a:r>
              <a:rPr lang="en-US" sz="2400" i="1" dirty="0">
                <a:solidFill>
                  <a:srgbClr val="00279F"/>
                </a:solidFill>
                <a:latin typeface="Times New Roman" pitchFamily="18" charset="0"/>
              </a:rPr>
              <a:t>related rates problems</a:t>
            </a:r>
            <a:r>
              <a:rPr lang="en-US" sz="2400" dirty="0">
                <a:solidFill>
                  <a:srgbClr val="00279F"/>
                </a:solidFill>
                <a:latin typeface="Times New Roman" pitchFamily="18" charset="0"/>
              </a:rPr>
              <a:t>.</a:t>
            </a:r>
          </a:p>
        </p:txBody>
      </p:sp>
    </p:spTree>
    <p:extLst>
      <p:ext uri="{BB962C8B-B14F-4D97-AF65-F5344CB8AC3E}">
        <p14:creationId xmlns:p14="http://schemas.microsoft.com/office/powerpoint/2010/main" val="3413352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0"/>
                <a:ext cx="8686800" cy="4844724"/>
              </a:xfrm>
              <a:prstGeom prst="rect">
                <a:avLst/>
              </a:prstGeom>
              <a:noFill/>
            </p:spPr>
            <p:txBody>
              <a:bodyPr wrap="square" rtlCol="0">
                <a:spAutoFit/>
              </a:bodyPr>
              <a:lstStyle/>
              <a:p>
                <a:pPr eaLnBrk="0" fontAlgn="base" hangingPunct="0">
                  <a:spcBef>
                    <a:spcPct val="0"/>
                  </a:spcBef>
                  <a:spcAft>
                    <a:spcPts val="600"/>
                  </a:spcAft>
                  <a:defRPr/>
                </a:pPr>
                <a:r>
                  <a:rPr lang="en-US" sz="2000" b="1" dirty="0">
                    <a:solidFill>
                      <a:srgbClr val="FF0000"/>
                    </a:solidFill>
                    <a:latin typeface="Times New Roman" pitchFamily="18" charset="0"/>
                  </a:rPr>
                  <a:t>EXAMPLE </a:t>
                </a:r>
                <a:r>
                  <a:rPr lang="en-US" sz="2000" dirty="0">
                    <a:solidFill>
                      <a:srgbClr val="000000"/>
                    </a:solidFill>
                    <a:latin typeface="Times New Roman" pitchFamily="18" charset="0"/>
                  </a:rPr>
                  <a:t>Air is being pumped into a spherical balloon so that its volume increases at a rate of 100 </a:t>
                </a:r>
                <a14:m>
                  <m:oMath xmlns:m="http://schemas.openxmlformats.org/officeDocument/2006/math">
                    <m:f>
                      <m:fPr>
                        <m:ctrlPr>
                          <a:rPr lang="en-US" sz="2000" i="1">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𝑐𝑚</m:t>
                            </m:r>
                          </m:e>
                          <m:sup>
                            <m:r>
                              <a:rPr lang="en-US" sz="2000" i="1">
                                <a:solidFill>
                                  <a:srgbClr val="000000"/>
                                </a:solidFill>
                                <a:latin typeface="Cambria Math" panose="02040503050406030204" pitchFamily="18" charset="0"/>
                              </a:rPr>
                              <m:t>3</m:t>
                            </m:r>
                          </m:sup>
                        </m:sSup>
                      </m:num>
                      <m:den>
                        <m:r>
                          <a:rPr lang="en-US" sz="2000" i="1">
                            <a:solidFill>
                              <a:srgbClr val="000000"/>
                            </a:solidFill>
                            <a:latin typeface="Cambria Math" panose="02040503050406030204" pitchFamily="18" charset="0"/>
                          </a:rPr>
                          <m:t>𝑠</m:t>
                        </m:r>
                      </m:den>
                    </m:f>
                    <m:r>
                      <a:rPr lang="en-US" sz="2000">
                        <a:solidFill>
                          <a:srgbClr val="000000"/>
                        </a:solidFill>
                        <a:latin typeface="Cambria Math" panose="02040503050406030204" pitchFamily="18" charset="0"/>
                      </a:rPr>
                      <m:t>. </m:t>
                    </m:r>
                  </m:oMath>
                </a14:m>
                <a:r>
                  <a:rPr lang="en-US" sz="2000" dirty="0">
                    <a:solidFill>
                      <a:srgbClr val="000000"/>
                    </a:solidFill>
                    <a:latin typeface="Times New Roman" pitchFamily="18" charset="0"/>
                  </a:rPr>
                  <a:t>How fast is the radius of the balloon increasing when the diameter is 50cm? </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variables in the problem are</a:t>
                </a: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panose="02040503050406030204" pitchFamily="18" charset="0"/>
                      </a:rPr>
                      <m:t>𝑉</m:t>
                    </m:r>
                    <m:r>
                      <a:rPr lang="en-US" sz="2000" i="1">
                        <a:solidFill>
                          <a:srgbClr val="000000"/>
                        </a:solidFill>
                        <a:latin typeface="Cambria Math"/>
                      </a:rPr>
                      <m:t>=</m:t>
                    </m:r>
                  </m:oMath>
                </a14:m>
                <a:r>
                  <a:rPr lang="en-US" sz="2000" dirty="0">
                    <a:solidFill>
                      <a:srgbClr val="000000"/>
                    </a:solidFill>
                    <a:latin typeface="Times New Roman" pitchFamily="18" charset="0"/>
                  </a:rPr>
                  <a:t> the volume of the balloon.</a:t>
                </a: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panose="02040503050406030204" pitchFamily="18" charset="0"/>
                      </a:rPr>
                      <m:t>𝑟</m:t>
                    </m:r>
                    <m:r>
                      <a:rPr lang="en-US" sz="2000" i="1">
                        <a:solidFill>
                          <a:srgbClr val="000000"/>
                        </a:solidFill>
                        <a:latin typeface="Cambria Math"/>
                      </a:rPr>
                      <m:t>=</m:t>
                    </m:r>
                  </m:oMath>
                </a14:m>
                <a:r>
                  <a:rPr lang="en-US" sz="2000" dirty="0">
                    <a:solidFill>
                      <a:srgbClr val="000000"/>
                    </a:solidFill>
                    <a:latin typeface="Times New Roman" pitchFamily="18" charset="0"/>
                  </a:rPr>
                  <a:t> the radius of the balloon.</a:t>
                </a: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r>
                          <a:rPr lang="en-US" sz="2000" i="1">
                            <a:solidFill>
                              <a:srgbClr val="000000"/>
                            </a:solidFill>
                            <a:latin typeface="Cambria Math" panose="02040503050406030204" pitchFamily="18" charset="0"/>
                          </a:rPr>
                          <m:t>𝑣</m:t>
                        </m:r>
                      </m:num>
                      <m:den>
                        <m:r>
                          <a:rPr lang="en-US" sz="2000" i="1">
                            <a:solidFill>
                              <a:srgbClr val="000000"/>
                            </a:solidFill>
                            <a:latin typeface="Cambria Math"/>
                          </a:rPr>
                          <m:t>𝑑𝑡</m:t>
                        </m:r>
                      </m:den>
                    </m:f>
                    <m:r>
                      <a:rPr lang="en-US" sz="2000" i="1">
                        <a:solidFill>
                          <a:srgbClr val="000000"/>
                        </a:solidFill>
                        <a:latin typeface="Cambria Math"/>
                      </a:rPr>
                      <m:t>=</m:t>
                    </m:r>
                  </m:oMath>
                </a14:m>
                <a:r>
                  <a:rPr lang="en-US" sz="2000" dirty="0">
                    <a:solidFill>
                      <a:srgbClr val="000000"/>
                    </a:solidFill>
                    <a:latin typeface="Times New Roman" pitchFamily="18" charset="0"/>
                  </a:rPr>
                  <a:t>rate of increase of volume of air </a:t>
                </a: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r>
                          <a:rPr lang="en-US" sz="2000" i="1">
                            <a:solidFill>
                              <a:srgbClr val="000000"/>
                            </a:solidFill>
                            <a:latin typeface="Cambria Math" panose="02040503050406030204" pitchFamily="18" charset="0"/>
                          </a:rPr>
                          <m:t>𝑟</m:t>
                        </m:r>
                      </m:num>
                      <m:den>
                        <m:r>
                          <a:rPr lang="en-US" sz="2000" i="1">
                            <a:solidFill>
                              <a:srgbClr val="000000"/>
                            </a:solidFill>
                            <a:latin typeface="Cambria Math"/>
                          </a:rPr>
                          <m:t>𝑑𝑡</m:t>
                        </m:r>
                      </m:den>
                    </m:f>
                    <m:r>
                      <a:rPr lang="en-US" sz="2000" i="1">
                        <a:solidFill>
                          <a:srgbClr val="000000"/>
                        </a:solidFill>
                        <a:latin typeface="Cambria Math"/>
                      </a:rPr>
                      <m:t>=</m:t>
                    </m:r>
                  </m:oMath>
                </a14:m>
                <a:r>
                  <a:rPr lang="en-US" sz="2000" dirty="0">
                    <a:solidFill>
                      <a:srgbClr val="000000"/>
                    </a:solidFill>
                    <a:latin typeface="Times New Roman" pitchFamily="18" charset="0"/>
                  </a:rPr>
                  <a:t> rate of increase of the radius of the balloon</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one known constant is diameter of the sphere (50cm).</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We are asked to find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r>
                          <a:rPr lang="en-US" sz="2000" i="1">
                            <a:solidFill>
                              <a:srgbClr val="000000"/>
                            </a:solidFill>
                            <a:latin typeface="Cambria Math" panose="02040503050406030204" pitchFamily="18" charset="0"/>
                          </a:rPr>
                          <m:t>𝑟</m:t>
                        </m:r>
                      </m:num>
                      <m:den>
                        <m:r>
                          <a:rPr lang="en-US" sz="2000" i="1">
                            <a:solidFill>
                              <a:srgbClr val="000000"/>
                            </a:solidFill>
                            <a:latin typeface="Cambria Math"/>
                          </a:rPr>
                          <m:t>𝑑𝑡</m:t>
                        </m:r>
                      </m:den>
                    </m:f>
                  </m:oMath>
                </a14:m>
                <a:r>
                  <a:rPr lang="en-US" sz="2000" dirty="0">
                    <a:solidFill>
                      <a:srgbClr val="000000"/>
                    </a:solidFill>
                    <a:latin typeface="Times New Roman" pitchFamily="18" charset="0"/>
                  </a:rPr>
                  <a:t> when</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panose="02040503050406030204" pitchFamily="18" charset="0"/>
                      </a:rPr>
                      <m:t>𝑟</m:t>
                    </m:r>
                    <m:r>
                      <a:rPr lang="en-US" sz="2000" i="1">
                        <a:solidFill>
                          <a:srgbClr val="000000"/>
                        </a:solidFill>
                        <a:latin typeface="Cambria Math"/>
                      </a:rPr>
                      <m:t>=</m:t>
                    </m:r>
                    <m:r>
                      <a:rPr lang="en-US" sz="2000" i="1">
                        <a:solidFill>
                          <a:srgbClr val="000000"/>
                        </a:solidFill>
                        <a:latin typeface="Cambria Math" panose="02040503050406030204" pitchFamily="18" charset="0"/>
                      </a:rPr>
                      <m:t>25</m:t>
                    </m:r>
                    <m:r>
                      <a:rPr lang="en-US" sz="2000" i="1">
                        <a:solidFill>
                          <a:srgbClr val="000000"/>
                        </a:solidFill>
                        <a:latin typeface="Cambria Math" panose="02040503050406030204" pitchFamily="18" charset="0"/>
                      </a:rPr>
                      <m:t>𝑐𝑚</m:t>
                    </m:r>
                  </m:oMath>
                </a14:m>
                <a:r>
                  <a:rPr lang="en-US" sz="2000" dirty="0">
                    <a:solidFill>
                      <a:srgbClr val="000000"/>
                    </a:solidFill>
                    <a:latin typeface="Times New Roman" pitchFamily="18" charset="0"/>
                  </a:rPr>
                  <a:t>     and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r>
                          <a:rPr lang="en-US" sz="2000" i="1">
                            <a:solidFill>
                              <a:srgbClr val="000000"/>
                            </a:solidFill>
                            <a:latin typeface="Cambria Math" panose="02040503050406030204" pitchFamily="18" charset="0"/>
                          </a:rPr>
                          <m:t>𝑣</m:t>
                        </m:r>
                      </m:num>
                      <m:den>
                        <m:r>
                          <a:rPr lang="en-US" sz="2000" i="1">
                            <a:solidFill>
                              <a:srgbClr val="000000"/>
                            </a:solidFill>
                            <a:latin typeface="Cambria Math"/>
                          </a:rPr>
                          <m:t>𝑑𝑡</m:t>
                        </m:r>
                      </m:den>
                    </m:f>
                    <m:r>
                      <a:rPr lang="en-US" sz="2000" i="1">
                        <a:solidFill>
                          <a:srgbClr val="000000"/>
                        </a:solidFill>
                        <a:latin typeface="Cambria Math"/>
                      </a:rPr>
                      <m:t>=</m:t>
                    </m:r>
                    <m:r>
                      <a:rPr lang="en-US" sz="2000" i="1">
                        <a:solidFill>
                          <a:srgbClr val="000000"/>
                        </a:solidFill>
                        <a:latin typeface="Cambria Math" panose="02040503050406030204" pitchFamily="18" charset="0"/>
                      </a:rPr>
                      <m:t>100</m:t>
                    </m:r>
                    <m:f>
                      <m:fPr>
                        <m:ctrlPr>
                          <a:rPr lang="en-US" sz="2000" i="1">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𝑐𝑚</m:t>
                            </m:r>
                          </m:e>
                          <m:sup>
                            <m:r>
                              <a:rPr lang="en-US" sz="2000" i="1">
                                <a:solidFill>
                                  <a:srgbClr val="000000"/>
                                </a:solidFill>
                                <a:latin typeface="Cambria Math" panose="02040503050406030204" pitchFamily="18" charset="0"/>
                              </a:rPr>
                              <m:t>3</m:t>
                            </m:r>
                          </m:sup>
                        </m:sSup>
                      </m:num>
                      <m:den>
                        <m:r>
                          <a:rPr lang="en-US" sz="2000" i="1">
                            <a:solidFill>
                              <a:srgbClr val="000000"/>
                            </a:solidFill>
                            <a:latin typeface="Cambria Math" panose="02040503050406030204" pitchFamily="18" charset="0"/>
                          </a:rPr>
                          <m:t>𝑠</m:t>
                        </m:r>
                      </m:den>
                    </m:f>
                  </m:oMath>
                </a14:m>
                <a:r>
                  <a:rPr lang="en-US" sz="2000" dirty="0">
                    <a:solidFill>
                      <a:srgbClr val="000000"/>
                    </a:solidFill>
                    <a:latin typeface="Times New Roman" pitchFamily="18" charset="0"/>
                  </a:rPr>
                  <a:t>.</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0"/>
                <a:ext cx="8686800" cy="4844724"/>
              </a:xfrm>
              <a:prstGeom prst="rect">
                <a:avLst/>
              </a:prstGeom>
              <a:blipFill>
                <a:blip r:embed="rId3"/>
                <a:stretch>
                  <a:fillRect l="-772" t="-756" r="-1333"/>
                </a:stretch>
              </a:blipFill>
            </p:spPr>
            <p:txBody>
              <a:bodyPr/>
              <a:lstStyle/>
              <a:p>
                <a:r>
                  <a:rPr lang="en-US">
                    <a:noFill/>
                  </a:rPr>
                  <a:t> </a:t>
                </a:r>
              </a:p>
            </p:txBody>
          </p:sp>
        </mc:Fallback>
      </mc:AlternateContent>
    </p:spTree>
    <p:extLst>
      <p:ext uri="{BB962C8B-B14F-4D97-AF65-F5344CB8AC3E}">
        <p14:creationId xmlns:p14="http://schemas.microsoft.com/office/powerpoint/2010/main" val="20616604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348" y="3657601"/>
            <a:ext cx="2630710" cy="271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348" y="3657600"/>
            <a:ext cx="36080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TextBox 1"/>
              <p:cNvSpPr txBox="1"/>
              <p:nvPr/>
            </p:nvSpPr>
            <p:spPr>
              <a:xfrm>
                <a:off x="1752600" y="381000"/>
                <a:ext cx="8686800" cy="4256806"/>
              </a:xfrm>
              <a:prstGeom prst="rect">
                <a:avLst/>
              </a:prstGeom>
              <a:noFill/>
            </p:spPr>
            <p:txBody>
              <a:bodyPr wrap="square" rtlCol="0">
                <a:spAutoFit/>
              </a:bodyPr>
              <a:lstStyle/>
              <a:p>
                <a:pPr eaLnBrk="0" fontAlgn="base" hangingPunct="0">
                  <a:spcBef>
                    <a:spcPct val="0"/>
                  </a:spcBef>
                  <a:spcAft>
                    <a:spcPts val="600"/>
                  </a:spcAft>
                  <a:defRPr/>
                </a:pPr>
                <a:r>
                  <a:rPr lang="en-US" sz="2000" b="1" dirty="0">
                    <a:solidFill>
                      <a:srgbClr val="FF0000"/>
                    </a:solidFill>
                    <a:latin typeface="Times New Roman" pitchFamily="18" charset="0"/>
                  </a:rPr>
                  <a:t>EXAMPLE</a:t>
                </a:r>
                <a:r>
                  <a:rPr lang="en-US" sz="2000" b="1" dirty="0">
                    <a:solidFill>
                      <a:srgbClr val="0070C0"/>
                    </a:solidFill>
                    <a:latin typeface="Times New Roman" pitchFamily="18" charset="0"/>
                  </a:rPr>
                  <a:t>  </a:t>
                </a:r>
                <a:r>
                  <a:rPr lang="en-US" sz="2000" dirty="0">
                    <a:solidFill>
                      <a:srgbClr val="000000"/>
                    </a:solidFill>
                    <a:latin typeface="Times New Roman" pitchFamily="18" charset="0"/>
                  </a:rPr>
                  <a:t>A hot air balloon rising straight up from a level field is tracked by a range finder 500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from the liftoff point.  At the moment the range finder’s elevation angle is </a:t>
                </a:r>
                <a14:m>
                  <m:oMath xmlns:m="http://schemas.openxmlformats.org/officeDocument/2006/math">
                    <m:f>
                      <m:fPr>
                        <m:type m:val="lin"/>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𝜋</m:t>
                        </m:r>
                      </m:num>
                      <m:den>
                        <m:r>
                          <a:rPr lang="en-US" sz="2000" i="1">
                            <a:solidFill>
                              <a:srgbClr val="000000"/>
                            </a:solidFill>
                            <a:latin typeface="Cambria Math"/>
                          </a:rPr>
                          <m:t>4</m:t>
                        </m:r>
                      </m:den>
                    </m:f>
                  </m:oMath>
                </a14:m>
                <a:r>
                  <a:rPr lang="en-US" sz="2000" dirty="0">
                    <a:solidFill>
                      <a:srgbClr val="000000"/>
                    </a:solidFill>
                    <a:latin typeface="Times New Roman" pitchFamily="18" charset="0"/>
                  </a:rPr>
                  <a:t>, the angle is increasing at the rate of 0.14 </a:t>
                </a:r>
                <a:r>
                  <a:rPr lang="en-US" sz="2000">
                    <a:solidFill>
                      <a:srgbClr val="000000"/>
                    </a:solidFill>
                    <a:latin typeface="Times New Roman" pitchFamily="18" charset="0"/>
                  </a:rPr>
                  <a:t>rad/min. </a:t>
                </a:r>
                <a:r>
                  <a:rPr lang="en-US" sz="2000" dirty="0">
                    <a:solidFill>
                      <a:srgbClr val="000000"/>
                    </a:solidFill>
                    <a:latin typeface="Times New Roman" pitchFamily="18" charset="0"/>
                  </a:rPr>
                  <a:t>How fast is the balloon rising at that moment?</a:t>
                </a:r>
              </a:p>
              <a:p>
                <a:pPr eaLnBrk="0" fontAlgn="base" hangingPunct="0">
                  <a:spcBef>
                    <a:spcPct val="0"/>
                  </a:spcBef>
                  <a:spcAft>
                    <a:spcPts val="600"/>
                  </a:spcAft>
                  <a:defRPr/>
                </a:pPr>
                <a:endParaRPr lang="en-US"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variables in the problem are</a:t>
                </a: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a:rPr>
                      <m:t>𝜃</m:t>
                    </m:r>
                    <m:r>
                      <a:rPr lang="en-US" sz="2000" i="1">
                        <a:solidFill>
                          <a:srgbClr val="000000"/>
                        </a:solidFill>
                        <a:latin typeface="Cambria Math"/>
                      </a:rPr>
                      <m:t>=</m:t>
                    </m:r>
                  </m:oMath>
                </a14:m>
                <a:r>
                  <a:rPr lang="en-US" sz="2000" dirty="0">
                    <a:solidFill>
                      <a:srgbClr val="000000"/>
                    </a:solidFill>
                    <a:latin typeface="Times New Roman" pitchFamily="18" charset="0"/>
                  </a:rPr>
                  <a:t> the angle in radians the range finder makes with the ground.</a:t>
                </a: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a:rPr>
                      <m:t>𝑦</m:t>
                    </m:r>
                    <m:r>
                      <a:rPr lang="en-US" sz="2000" i="1">
                        <a:solidFill>
                          <a:srgbClr val="000000"/>
                        </a:solidFill>
                        <a:latin typeface="Cambria Math"/>
                      </a:rPr>
                      <m:t>=</m:t>
                    </m:r>
                  </m:oMath>
                </a14:m>
                <a:r>
                  <a:rPr lang="en-US" sz="2000" dirty="0">
                    <a:solidFill>
                      <a:srgbClr val="000000"/>
                    </a:solidFill>
                    <a:latin typeface="Times New Roman" pitchFamily="18" charset="0"/>
                  </a:rPr>
                  <a:t> the height in feet of the balloon.</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one known constant is the horizontal distance from the range finder.</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We are asked to find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oMath>
                </a14:m>
                <a:r>
                  <a:rPr lang="en-US" sz="2000" dirty="0">
                    <a:solidFill>
                      <a:srgbClr val="000000"/>
                    </a:solidFill>
                    <a:latin typeface="Times New Roman" pitchFamily="18" charset="0"/>
                  </a:rPr>
                  <a:t> when</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a:rPr>
                      <m:t>𝜃</m:t>
                    </m:r>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𝜋</m:t>
                        </m:r>
                      </m:num>
                      <m:den>
                        <m:r>
                          <a:rPr lang="en-US" sz="2000" i="1">
                            <a:solidFill>
                              <a:srgbClr val="000000"/>
                            </a:solidFill>
                            <a:latin typeface="Cambria Math"/>
                          </a:rPr>
                          <m:t>4</m:t>
                        </m:r>
                      </m:den>
                    </m:f>
                  </m:oMath>
                </a14:m>
                <a:r>
                  <a:rPr lang="en-US" sz="2000" dirty="0">
                    <a:solidFill>
                      <a:srgbClr val="000000"/>
                    </a:solidFill>
                    <a:latin typeface="Times New Roman" pitchFamily="18" charset="0"/>
                  </a:rPr>
                  <a:t>     and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r>
                          <a:rPr lang="en-US" sz="2000" i="1">
                            <a:solidFill>
                              <a:srgbClr val="000000"/>
                            </a:solidFill>
                            <a:latin typeface="Cambria Math"/>
                          </a:rPr>
                          <m:t>𝜃</m:t>
                        </m:r>
                      </m:num>
                      <m:den>
                        <m:r>
                          <a:rPr lang="en-US" sz="2000" i="1">
                            <a:solidFill>
                              <a:srgbClr val="000000"/>
                            </a:solidFill>
                            <a:latin typeface="Cambria Math"/>
                          </a:rPr>
                          <m:t>𝑑𝑡</m:t>
                        </m:r>
                      </m:den>
                    </m:f>
                    <m:r>
                      <a:rPr lang="en-US" sz="2000" i="1">
                        <a:solidFill>
                          <a:srgbClr val="000000"/>
                        </a:solidFill>
                        <a:latin typeface="Cambria Math"/>
                      </a:rPr>
                      <m:t>=0.14 </m:t>
                    </m:r>
                    <m:r>
                      <m:rPr>
                        <m:nor/>
                      </m:rPr>
                      <a:rPr lang="en-US" sz="2000">
                        <a:solidFill>
                          <a:srgbClr val="000000"/>
                        </a:solidFill>
                        <a:latin typeface="Cambria Math"/>
                      </a:rPr>
                      <m:t>rad</m:t>
                    </m:r>
                    <m:r>
                      <m:rPr>
                        <m:nor/>
                      </m:rPr>
                      <a:rPr lang="en-US" sz="2000">
                        <a:solidFill>
                          <a:srgbClr val="000000"/>
                        </a:solidFill>
                        <a:latin typeface="Cambria Math"/>
                      </a:rPr>
                      <m:t>/</m:t>
                    </m:r>
                    <m:r>
                      <m:rPr>
                        <m:nor/>
                      </m:rPr>
                      <a:rPr lang="en-US" sz="2000">
                        <a:solidFill>
                          <a:srgbClr val="000000"/>
                        </a:solidFill>
                        <a:latin typeface="Cambria Math"/>
                      </a:rPr>
                      <m:t>min</m:t>
                    </m:r>
                  </m:oMath>
                </a14:m>
                <a:r>
                  <a:rPr lang="en-US" sz="2000" dirty="0">
                    <a:solidFill>
                      <a:srgbClr val="000000"/>
                    </a:solidFill>
                    <a:latin typeface="Times New Roman" pitchFamily="18" charset="0"/>
                  </a:rPr>
                  <a:t>.</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0"/>
                <a:ext cx="8686800" cy="4256806"/>
              </a:xfrm>
              <a:prstGeom prst="rect">
                <a:avLst/>
              </a:prstGeom>
              <a:blipFill>
                <a:blip r:embed="rId5"/>
                <a:stretch>
                  <a:fillRect l="-772" t="-860" r="-351" b="-143"/>
                </a:stretch>
              </a:blipFill>
            </p:spPr>
            <p:txBody>
              <a:bodyPr/>
              <a:lstStyle/>
              <a:p>
                <a:r>
                  <a:rPr lang="en-US">
                    <a:noFill/>
                  </a:rPr>
                  <a:t> </a:t>
                </a:r>
              </a:p>
            </p:txBody>
          </p:sp>
        </mc:Fallback>
      </mc:AlternateContent>
    </p:spTree>
    <p:extLst>
      <p:ext uri="{BB962C8B-B14F-4D97-AF65-F5344CB8AC3E}">
        <p14:creationId xmlns:p14="http://schemas.microsoft.com/office/powerpoint/2010/main" val="2942120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348" y="3657600"/>
            <a:ext cx="36080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TextBox 1"/>
              <p:cNvSpPr txBox="1"/>
              <p:nvPr/>
            </p:nvSpPr>
            <p:spPr>
              <a:xfrm>
                <a:off x="1752600" y="381001"/>
                <a:ext cx="8686800" cy="5906553"/>
              </a:xfrm>
              <a:prstGeom prst="rect">
                <a:avLst/>
              </a:prstGeom>
              <a:noFill/>
            </p:spPr>
            <p:txBody>
              <a:bodyPr wrap="square" rtlCol="0">
                <a:spAutoFit/>
              </a:bodyPr>
              <a:lstStyle/>
              <a:p>
                <a:pPr eaLnBrk="0" fontAlgn="base" hangingPunct="0">
                  <a:spcBef>
                    <a:spcPct val="0"/>
                  </a:spcBef>
                  <a:spcAft>
                    <a:spcPts val="600"/>
                  </a:spcAft>
                  <a:defRPr/>
                </a:pPr>
                <a:r>
                  <a:rPr lang="en-US" sz="2000" b="1" dirty="0">
                    <a:solidFill>
                      <a:srgbClr val="FF0000"/>
                    </a:solidFill>
                    <a:latin typeface="Times New Roman" pitchFamily="18" charset="0"/>
                  </a:rPr>
                  <a:t>EXAMPLE</a:t>
                </a:r>
                <a:r>
                  <a:rPr lang="en-US" sz="2000" b="1" dirty="0">
                    <a:solidFill>
                      <a:srgbClr val="0070C0"/>
                    </a:solidFill>
                    <a:latin typeface="Times New Roman" pitchFamily="18" charset="0"/>
                  </a:rPr>
                  <a:t>  </a:t>
                </a:r>
                <a:r>
                  <a:rPr lang="en-US" sz="2000" dirty="0">
                    <a:solidFill>
                      <a:srgbClr val="000000"/>
                    </a:solidFill>
                    <a:latin typeface="Times New Roman" pitchFamily="18" charset="0"/>
                  </a:rPr>
                  <a:t>A hot air balloon rising straight up from a level field is tracked by a range finder 500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from the liftoff point.  At the moment the range finder’s elevation angle is </a:t>
                </a:r>
                <a14:m>
                  <m:oMath xmlns:m="http://schemas.openxmlformats.org/officeDocument/2006/math">
                    <m:f>
                      <m:fPr>
                        <m:type m:val="lin"/>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𝜋</m:t>
                        </m:r>
                      </m:num>
                      <m:den>
                        <m:r>
                          <a:rPr lang="en-US" sz="2000" i="1">
                            <a:solidFill>
                              <a:srgbClr val="000000"/>
                            </a:solidFill>
                            <a:latin typeface="Cambria Math"/>
                          </a:rPr>
                          <m:t>4</m:t>
                        </m:r>
                      </m:den>
                    </m:f>
                  </m:oMath>
                </a14:m>
                <a:r>
                  <a:rPr lang="en-US" sz="2000" dirty="0">
                    <a:solidFill>
                      <a:srgbClr val="000000"/>
                    </a:solidFill>
                    <a:latin typeface="Times New Roman" pitchFamily="18" charset="0"/>
                  </a:rPr>
                  <a:t>, the angle is increasing at the rate of 0.14 rad/min.  How fast is the balloon rising at that moment?</a:t>
                </a:r>
              </a:p>
              <a:p>
                <a:pPr eaLnBrk="0" fontAlgn="base" hangingPunct="0">
                  <a:spcBef>
                    <a:spcPct val="0"/>
                  </a:spcBef>
                  <a:spcAft>
                    <a:spcPts val="600"/>
                  </a:spcAft>
                  <a:defRPr/>
                </a:pPr>
                <a:endParaRPr lang="en-US"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An equation that relates the variables </a:t>
                </a:r>
                <a14:m>
                  <m:oMath xmlns:m="http://schemas.openxmlformats.org/officeDocument/2006/math">
                    <m:r>
                      <a:rPr lang="en-US" sz="2000" i="1">
                        <a:solidFill>
                          <a:srgbClr val="000000"/>
                        </a:solidFill>
                        <a:latin typeface="Cambria Math"/>
                      </a:rPr>
                      <m:t>𝑦</m:t>
                    </m:r>
                  </m:oMath>
                </a14:m>
                <a:r>
                  <a:rPr lang="en-US" sz="2000" dirty="0">
                    <a:solidFill>
                      <a:srgbClr val="000000"/>
                    </a:solidFill>
                    <a:latin typeface="Times New Roman" pitchFamily="18" charset="0"/>
                  </a:rPr>
                  <a:t> and </a:t>
                </a:r>
                <a14:m>
                  <m:oMath xmlns:m="http://schemas.openxmlformats.org/officeDocument/2006/math">
                    <m:r>
                      <a:rPr lang="en-US" sz="2000" i="1">
                        <a:solidFill>
                          <a:srgbClr val="000000"/>
                        </a:solidFill>
                        <a:latin typeface="Cambria Math"/>
                      </a:rPr>
                      <m:t>𝜃</m:t>
                    </m:r>
                  </m:oMath>
                </a14:m>
                <a:r>
                  <a:rPr lang="en-US" sz="2000" dirty="0">
                    <a:solidFill>
                      <a:srgbClr val="000000"/>
                    </a:solidFill>
                    <a:latin typeface="Times New Roman" pitchFamily="18" charset="0"/>
                  </a:rPr>
                  <a:t> is</a:t>
                </a:r>
              </a:p>
              <a:p>
                <a:pPr eaLnBrk="0" fontAlgn="base" hangingPunct="0">
                  <a:spcBef>
                    <a:spcPct val="0"/>
                  </a:spcBef>
                  <a:spcAft>
                    <a:spcPts val="600"/>
                  </a:spcAft>
                  <a:defRPr/>
                </a:pPr>
                <a14:m>
                  <m:oMathPara xmlns:m="http://schemas.openxmlformats.org/officeDocument/2006/math">
                    <m:oMathParaPr>
                      <m:jc m:val="centerGroup"/>
                    </m:oMathParaPr>
                    <m:oMath xmlns:m="http://schemas.openxmlformats.org/officeDocument/2006/math">
                      <m:func>
                        <m:funcPr>
                          <m:ctrlPr>
                            <a:rPr lang="en-US" sz="2000" i="1">
                              <a:solidFill>
                                <a:srgbClr val="000000"/>
                              </a:solidFill>
                              <a:latin typeface="Cambria Math" panose="02040503050406030204" pitchFamily="18" charset="0"/>
                            </a:rPr>
                          </m:ctrlPr>
                        </m:funcPr>
                        <m:fName>
                          <m:r>
                            <m:rPr>
                              <m:sty m:val="p"/>
                            </m:rPr>
                            <a:rPr lang="en-US" sz="2000">
                              <a:solidFill>
                                <a:srgbClr val="000000"/>
                              </a:solidFill>
                              <a:latin typeface="Cambria Math"/>
                            </a:rPr>
                            <m:t>tan</m:t>
                          </m:r>
                        </m:fName>
                        <m:e>
                          <m:r>
                            <a:rPr lang="en-US" sz="2000" i="1">
                              <a:solidFill>
                                <a:srgbClr val="000000"/>
                              </a:solidFill>
                              <a:latin typeface="Cambria Math"/>
                            </a:rPr>
                            <m:t>𝜃</m:t>
                          </m:r>
                        </m:e>
                      </m:func>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𝑦</m:t>
                          </m:r>
                        </m:num>
                        <m:den>
                          <m:r>
                            <a:rPr lang="en-US" sz="2000" i="1">
                              <a:solidFill>
                                <a:srgbClr val="000000"/>
                              </a:solidFill>
                              <a:latin typeface="Cambria Math"/>
                            </a:rPr>
                            <m:t>500</m:t>
                          </m:r>
                        </m:den>
                      </m:f>
                      <m:r>
                        <a:rPr lang="en-US" sz="2000" i="1">
                          <a:solidFill>
                            <a:srgbClr val="000000"/>
                          </a:solidFill>
                          <a:latin typeface="Cambria Math"/>
                        </a:rPr>
                        <m:t>     </m:t>
                      </m:r>
                      <m:r>
                        <m:rPr>
                          <m:nor/>
                        </m:rPr>
                        <a:rPr lang="en-US" sz="2000">
                          <a:solidFill>
                            <a:srgbClr val="000000"/>
                          </a:solidFill>
                          <a:latin typeface="Cambria Math"/>
                        </a:rPr>
                        <m:t>or</m:t>
                      </m:r>
                      <m:r>
                        <a:rPr lang="en-US" sz="2000" i="1">
                          <a:solidFill>
                            <a:srgbClr val="000000"/>
                          </a:solidFill>
                          <a:latin typeface="Cambria Math"/>
                        </a:rPr>
                        <m:t>     </m:t>
                      </m:r>
                      <m:r>
                        <a:rPr lang="en-US" sz="2000" i="1">
                          <a:solidFill>
                            <a:srgbClr val="000000"/>
                          </a:solidFill>
                          <a:latin typeface="Cambria Math"/>
                        </a:rPr>
                        <m:t>𝑦</m:t>
                      </m:r>
                      <m:r>
                        <a:rPr lang="en-US" sz="2000" i="1">
                          <a:solidFill>
                            <a:srgbClr val="000000"/>
                          </a:solidFill>
                          <a:latin typeface="Cambria Math"/>
                        </a:rPr>
                        <m:t>=500</m:t>
                      </m:r>
                      <m:func>
                        <m:funcPr>
                          <m:ctrlPr>
                            <a:rPr lang="en-US" sz="2000" i="1">
                              <a:solidFill>
                                <a:srgbClr val="000000"/>
                              </a:solidFill>
                              <a:latin typeface="Cambria Math" panose="02040503050406030204" pitchFamily="18" charset="0"/>
                            </a:rPr>
                          </m:ctrlPr>
                        </m:funcPr>
                        <m:fName>
                          <m:r>
                            <m:rPr>
                              <m:sty m:val="p"/>
                            </m:rPr>
                            <a:rPr lang="en-US" sz="2000">
                              <a:solidFill>
                                <a:srgbClr val="000000"/>
                              </a:solidFill>
                              <a:latin typeface="Cambria Math"/>
                            </a:rPr>
                            <m:t>tan</m:t>
                          </m:r>
                        </m:fName>
                        <m:e>
                          <m:r>
                            <a:rPr lang="en-US" sz="2000" i="1">
                              <a:solidFill>
                                <a:srgbClr val="000000"/>
                              </a:solidFill>
                              <a:latin typeface="Cambria Math"/>
                            </a:rPr>
                            <m:t>𝜃</m:t>
                          </m:r>
                        </m:e>
                      </m:func>
                      <m:r>
                        <a:rPr lang="en-US" sz="2000" i="1">
                          <a:solidFill>
                            <a:srgbClr val="000000"/>
                          </a:solidFill>
                          <a:latin typeface="Cambria Math"/>
                        </a:rPr>
                        <m:t>.</m:t>
                      </m:r>
                    </m:oMath>
                  </m:oMathPara>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itchFamily="34" charset="0"/>
                  <a:buChar char="•"/>
                  <a:defRPr/>
                </a:pPr>
                <a:r>
                  <a:rPr lang="en-US" sz="2000" dirty="0">
                    <a:solidFill>
                      <a:srgbClr val="000000"/>
                    </a:solidFill>
                    <a:latin typeface="Times New Roman" pitchFamily="18" charset="0"/>
                  </a:rPr>
                  <a:t>Differentiating with respect to time yields</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num>
                      <m:den>
                        <m:r>
                          <a:rPr lang="en-US" sz="2000" i="1">
                            <a:solidFill>
                              <a:srgbClr val="000000"/>
                            </a:solidFill>
                            <a:latin typeface="Cambria Math"/>
                          </a:rPr>
                          <m:t>𝑑𝑡</m:t>
                        </m:r>
                      </m:den>
                    </m:f>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a:rPr>
                          <m:t>𝑦</m:t>
                        </m:r>
                      </m:e>
                    </m:d>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num>
                      <m:den>
                        <m:r>
                          <a:rPr lang="en-US" sz="2000" i="1">
                            <a:solidFill>
                              <a:srgbClr val="000000"/>
                            </a:solidFill>
                            <a:latin typeface="Cambria Math"/>
                          </a:rPr>
                          <m:t>𝑑𝑡</m:t>
                        </m:r>
                      </m:den>
                    </m:f>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a:rPr>
                          <m:t>500</m:t>
                        </m:r>
                        <m:func>
                          <m:funcPr>
                            <m:ctrlPr>
                              <a:rPr lang="en-US" sz="2000" i="1">
                                <a:solidFill>
                                  <a:srgbClr val="000000"/>
                                </a:solidFill>
                                <a:latin typeface="Cambria Math" panose="02040503050406030204" pitchFamily="18" charset="0"/>
                              </a:rPr>
                            </m:ctrlPr>
                          </m:funcPr>
                          <m:fName>
                            <m:r>
                              <m:rPr>
                                <m:sty m:val="p"/>
                              </m:rPr>
                              <a:rPr lang="en-US" sz="2000">
                                <a:solidFill>
                                  <a:srgbClr val="000000"/>
                                </a:solidFill>
                                <a:latin typeface="Cambria Math"/>
                              </a:rPr>
                              <m:t>tan</m:t>
                            </m:r>
                          </m:fName>
                          <m:e>
                            <m:r>
                              <a:rPr lang="en-US" sz="2000" i="1">
                                <a:solidFill>
                                  <a:srgbClr val="000000"/>
                                </a:solidFill>
                                <a:latin typeface="Cambria Math"/>
                              </a:rPr>
                              <m:t>𝜃</m:t>
                            </m:r>
                          </m:e>
                        </m:func>
                      </m:e>
                    </m:d>
                  </m:oMath>
                </a14:m>
                <a:endParaRPr lang="en-US" sz="2000" dirty="0">
                  <a:solidFill>
                    <a:srgbClr val="000000"/>
                  </a:solidFill>
                  <a:latin typeface="Times New Roman" pitchFamily="18" charset="0"/>
                </a:endParaRP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r>
                      <a:rPr lang="en-US" sz="2000" i="1">
                        <a:solidFill>
                          <a:srgbClr val="000000"/>
                        </a:solidFill>
                        <a:latin typeface="Cambria Math"/>
                      </a:rPr>
                      <m:t>=500</m:t>
                    </m:r>
                    <m:func>
                      <m:funcPr>
                        <m:ctrlPr>
                          <a:rPr lang="en-US" sz="2000" i="1">
                            <a:solidFill>
                              <a:srgbClr val="000000"/>
                            </a:solidFill>
                            <a:latin typeface="Cambria Math" panose="02040503050406030204" pitchFamily="18" charset="0"/>
                          </a:rPr>
                        </m:ctrlPr>
                      </m:funcPr>
                      <m:fName>
                        <m:sSup>
                          <m:sSupPr>
                            <m:ctrlPr>
                              <a:rPr lang="en-US" sz="2000" i="1">
                                <a:solidFill>
                                  <a:srgbClr val="000000"/>
                                </a:solidFill>
                                <a:latin typeface="Cambria Math" panose="02040503050406030204" pitchFamily="18" charset="0"/>
                              </a:rPr>
                            </m:ctrlPr>
                          </m:sSupPr>
                          <m:e>
                            <m:r>
                              <m:rPr>
                                <m:sty m:val="p"/>
                              </m:rPr>
                              <a:rPr lang="en-US" sz="2000">
                                <a:solidFill>
                                  <a:srgbClr val="000000"/>
                                </a:solidFill>
                                <a:latin typeface="Cambria Math"/>
                              </a:rPr>
                              <m:t>sec</m:t>
                            </m:r>
                          </m:e>
                          <m:sup>
                            <m:r>
                              <a:rPr lang="en-US" sz="2000" i="1">
                                <a:solidFill>
                                  <a:srgbClr val="000000"/>
                                </a:solidFill>
                                <a:latin typeface="Cambria Math"/>
                              </a:rPr>
                              <m:t>2</m:t>
                            </m:r>
                          </m:sup>
                        </m:sSup>
                      </m:fName>
                      <m:e>
                        <m:r>
                          <a:rPr lang="en-US" sz="2000" i="1">
                            <a:solidFill>
                              <a:srgbClr val="000000"/>
                            </a:solidFill>
                            <a:latin typeface="Cambria Math"/>
                          </a:rPr>
                          <m:t>𝜃</m:t>
                        </m:r>
                      </m:e>
                    </m:func>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r>
                          <a:rPr lang="en-US" sz="2000" i="1">
                            <a:solidFill>
                              <a:srgbClr val="000000"/>
                            </a:solidFill>
                            <a:latin typeface="Cambria Math"/>
                          </a:rPr>
                          <m:t>𝜃</m:t>
                        </m:r>
                      </m:num>
                      <m:den>
                        <m:r>
                          <a:rPr lang="en-US" sz="2000" i="1">
                            <a:solidFill>
                              <a:srgbClr val="000000"/>
                            </a:solidFill>
                            <a:latin typeface="Cambria Math"/>
                          </a:rPr>
                          <m:t>𝑑𝑡</m:t>
                        </m:r>
                      </m:den>
                    </m:f>
                  </m:oMath>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itchFamily="34" charset="0"/>
                  <a:buChar char="•"/>
                  <a:defRPr/>
                </a:pPr>
                <a:r>
                  <a:rPr lang="en-US" sz="2000" dirty="0">
                    <a:solidFill>
                      <a:srgbClr val="000000"/>
                    </a:solidFill>
                    <a:latin typeface="Times New Roman" pitchFamily="18" charset="0"/>
                  </a:rPr>
                  <a:t>Evaluating at the known quantities gives</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r>
                      <a:rPr lang="en-US" sz="2000" i="1">
                        <a:solidFill>
                          <a:srgbClr val="000000"/>
                        </a:solidFill>
                        <a:latin typeface="Cambria Math"/>
                      </a:rPr>
                      <m:t>=500</m:t>
                    </m:r>
                    <m:func>
                      <m:funcPr>
                        <m:ctrlPr>
                          <a:rPr lang="en-US" sz="2000" i="1">
                            <a:solidFill>
                              <a:srgbClr val="000000"/>
                            </a:solidFill>
                            <a:latin typeface="Cambria Math" panose="02040503050406030204" pitchFamily="18" charset="0"/>
                          </a:rPr>
                        </m:ctrlPr>
                      </m:funcPr>
                      <m:fName>
                        <m:sSup>
                          <m:sSupPr>
                            <m:ctrlPr>
                              <a:rPr lang="en-US" sz="2000" i="1">
                                <a:solidFill>
                                  <a:srgbClr val="000000"/>
                                </a:solidFill>
                                <a:latin typeface="Cambria Math" panose="02040503050406030204" pitchFamily="18" charset="0"/>
                              </a:rPr>
                            </m:ctrlPr>
                          </m:sSupPr>
                          <m:e>
                            <m:r>
                              <m:rPr>
                                <m:sty m:val="p"/>
                              </m:rPr>
                              <a:rPr lang="en-US" sz="2000">
                                <a:solidFill>
                                  <a:srgbClr val="000000"/>
                                </a:solidFill>
                                <a:latin typeface="Cambria Math"/>
                              </a:rPr>
                              <m:t>sec</m:t>
                            </m:r>
                          </m:e>
                          <m:sup>
                            <m:r>
                              <a:rPr lang="en-US" sz="2000" i="1">
                                <a:solidFill>
                                  <a:srgbClr val="000000"/>
                                </a:solidFill>
                                <a:latin typeface="Cambria Math"/>
                              </a:rPr>
                              <m:t>2</m:t>
                            </m:r>
                          </m:sup>
                        </m:sSup>
                      </m:fName>
                      <m:e>
                        <m:d>
                          <m:dPr>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𝜋</m:t>
                                </m:r>
                              </m:num>
                              <m:den>
                                <m:r>
                                  <a:rPr lang="en-US" sz="2000" i="1">
                                    <a:solidFill>
                                      <a:srgbClr val="000000"/>
                                    </a:solidFill>
                                    <a:latin typeface="Cambria Math"/>
                                  </a:rPr>
                                  <m:t>4</m:t>
                                </m:r>
                              </m:den>
                            </m:f>
                          </m:e>
                        </m:d>
                      </m:e>
                    </m:func>
                    <m:r>
                      <a:rPr lang="en-US" sz="2000" i="1">
                        <a:solidFill>
                          <a:srgbClr val="000000"/>
                        </a:solidFill>
                        <a:latin typeface="Cambria Math"/>
                      </a:rPr>
                      <m:t>⋅0.14</m:t>
                    </m:r>
                  </m:oMath>
                </a14:m>
                <a:endParaRPr lang="en-US" sz="2000" dirty="0">
                  <a:solidFill>
                    <a:srgbClr val="000000"/>
                  </a:solidFill>
                  <a:latin typeface="Times New Roman" pitchFamily="18" charset="0"/>
                </a:endParaRP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a:rPr>
                      <m:t>=500</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rad>
                              <m:radPr>
                                <m:degHide m:val="on"/>
                                <m:ctrlPr>
                                  <a:rPr lang="en-US" sz="2000" i="1">
                                    <a:solidFill>
                                      <a:srgbClr val="000000"/>
                                    </a:solidFill>
                                    <a:latin typeface="Cambria Math" panose="02040503050406030204" pitchFamily="18" charset="0"/>
                                  </a:rPr>
                                </m:ctrlPr>
                              </m:radPr>
                              <m:deg/>
                              <m:e>
                                <m:r>
                                  <a:rPr lang="en-US" sz="2000" i="1">
                                    <a:solidFill>
                                      <a:srgbClr val="000000"/>
                                    </a:solidFill>
                                    <a:latin typeface="Cambria Math"/>
                                  </a:rPr>
                                  <m:t>2</m:t>
                                </m:r>
                              </m:e>
                            </m:rad>
                          </m:e>
                        </m:d>
                      </m:e>
                      <m:sup>
                        <m:r>
                          <a:rPr lang="en-US" sz="2000" i="1">
                            <a:solidFill>
                              <a:srgbClr val="000000"/>
                            </a:solidFill>
                            <a:latin typeface="Cambria Math"/>
                          </a:rPr>
                          <m:t>2</m:t>
                        </m:r>
                      </m:sup>
                    </m:sSup>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0.14</m:t>
                        </m:r>
                      </m:e>
                    </m:d>
                    <m:r>
                      <a:rPr lang="en-US" sz="2000" i="1">
                        <a:solidFill>
                          <a:srgbClr val="000000"/>
                        </a:solidFill>
                        <a:latin typeface="Cambria Math"/>
                      </a:rPr>
                      <m:t>=140</m:t>
                    </m:r>
                  </m:oMath>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itchFamily="34" charset="0"/>
                  <a:buChar char="•"/>
                  <a:defRPr/>
                </a:pPr>
                <a:r>
                  <a:rPr lang="en-US" sz="2000" dirty="0">
                    <a:solidFill>
                      <a:srgbClr val="000000"/>
                    </a:solidFill>
                    <a:latin typeface="Times New Roman" pitchFamily="18" charset="0"/>
                  </a:rPr>
                  <a:t>The balloon is rising at a rate of 140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/min.</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5906553"/>
              </a:xfrm>
              <a:prstGeom prst="rect">
                <a:avLst/>
              </a:prstGeom>
              <a:blipFill>
                <a:blip r:embed="rId4"/>
                <a:stretch>
                  <a:fillRect l="-772" t="-620" r="-1053" b="-930"/>
                </a:stretch>
              </a:blipFill>
            </p:spPr>
            <p:txBody>
              <a:bodyPr/>
              <a:lstStyle/>
              <a:p>
                <a:r>
                  <a:rPr lang="en-US">
                    <a:noFill/>
                  </a:rPr>
                  <a:t> </a:t>
                </a:r>
              </a:p>
            </p:txBody>
          </p:sp>
        </mc:Fallback>
      </mc:AlternateContent>
    </p:spTree>
    <p:extLst>
      <p:ext uri="{BB962C8B-B14F-4D97-AF65-F5344CB8AC3E}">
        <p14:creationId xmlns:p14="http://schemas.microsoft.com/office/powerpoint/2010/main" val="1730280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47750"/>
            <a:ext cx="8229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905125"/>
            <a:ext cx="762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28776"/>
            <a:ext cx="76200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190750"/>
            <a:ext cx="762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571751"/>
            <a:ext cx="7620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762376"/>
            <a:ext cx="76200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381500"/>
            <a:ext cx="762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561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556" y="4004139"/>
            <a:ext cx="374584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556" y="4004139"/>
            <a:ext cx="374584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TextBox 1"/>
              <p:cNvSpPr txBox="1"/>
              <p:nvPr/>
            </p:nvSpPr>
            <p:spPr>
              <a:xfrm>
                <a:off x="1752600" y="461878"/>
                <a:ext cx="8686800" cy="6167522"/>
              </a:xfrm>
              <a:prstGeom prst="rect">
                <a:avLst/>
              </a:prstGeom>
              <a:noFill/>
            </p:spPr>
            <p:txBody>
              <a:bodyPr wrap="square" rtlCol="0">
                <a:spAutoFit/>
              </a:bodyPr>
              <a:lstStyle/>
              <a:p>
                <a:pPr eaLnBrk="0" fontAlgn="base" hangingPunct="0">
                  <a:spcBef>
                    <a:spcPct val="0"/>
                  </a:spcBef>
                  <a:spcAft>
                    <a:spcPts val="600"/>
                  </a:spcAft>
                  <a:defRPr/>
                </a:pPr>
                <a:r>
                  <a:rPr lang="en-US" sz="2000" b="1" dirty="0">
                    <a:solidFill>
                      <a:srgbClr val="FF0000"/>
                    </a:solidFill>
                    <a:latin typeface="Times New Roman" pitchFamily="18" charset="0"/>
                  </a:rPr>
                  <a:t>EXAMPLE</a:t>
                </a:r>
                <a:r>
                  <a:rPr lang="en-US" sz="2000" b="1" dirty="0">
                    <a:solidFill>
                      <a:srgbClr val="0070C0"/>
                    </a:solidFill>
                    <a:latin typeface="Times New Roman" pitchFamily="18" charset="0"/>
                  </a:rPr>
                  <a:t>  </a:t>
                </a:r>
                <a:r>
                  <a:rPr lang="en-US" sz="2000" dirty="0">
                    <a:solidFill>
                      <a:srgbClr val="000000"/>
                    </a:solidFill>
                    <a:latin typeface="Times New Roman" pitchFamily="18" charset="0"/>
                  </a:rPr>
                  <a:t>A police cruiser, approaching a </a:t>
                </a:r>
                <a:r>
                  <a:rPr lang="en-US" sz="2000" dirty="0">
                    <a:solidFill>
                      <a:srgbClr val="00279F"/>
                    </a:solidFill>
                    <a:latin typeface="Times New Roman" pitchFamily="18" charset="0"/>
                  </a:rPr>
                  <a:t>right-angled intersection </a:t>
                </a:r>
                <a:r>
                  <a:rPr lang="en-US" sz="2000" dirty="0">
                    <a:solidFill>
                      <a:srgbClr val="000000"/>
                    </a:solidFill>
                    <a:latin typeface="Times New Roman" pitchFamily="18" charset="0"/>
                  </a:rPr>
                  <a:t>from the north, is chasing a speeding car that has turned the corner and is now moving straight east.  When the </a:t>
                </a:r>
                <a:r>
                  <a:rPr lang="en-US" sz="2000" dirty="0">
                    <a:solidFill>
                      <a:srgbClr val="00279F"/>
                    </a:solidFill>
                    <a:latin typeface="Times New Roman" pitchFamily="18" charset="0"/>
                  </a:rPr>
                  <a:t>cruiser is 0.6 mi north</a:t>
                </a:r>
                <a:r>
                  <a:rPr lang="en-US" sz="2000" dirty="0">
                    <a:solidFill>
                      <a:srgbClr val="000000"/>
                    </a:solidFill>
                    <a:latin typeface="Times New Roman" pitchFamily="18" charset="0"/>
                  </a:rPr>
                  <a:t> of the intersection and the </a:t>
                </a:r>
                <a:r>
                  <a:rPr lang="en-US" sz="2000" dirty="0">
                    <a:solidFill>
                      <a:srgbClr val="00279F"/>
                    </a:solidFill>
                    <a:latin typeface="Times New Roman" pitchFamily="18" charset="0"/>
                  </a:rPr>
                  <a:t>car is 0.8 mi to the east</a:t>
                </a:r>
                <a:r>
                  <a:rPr lang="en-US" sz="2000" dirty="0">
                    <a:solidFill>
                      <a:srgbClr val="000000"/>
                    </a:solidFill>
                    <a:latin typeface="Times New Roman" pitchFamily="18" charset="0"/>
                  </a:rPr>
                  <a:t>, the police determine with radar that the </a:t>
                </a:r>
                <a:r>
                  <a:rPr lang="en-US" sz="2000" dirty="0">
                    <a:solidFill>
                      <a:srgbClr val="00279F"/>
                    </a:solidFill>
                    <a:latin typeface="Times New Roman" pitchFamily="18" charset="0"/>
                  </a:rPr>
                  <a:t>distance between </a:t>
                </a:r>
                <a:r>
                  <a:rPr lang="en-US" sz="2000" dirty="0">
                    <a:solidFill>
                      <a:srgbClr val="000000"/>
                    </a:solidFill>
                    <a:latin typeface="Times New Roman" pitchFamily="18" charset="0"/>
                  </a:rPr>
                  <a:t>them and the car </a:t>
                </a:r>
                <a:r>
                  <a:rPr lang="en-US" sz="2000" dirty="0">
                    <a:solidFill>
                      <a:srgbClr val="00279F"/>
                    </a:solidFill>
                    <a:latin typeface="Times New Roman" pitchFamily="18" charset="0"/>
                  </a:rPr>
                  <a:t>is increasing at 20 mph</a:t>
                </a:r>
                <a:r>
                  <a:rPr lang="en-US" sz="2000" dirty="0">
                    <a:solidFill>
                      <a:srgbClr val="000000"/>
                    </a:solidFill>
                    <a:latin typeface="Times New Roman" pitchFamily="18" charset="0"/>
                  </a:rPr>
                  <a:t>.  If the </a:t>
                </a:r>
                <a:r>
                  <a:rPr lang="en-US" sz="2000" dirty="0">
                    <a:solidFill>
                      <a:srgbClr val="00279F"/>
                    </a:solidFill>
                    <a:latin typeface="Times New Roman" pitchFamily="18" charset="0"/>
                  </a:rPr>
                  <a:t>cruiser is moving at 60 mph </a:t>
                </a:r>
                <a:r>
                  <a:rPr lang="en-US" sz="2000" dirty="0">
                    <a:solidFill>
                      <a:srgbClr val="000000"/>
                    </a:solidFill>
                    <a:latin typeface="Times New Roman" pitchFamily="18" charset="0"/>
                  </a:rPr>
                  <a:t>at the instant of measurement, what is </a:t>
                </a:r>
                <a:r>
                  <a:rPr lang="en-US" sz="2000" dirty="0">
                    <a:solidFill>
                      <a:srgbClr val="00279F"/>
                    </a:solidFill>
                    <a:latin typeface="Times New Roman" pitchFamily="18" charset="0"/>
                  </a:rPr>
                  <a:t>the speed of the car?</a:t>
                </a:r>
              </a:p>
              <a:p>
                <a:pPr eaLnBrk="0" fontAlgn="base" hangingPunct="0">
                  <a:spcBef>
                    <a:spcPct val="0"/>
                  </a:spcBef>
                  <a:spcAft>
                    <a:spcPts val="600"/>
                  </a:spcAft>
                  <a:defRPr/>
                </a:pPr>
                <a:endParaRPr lang="en-US"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We picture the car and cruiser in the coordinate plane, using the positive </a:t>
                </a:r>
                <a14:m>
                  <m:oMath xmlns:m="http://schemas.openxmlformats.org/officeDocument/2006/math">
                    <m:r>
                      <a:rPr lang="en-US" sz="2000" i="1">
                        <a:solidFill>
                          <a:srgbClr val="000000"/>
                        </a:solidFill>
                        <a:latin typeface="Cambria Math"/>
                      </a:rPr>
                      <m:t>𝑥</m:t>
                    </m:r>
                  </m:oMath>
                </a14:m>
                <a:r>
                  <a:rPr lang="en-US" sz="2000" dirty="0">
                    <a:solidFill>
                      <a:srgbClr val="000000"/>
                    </a:solidFill>
                    <a:latin typeface="Times New Roman" pitchFamily="18" charset="0"/>
                  </a:rPr>
                  <a:t>-axis as the eastbound highway and the positive </a:t>
                </a:r>
                <a14:m>
                  <m:oMath xmlns:m="http://schemas.openxmlformats.org/officeDocument/2006/math">
                    <m:r>
                      <a:rPr lang="en-US" sz="2000" i="1">
                        <a:solidFill>
                          <a:srgbClr val="000000"/>
                        </a:solidFill>
                        <a:latin typeface="Cambria Math"/>
                      </a:rPr>
                      <m:t>𝑦</m:t>
                    </m:r>
                  </m:oMath>
                </a14:m>
                <a:r>
                  <a:rPr lang="en-US" sz="2000" dirty="0">
                    <a:solidFill>
                      <a:srgbClr val="000000"/>
                    </a:solidFill>
                    <a:latin typeface="Times New Roman" pitchFamily="18" charset="0"/>
                  </a:rPr>
                  <a:t>-axis as the southbound highway.</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variables in the problem are</a:t>
                </a: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a:rPr>
                      <m:t>𝑥</m:t>
                    </m:r>
                    <m:r>
                      <a:rPr lang="en-US" sz="2000" i="1">
                        <a:solidFill>
                          <a:srgbClr val="000000"/>
                        </a:solidFill>
                        <a:latin typeface="Cambria Math"/>
                      </a:rPr>
                      <m:t>=</m:t>
                    </m:r>
                  </m:oMath>
                </a14:m>
                <a:r>
                  <a:rPr lang="en-US" sz="2000" dirty="0">
                    <a:solidFill>
                      <a:srgbClr val="000000"/>
                    </a:solidFill>
                    <a:latin typeface="Times New Roman" pitchFamily="18" charset="0"/>
                  </a:rPr>
                  <a:t> position of car at time </a:t>
                </a:r>
                <a14:m>
                  <m:oMath xmlns:m="http://schemas.openxmlformats.org/officeDocument/2006/math">
                    <m:r>
                      <a:rPr lang="en-US" sz="2000" i="1">
                        <a:solidFill>
                          <a:srgbClr val="000000"/>
                        </a:solidFill>
                        <a:latin typeface="Cambria Math"/>
                      </a:rPr>
                      <m:t>𝑡</m:t>
                    </m:r>
                  </m:oMath>
                </a14:m>
                <a:endParaRPr lang="en-US" sz="2000" dirty="0">
                  <a:solidFill>
                    <a:srgbClr val="000000"/>
                  </a:solidFill>
                  <a:latin typeface="Times New Roman" pitchFamily="18" charset="0"/>
                </a:endParaRP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a:rPr>
                      <m:t>𝑦</m:t>
                    </m:r>
                    <m:r>
                      <a:rPr lang="en-US" sz="2000" i="1">
                        <a:solidFill>
                          <a:srgbClr val="000000"/>
                        </a:solidFill>
                        <a:latin typeface="Cambria Math"/>
                      </a:rPr>
                      <m:t>=</m:t>
                    </m:r>
                  </m:oMath>
                </a14:m>
                <a:r>
                  <a:rPr lang="en-US" sz="2000" dirty="0">
                    <a:solidFill>
                      <a:srgbClr val="000000"/>
                    </a:solidFill>
                    <a:latin typeface="Times New Roman" pitchFamily="18" charset="0"/>
                  </a:rPr>
                  <a:t> position of cruiser at time </a:t>
                </a:r>
                <a14:m>
                  <m:oMath xmlns:m="http://schemas.openxmlformats.org/officeDocument/2006/math">
                    <m:r>
                      <a:rPr lang="en-US" sz="2000" i="1">
                        <a:solidFill>
                          <a:srgbClr val="000000"/>
                        </a:solidFill>
                        <a:latin typeface="Cambria Math"/>
                      </a:rPr>
                      <m:t>𝑡</m:t>
                    </m:r>
                  </m:oMath>
                </a14:m>
                <a:endParaRPr lang="en-US" sz="2000" dirty="0">
                  <a:solidFill>
                    <a:srgbClr val="000000"/>
                  </a:solidFill>
                  <a:latin typeface="Times New Roman" pitchFamily="18" charset="0"/>
                </a:endParaRP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a:rPr>
                      <m:t>𝑠</m:t>
                    </m:r>
                    <m:r>
                      <a:rPr lang="en-US" sz="2000" i="1">
                        <a:solidFill>
                          <a:srgbClr val="000000"/>
                        </a:solidFill>
                        <a:latin typeface="Cambria Math"/>
                      </a:rPr>
                      <m:t>=</m:t>
                    </m:r>
                  </m:oMath>
                </a14:m>
                <a:r>
                  <a:rPr lang="en-US" sz="2000" dirty="0">
                    <a:solidFill>
                      <a:srgbClr val="000000"/>
                    </a:solidFill>
                    <a:latin typeface="Times New Roman" pitchFamily="18" charset="0"/>
                  </a:rPr>
                  <a:t> distance between car and cruiser.</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We are asked to find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oMath>
                </a14:m>
                <a:r>
                  <a:rPr lang="en-US" sz="2000" dirty="0">
                    <a:solidFill>
                      <a:srgbClr val="000000"/>
                    </a:solidFill>
                    <a:latin typeface="Times New Roman" pitchFamily="18" charset="0"/>
                  </a:rPr>
                  <a:t> when</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dirty="0">
                        <a:solidFill>
                          <a:srgbClr val="000000"/>
                        </a:solidFill>
                        <a:latin typeface="Cambria Math"/>
                      </a:rPr>
                      <m:t>𝑥</m:t>
                    </m:r>
                    <m:r>
                      <a:rPr lang="en-US" sz="2000" i="1" dirty="0">
                        <a:solidFill>
                          <a:srgbClr val="000000"/>
                        </a:solidFill>
                        <a:latin typeface="Cambria Math"/>
                      </a:rPr>
                      <m:t>=0.8 </m:t>
                    </m:r>
                    <m:r>
                      <m:rPr>
                        <m:nor/>
                      </m:rPr>
                      <a:rPr lang="en-US" sz="2000" dirty="0">
                        <a:solidFill>
                          <a:srgbClr val="000000"/>
                        </a:solidFill>
                        <a:latin typeface="Cambria Math"/>
                      </a:rPr>
                      <m:t>mi</m:t>
                    </m:r>
                    <m:r>
                      <a:rPr lang="en-US" sz="2000" i="1" dirty="0">
                        <a:solidFill>
                          <a:srgbClr val="000000"/>
                        </a:solidFill>
                        <a:latin typeface="Cambria Math"/>
                      </a:rPr>
                      <m:t>,   </m:t>
                    </m:r>
                    <m:r>
                      <a:rPr lang="en-US" sz="2000" i="1" dirty="0">
                        <a:solidFill>
                          <a:srgbClr val="000000"/>
                        </a:solidFill>
                        <a:latin typeface="Cambria Math"/>
                      </a:rPr>
                      <m:t>𝑦</m:t>
                    </m:r>
                    <m:r>
                      <a:rPr lang="en-US" sz="2000" i="1" dirty="0">
                        <a:solidFill>
                          <a:srgbClr val="000000"/>
                        </a:solidFill>
                        <a:latin typeface="Cambria Math"/>
                      </a:rPr>
                      <m:t>=0.6 </m:t>
                    </m:r>
                    <m:r>
                      <m:rPr>
                        <m:nor/>
                      </m:rPr>
                      <a:rPr lang="en-US" sz="2000" dirty="0">
                        <a:solidFill>
                          <a:srgbClr val="000000"/>
                        </a:solidFill>
                        <a:latin typeface="Cambria Math"/>
                      </a:rPr>
                      <m:t>mi</m:t>
                    </m:r>
                    <m:r>
                      <a:rPr lang="en-US" sz="2000" i="1" dirty="0">
                        <a:solidFill>
                          <a:srgbClr val="000000"/>
                        </a:solidFill>
                        <a:latin typeface="Cambria Math"/>
                      </a:rPr>
                      <m:t>,  </m:t>
                    </m:r>
                  </m:oMath>
                </a14:m>
                <a:endParaRPr lang="en-US" sz="2000" i="1" dirty="0">
                  <a:solidFill>
                    <a:srgbClr val="000000"/>
                  </a:solidFill>
                  <a:latin typeface="Cambria Math"/>
                </a:endParaRP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f>
                      <m:fPr>
                        <m:ctrlPr>
                          <a:rPr lang="en-US" sz="2000" i="1" dirty="0">
                            <a:solidFill>
                              <a:srgbClr val="000000"/>
                            </a:solidFill>
                            <a:latin typeface="Cambria Math" panose="02040503050406030204" pitchFamily="18" charset="0"/>
                          </a:rPr>
                        </m:ctrlPr>
                      </m:fPr>
                      <m:num>
                        <m:r>
                          <a:rPr lang="en-US" sz="2000" i="1" dirty="0">
                            <a:solidFill>
                              <a:srgbClr val="000000"/>
                            </a:solidFill>
                            <a:latin typeface="Cambria Math"/>
                          </a:rPr>
                          <m:t>𝑑𝑦</m:t>
                        </m:r>
                      </m:num>
                      <m:den>
                        <m:r>
                          <a:rPr lang="en-US" sz="2000" i="1" dirty="0">
                            <a:solidFill>
                              <a:srgbClr val="000000"/>
                            </a:solidFill>
                            <a:latin typeface="Cambria Math"/>
                          </a:rPr>
                          <m:t>𝑑𝑡</m:t>
                        </m:r>
                      </m:den>
                    </m:f>
                    <m:r>
                      <a:rPr lang="en-US" sz="2000" i="1" dirty="0">
                        <a:solidFill>
                          <a:srgbClr val="000000"/>
                        </a:solidFill>
                        <a:latin typeface="Cambria Math"/>
                      </a:rPr>
                      <m:t>=−60 </m:t>
                    </m:r>
                    <m:r>
                      <m:rPr>
                        <m:nor/>
                      </m:rPr>
                      <a:rPr lang="en-US" sz="2000" dirty="0">
                        <a:solidFill>
                          <a:srgbClr val="000000"/>
                        </a:solidFill>
                        <a:latin typeface="Cambria Math"/>
                      </a:rPr>
                      <m:t>mph</m:t>
                    </m:r>
                    <m:r>
                      <a:rPr lang="en-US" sz="2000" i="1" dirty="0">
                        <a:solidFill>
                          <a:srgbClr val="000000"/>
                        </a:solidFill>
                        <a:latin typeface="Cambria Math"/>
                      </a:rPr>
                      <m:t>,  </m:t>
                    </m:r>
                    <m:f>
                      <m:fPr>
                        <m:ctrlPr>
                          <a:rPr lang="en-US" sz="2000" i="1" dirty="0">
                            <a:solidFill>
                              <a:srgbClr val="000000"/>
                            </a:solidFill>
                            <a:latin typeface="Cambria Math" panose="02040503050406030204" pitchFamily="18" charset="0"/>
                          </a:rPr>
                        </m:ctrlPr>
                      </m:fPr>
                      <m:num>
                        <m:r>
                          <a:rPr lang="en-US" sz="2000" i="1" dirty="0">
                            <a:solidFill>
                              <a:srgbClr val="000000"/>
                            </a:solidFill>
                            <a:latin typeface="Cambria Math"/>
                          </a:rPr>
                          <m:t>𝑑𝑠</m:t>
                        </m:r>
                      </m:num>
                      <m:den>
                        <m:r>
                          <a:rPr lang="en-US" sz="2000" i="1" dirty="0">
                            <a:solidFill>
                              <a:srgbClr val="000000"/>
                            </a:solidFill>
                            <a:latin typeface="Cambria Math"/>
                          </a:rPr>
                          <m:t>𝑑𝑡</m:t>
                        </m:r>
                      </m:den>
                    </m:f>
                    <m:r>
                      <a:rPr lang="en-US" sz="2000" i="1" dirty="0">
                        <a:solidFill>
                          <a:srgbClr val="000000"/>
                        </a:solidFill>
                        <a:latin typeface="Cambria Math"/>
                      </a:rPr>
                      <m:t>=20 </m:t>
                    </m:r>
                    <m:r>
                      <m:rPr>
                        <m:nor/>
                      </m:rPr>
                      <a:rPr lang="en-US" sz="2000" dirty="0">
                        <a:solidFill>
                          <a:srgbClr val="000000"/>
                        </a:solidFill>
                        <a:latin typeface="Cambria Math"/>
                      </a:rPr>
                      <m:t>mph</m:t>
                    </m:r>
                    <m:r>
                      <a:rPr lang="en-US" sz="2000" i="1" dirty="0">
                        <a:solidFill>
                          <a:srgbClr val="000000"/>
                        </a:solidFill>
                        <a:latin typeface="Cambria Math"/>
                      </a:rPr>
                      <m:t>.</m:t>
                    </m:r>
                  </m:oMath>
                </a14:m>
                <a:endParaRPr lang="en-US" sz="2000" dirty="0">
                  <a:solidFill>
                    <a:srgbClr val="000000"/>
                  </a:solidFill>
                  <a:latin typeface="Times New Roman"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752600" y="461878"/>
                <a:ext cx="8686800" cy="6167522"/>
              </a:xfrm>
              <a:prstGeom prst="rect">
                <a:avLst/>
              </a:prstGeom>
              <a:blipFill>
                <a:blip r:embed="rId5"/>
                <a:stretch>
                  <a:fillRect l="-772" t="-593"/>
                </a:stretch>
              </a:blipFill>
            </p:spPr>
            <p:txBody>
              <a:bodyPr/>
              <a:lstStyle/>
              <a:p>
                <a:r>
                  <a:rPr lang="en-US">
                    <a:noFill/>
                  </a:rPr>
                  <a:t> </a:t>
                </a:r>
              </a:p>
            </p:txBody>
          </p:sp>
        </mc:Fallback>
      </mc:AlternateContent>
    </p:spTree>
    <p:extLst>
      <p:ext uri="{BB962C8B-B14F-4D97-AF65-F5344CB8AC3E}">
        <p14:creationId xmlns:p14="http://schemas.microsoft.com/office/powerpoint/2010/main" val="3473051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500"/>
                                        <p:tgtEl>
                                          <p:spTgt spid="2">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4"/>
                                        </p:tgtEl>
                                        <p:attrNameLst>
                                          <p:attrName>style.visibility</p:attrName>
                                        </p:attrNameLst>
                                      </p:cBhvr>
                                      <p:to>
                                        <p:strVal val="visible"/>
                                      </p:to>
                                    </p:set>
                                    <p:animEffect transition="in" filter="fade">
                                      <p:cBhvr>
                                        <p:cTn id="5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556" y="4004139"/>
            <a:ext cx="374584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556" y="4004139"/>
            <a:ext cx="374584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TextBox 1"/>
              <p:cNvSpPr txBox="1"/>
              <p:nvPr/>
            </p:nvSpPr>
            <p:spPr>
              <a:xfrm>
                <a:off x="1752600" y="381001"/>
                <a:ext cx="8686800" cy="6220677"/>
              </a:xfrm>
              <a:prstGeom prst="rect">
                <a:avLst/>
              </a:prstGeom>
              <a:noFill/>
            </p:spPr>
            <p:txBody>
              <a:bodyPr wrap="square" rtlCol="0">
                <a:spAutoFit/>
              </a:bodyPr>
              <a:lstStyle/>
              <a:p>
                <a:pPr eaLnBrk="0" fontAlgn="base" hangingPunct="0">
                  <a:spcBef>
                    <a:spcPct val="0"/>
                  </a:spcBef>
                  <a:spcAft>
                    <a:spcPts val="600"/>
                  </a:spcAft>
                  <a:defRPr/>
                </a:pPr>
                <a:r>
                  <a:rPr lang="en-US" sz="2000" b="1" dirty="0">
                    <a:solidFill>
                      <a:srgbClr val="FF0000"/>
                    </a:solidFill>
                    <a:latin typeface="Times New Roman" pitchFamily="18" charset="0"/>
                  </a:rPr>
                  <a:t>EXAMPLE</a:t>
                </a:r>
                <a:r>
                  <a:rPr lang="en-US" sz="2000" b="1" dirty="0">
                    <a:solidFill>
                      <a:srgbClr val="0070C0"/>
                    </a:solidFill>
                    <a:latin typeface="Times New Roman" pitchFamily="18" charset="0"/>
                  </a:rPr>
                  <a:t>  </a:t>
                </a:r>
                <a:r>
                  <a:rPr lang="en-US" sz="2000" dirty="0">
                    <a:solidFill>
                      <a:srgbClr val="000000"/>
                    </a:solidFill>
                    <a:latin typeface="Times New Roman" pitchFamily="18" charset="0"/>
                  </a:rPr>
                  <a:t>A police cruiser, approaching a right-angled intersection from the north, is chasing a speeding car that has turned the corner and is now moving straight east.  When the cruiser is 0.6 mi north of the intersection and the car is 0.8 mi to the east, the police determine with radar that the distance between them and the car is increasing at 20 mph.  If the cruiser is moving at 60 mph at the instant of measurement, what is the speed of the car?</a:t>
                </a:r>
              </a:p>
              <a:p>
                <a:pPr eaLnBrk="0" fontAlgn="base" hangingPunct="0">
                  <a:spcBef>
                    <a:spcPct val="0"/>
                  </a:spcBef>
                  <a:spcAft>
                    <a:spcPts val="600"/>
                  </a:spcAft>
                  <a:defRPr/>
                </a:pPr>
                <a:endParaRPr lang="en-US"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Pythagorean theorem gives the equation</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𝑥</m:t>
                        </m:r>
                      </m:e>
                      <m:sup>
                        <m:r>
                          <a:rPr lang="en-US" sz="2000" i="1">
                            <a:solidFill>
                              <a:srgbClr val="000000"/>
                            </a:solidFill>
                            <a:latin typeface="Cambria Math"/>
                          </a:rPr>
                          <m:t>2</m:t>
                        </m:r>
                      </m:sup>
                    </m:sSup>
                    <m:r>
                      <a:rPr lang="en-US" sz="2000" i="1">
                        <a:solidFill>
                          <a:srgbClr val="000000"/>
                        </a:solidFill>
                        <a:latin typeface="Cambria Math"/>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𝑦</m:t>
                        </m:r>
                      </m:e>
                      <m:sup>
                        <m:r>
                          <a:rPr lang="en-US" sz="2000" i="1">
                            <a:solidFill>
                              <a:srgbClr val="000000"/>
                            </a:solidFill>
                            <a:latin typeface="Cambria Math"/>
                          </a:rPr>
                          <m:t>2</m:t>
                        </m:r>
                      </m:sup>
                    </m:sSup>
                    <m:r>
                      <a:rPr lang="en-US" sz="2000" i="1">
                        <a:solidFill>
                          <a:srgbClr val="000000"/>
                        </a:solidFill>
                        <a:latin typeface="Cambria Math"/>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𝑠</m:t>
                        </m:r>
                      </m:e>
                      <m:sup>
                        <m:r>
                          <a:rPr lang="en-US" sz="2000" i="1">
                            <a:solidFill>
                              <a:srgbClr val="000000"/>
                            </a:solidFill>
                            <a:latin typeface="Cambria Math"/>
                          </a:rPr>
                          <m:t>2</m:t>
                        </m:r>
                      </m:sup>
                    </m:sSup>
                    <m:r>
                      <a:rPr lang="en-US" sz="2000" i="1">
                        <a:solidFill>
                          <a:srgbClr val="000000"/>
                        </a:solidFill>
                        <a:latin typeface="Cambria Math"/>
                      </a:rPr>
                      <m:t>.</m:t>
                    </m:r>
                  </m:oMath>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itchFamily="34" charset="0"/>
                  <a:buChar char="•"/>
                  <a:defRPr/>
                </a:pPr>
                <a:r>
                  <a:rPr lang="en-US" sz="2000" dirty="0">
                    <a:solidFill>
                      <a:srgbClr val="000000"/>
                    </a:solidFill>
                    <a:latin typeface="Times New Roman" pitchFamily="18" charset="0"/>
                  </a:rPr>
                  <a:t>Differentiating with respect to time yields</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num>
                      <m:den>
                        <m:r>
                          <a:rPr lang="en-US" sz="2000" i="1">
                            <a:solidFill>
                              <a:srgbClr val="000000"/>
                            </a:solidFill>
                            <a:latin typeface="Cambria Math"/>
                          </a:rPr>
                          <m:t>𝑑𝑡</m:t>
                        </m:r>
                      </m:den>
                    </m:f>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𝑥</m:t>
                            </m:r>
                          </m:e>
                          <m:sup>
                            <m:r>
                              <a:rPr lang="en-US" sz="2000" i="1">
                                <a:solidFill>
                                  <a:srgbClr val="000000"/>
                                </a:solidFill>
                                <a:latin typeface="Cambria Math"/>
                              </a:rPr>
                              <m:t>2</m:t>
                            </m:r>
                          </m:sup>
                        </m:sSup>
                        <m:r>
                          <a:rPr lang="en-US" sz="2000" i="1">
                            <a:solidFill>
                              <a:srgbClr val="000000"/>
                            </a:solidFill>
                            <a:latin typeface="Cambria Math"/>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𝑦</m:t>
                            </m:r>
                          </m:e>
                          <m:sup>
                            <m:r>
                              <a:rPr lang="en-US" sz="2000" i="1">
                                <a:solidFill>
                                  <a:srgbClr val="000000"/>
                                </a:solidFill>
                                <a:latin typeface="Cambria Math"/>
                              </a:rPr>
                              <m:t>2</m:t>
                            </m:r>
                          </m:sup>
                        </m:sSup>
                      </m:e>
                    </m:d>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m:t>
                        </m:r>
                      </m:num>
                      <m:den>
                        <m:r>
                          <a:rPr lang="en-US" sz="2000" i="1">
                            <a:solidFill>
                              <a:srgbClr val="000000"/>
                            </a:solidFill>
                            <a:latin typeface="Cambria Math"/>
                          </a:rPr>
                          <m:t>𝑑𝑡</m:t>
                        </m:r>
                      </m:den>
                    </m:f>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a:rPr>
                              <m:t>𝑠</m:t>
                            </m:r>
                          </m:e>
                          <m:sup>
                            <m:r>
                              <a:rPr lang="en-US" sz="2000" i="1">
                                <a:solidFill>
                                  <a:srgbClr val="000000"/>
                                </a:solidFill>
                                <a:latin typeface="Cambria Math"/>
                              </a:rPr>
                              <m:t>2</m:t>
                            </m:r>
                          </m:sup>
                        </m:sSup>
                      </m:e>
                    </m:d>
                  </m:oMath>
                </a14:m>
                <a:endParaRPr lang="en-US" sz="2000" dirty="0">
                  <a:solidFill>
                    <a:srgbClr val="000000"/>
                  </a:solidFill>
                  <a:latin typeface="Times New Roman" pitchFamily="18" charset="0"/>
                </a:endParaRP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a:rPr>
                      <m:t>2</m:t>
                    </m:r>
                    <m:r>
                      <a:rPr lang="en-US" sz="2000" i="1">
                        <a:solidFill>
                          <a:srgbClr val="000000"/>
                        </a:solidFill>
                        <a:latin typeface="Cambria Math"/>
                      </a:rPr>
                      <m:t>𝑥</m:t>
                    </m:r>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r>
                      <a:rPr lang="en-US" sz="2000" i="1">
                        <a:solidFill>
                          <a:srgbClr val="000000"/>
                        </a:solidFill>
                        <a:latin typeface="Cambria Math"/>
                      </a:rPr>
                      <m:t>+2</m:t>
                    </m:r>
                    <m:r>
                      <a:rPr lang="en-US" sz="2000" i="1">
                        <a:solidFill>
                          <a:srgbClr val="000000"/>
                        </a:solidFill>
                        <a:latin typeface="Cambria Math"/>
                      </a:rPr>
                      <m:t>𝑦</m:t>
                    </m:r>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r>
                      <a:rPr lang="en-US" sz="2000" i="1">
                        <a:solidFill>
                          <a:srgbClr val="000000"/>
                        </a:solidFill>
                        <a:latin typeface="Cambria Math"/>
                      </a:rPr>
                      <m:t>=2</m:t>
                    </m:r>
                    <m:r>
                      <a:rPr lang="en-US" sz="2000" i="1">
                        <a:solidFill>
                          <a:srgbClr val="000000"/>
                        </a:solidFill>
                        <a:latin typeface="Cambria Math"/>
                      </a:rPr>
                      <m:t>𝑠</m:t>
                    </m:r>
                    <m:r>
                      <a:rPr lang="en-US" sz="2000" i="1">
                        <a:solidFill>
                          <a:srgbClr val="000000"/>
                        </a:solidFill>
                        <a:latin typeface="Cambria Math"/>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𝑑𝑠</m:t>
                        </m:r>
                      </m:num>
                      <m:den>
                        <m:r>
                          <a:rPr lang="en-US" sz="2000" i="1">
                            <a:solidFill>
                              <a:srgbClr val="000000"/>
                            </a:solidFill>
                            <a:latin typeface="Cambria Math"/>
                          </a:rPr>
                          <m:t>𝑑𝑡</m:t>
                        </m:r>
                      </m:den>
                    </m:f>
                  </m:oMath>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itchFamily="34" charset="0"/>
                  <a:buChar char="•"/>
                  <a:defRPr/>
                </a:pPr>
                <a:r>
                  <a:rPr lang="en-US" sz="2000" dirty="0">
                    <a:solidFill>
                      <a:srgbClr val="000000"/>
                    </a:solidFill>
                    <a:latin typeface="Times New Roman" pitchFamily="18" charset="0"/>
                  </a:rPr>
                  <a:t>Evaluating at the known quantities gives</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a:rPr>
                      <m:t>2</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0.8</m:t>
                        </m:r>
                      </m:e>
                    </m:d>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r>
                      <a:rPr lang="en-US" sz="2000" i="1">
                        <a:solidFill>
                          <a:srgbClr val="000000"/>
                        </a:solidFill>
                        <a:latin typeface="Cambria Math"/>
                      </a:rPr>
                      <m:t>+2</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0.6</m:t>
                        </m:r>
                      </m:e>
                    </m:d>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−60</m:t>
                        </m:r>
                      </m:e>
                    </m:d>
                    <m:r>
                      <a:rPr lang="en-US" sz="2000" i="1">
                        <a:solidFill>
                          <a:srgbClr val="000000"/>
                        </a:solidFill>
                        <a:latin typeface="Cambria Math"/>
                      </a:rPr>
                      <m:t>=2</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1</m:t>
                        </m:r>
                      </m:e>
                    </m:d>
                    <m:d>
                      <m:dPr>
                        <m:ctrlPr>
                          <a:rPr lang="en-US" sz="2000" i="1">
                            <a:solidFill>
                              <a:srgbClr val="000000"/>
                            </a:solidFill>
                            <a:latin typeface="Cambria Math" panose="02040503050406030204" pitchFamily="18" charset="0"/>
                          </a:rPr>
                        </m:ctrlPr>
                      </m:dPr>
                      <m:e>
                        <m:r>
                          <a:rPr lang="en-US" sz="2000" i="1">
                            <a:solidFill>
                              <a:srgbClr val="000000"/>
                            </a:solidFill>
                            <a:latin typeface="Cambria Math"/>
                          </a:rPr>
                          <m:t>20</m:t>
                        </m:r>
                      </m:e>
                    </m:d>
                  </m:oMath>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itchFamily="34" charset="0"/>
                  <a:buChar char="•"/>
                  <a:defRPr/>
                </a:pPr>
                <a:r>
                  <a:rPr lang="en-US" sz="2000" dirty="0">
                    <a:solidFill>
                      <a:srgbClr val="000000"/>
                    </a:solidFill>
                    <a:latin typeface="Times New Roman" pitchFamily="18" charset="0"/>
                  </a:rPr>
                  <a:t>Solving, we find the car’s speed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𝑑𝑥</m:t>
                        </m:r>
                      </m:num>
                      <m:den>
                        <m:r>
                          <a:rPr lang="en-US" sz="2000" i="1">
                            <a:solidFill>
                              <a:srgbClr val="000000"/>
                            </a:solidFill>
                            <a:latin typeface="Cambria Math"/>
                          </a:rPr>
                          <m:t>𝑑𝑡</m:t>
                        </m:r>
                      </m:den>
                    </m:f>
                  </m:oMath>
                </a14:m>
                <a:r>
                  <a:rPr lang="en-US" sz="2000" dirty="0">
                    <a:solidFill>
                      <a:srgbClr val="000000"/>
                    </a:solidFill>
                    <a:latin typeface="Times New Roman" pitchFamily="18" charset="0"/>
                  </a:rPr>
                  <a:t>) </a:t>
                </a:r>
                <a:br>
                  <a:rPr lang="en-US" sz="2000" dirty="0">
                    <a:solidFill>
                      <a:srgbClr val="000000"/>
                    </a:solidFill>
                    <a:latin typeface="Times New Roman" pitchFamily="18" charset="0"/>
                  </a:rPr>
                </a:br>
                <a:r>
                  <a:rPr lang="en-US" sz="2000" dirty="0">
                    <a:solidFill>
                      <a:srgbClr val="000000"/>
                    </a:solidFill>
                    <a:latin typeface="Times New Roman" pitchFamily="18" charset="0"/>
                  </a:rPr>
                  <a:t>to be 70 mph.</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6220677"/>
              </a:xfrm>
              <a:prstGeom prst="rect">
                <a:avLst/>
              </a:prstGeom>
              <a:blipFill>
                <a:blip r:embed="rId5"/>
                <a:stretch>
                  <a:fillRect l="-772" t="-588" b="-784"/>
                </a:stretch>
              </a:blipFill>
            </p:spPr>
            <p:txBody>
              <a:bodyPr/>
              <a:lstStyle/>
              <a:p>
                <a:r>
                  <a:rPr lang="en-US">
                    <a:noFill/>
                  </a:rPr>
                  <a:t> </a:t>
                </a:r>
              </a:p>
            </p:txBody>
          </p:sp>
        </mc:Fallback>
      </mc:AlternateContent>
      <p:cxnSp>
        <p:nvCxnSpPr>
          <p:cNvPr id="4" name="Straight Arrow Connector 3"/>
          <p:cNvCxnSpPr/>
          <p:nvPr/>
        </p:nvCxnSpPr>
        <p:spPr bwMode="auto">
          <a:xfrm>
            <a:off x="5257800" y="3223591"/>
            <a:ext cx="1435756"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a14="http://schemas.microsoft.com/office/drawing/2010/main" Requires="a14">
          <p:sp>
            <p:nvSpPr>
              <p:cNvPr id="5" name="TextBox 4"/>
              <p:cNvSpPr txBox="1"/>
              <p:nvPr/>
            </p:nvSpPr>
            <p:spPr>
              <a:xfrm>
                <a:off x="6857998" y="3048001"/>
                <a:ext cx="3581400" cy="704745"/>
              </a:xfrm>
              <a:prstGeom prst="rect">
                <a:avLst/>
              </a:prstGeom>
              <a:noFill/>
              <a:ln>
                <a:solidFill>
                  <a:schemeClr val="tx1"/>
                </a:solidFill>
              </a:ln>
            </p:spPr>
            <p:txBody>
              <a:bodyPr wrap="square" rtlCol="0">
                <a:spAutoFit/>
              </a:bodyPr>
              <a:lstStyle/>
              <a:p>
                <a:pPr eaLnBrk="0" fontAlgn="base" hangingPunct="0">
                  <a:spcBef>
                    <a:spcPct val="0"/>
                  </a:spcBef>
                  <a:spcAft>
                    <a:spcPct val="0"/>
                  </a:spcAft>
                  <a:defRPr/>
                </a:pPr>
                <a:r>
                  <a:rPr lang="en-US" dirty="0">
                    <a:solidFill>
                      <a:srgbClr val="000000"/>
                    </a:solidFill>
                    <a:latin typeface="Times New Roman" pitchFamily="18" charset="0"/>
                  </a:rPr>
                  <a:t>When </a:t>
                </a:r>
                <a14:m>
                  <m:oMath xmlns:m="http://schemas.openxmlformats.org/officeDocument/2006/math">
                    <m:r>
                      <a:rPr lang="en-US" i="1">
                        <a:solidFill>
                          <a:srgbClr val="000000"/>
                        </a:solidFill>
                        <a:latin typeface="Cambria Math"/>
                      </a:rPr>
                      <m:t>𝑥</m:t>
                    </m:r>
                    <m:r>
                      <a:rPr lang="en-US" i="1">
                        <a:solidFill>
                          <a:srgbClr val="000000"/>
                        </a:solidFill>
                        <a:latin typeface="Cambria Math"/>
                      </a:rPr>
                      <m:t>=0.8</m:t>
                    </m:r>
                  </m:oMath>
                </a14:m>
                <a:r>
                  <a:rPr lang="en-US" dirty="0">
                    <a:solidFill>
                      <a:srgbClr val="000000"/>
                    </a:solidFill>
                    <a:latin typeface="Times New Roman" pitchFamily="18" charset="0"/>
                  </a:rPr>
                  <a:t> and </a:t>
                </a:r>
                <a14:m>
                  <m:oMath xmlns:m="http://schemas.openxmlformats.org/officeDocument/2006/math">
                    <m:r>
                      <a:rPr lang="en-US" i="1">
                        <a:solidFill>
                          <a:srgbClr val="000000"/>
                        </a:solidFill>
                        <a:latin typeface="Cambria Math"/>
                      </a:rPr>
                      <m:t>𝑦</m:t>
                    </m:r>
                    <m:r>
                      <a:rPr lang="en-US" i="1">
                        <a:solidFill>
                          <a:srgbClr val="000000"/>
                        </a:solidFill>
                        <a:latin typeface="Cambria Math"/>
                      </a:rPr>
                      <m:t>=0.6</m:t>
                    </m:r>
                  </m:oMath>
                </a14:m>
                <a:r>
                  <a:rPr lang="en-US" dirty="0">
                    <a:solidFill>
                      <a:srgbClr val="000000"/>
                    </a:solidFill>
                    <a:latin typeface="Times New Roman" pitchFamily="18" charset="0"/>
                  </a:rPr>
                  <a:t> we have </a:t>
                </a:r>
              </a:p>
              <a:p>
                <a:pPr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r>
                        <a:rPr lang="en-US" i="1">
                          <a:solidFill>
                            <a:srgbClr val="000000"/>
                          </a:solidFill>
                          <a:latin typeface="Cambria Math"/>
                        </a:rPr>
                        <m:t>𝑠</m:t>
                      </m:r>
                      <m:r>
                        <a:rPr lang="en-US" i="1">
                          <a:solidFill>
                            <a:srgbClr val="000000"/>
                          </a:solidFill>
                          <a:latin typeface="Cambria Math"/>
                        </a:rPr>
                        <m:t>=</m:t>
                      </m:r>
                      <m:rad>
                        <m:radPr>
                          <m:degHide m:val="on"/>
                          <m:ctrlPr>
                            <a:rPr lang="en-US" i="1">
                              <a:solidFill>
                                <a:srgbClr val="000000"/>
                              </a:solidFill>
                              <a:latin typeface="Cambria Math" panose="02040503050406030204" pitchFamily="18" charset="0"/>
                            </a:rPr>
                          </m:ctrlPr>
                        </m:radPr>
                        <m:deg/>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a:rPr>
                                    <m:t>0.8</m:t>
                                  </m:r>
                                </m:e>
                              </m:d>
                            </m:e>
                            <m:sup>
                              <m:r>
                                <a:rPr lang="en-US" i="1">
                                  <a:solidFill>
                                    <a:srgbClr val="000000"/>
                                  </a:solidFill>
                                  <a:latin typeface="Cambria Math"/>
                                </a:rPr>
                                <m:t>2</m:t>
                              </m:r>
                            </m:sup>
                          </m:sSup>
                          <m:r>
                            <a:rPr lang="en-US" i="1">
                              <a:solidFill>
                                <a:srgbClr val="000000"/>
                              </a:solidFill>
                              <a:latin typeface="Cambria Math"/>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a:rPr>
                                    <m:t>0.6</m:t>
                                  </m:r>
                                </m:e>
                              </m:d>
                            </m:e>
                            <m:sup>
                              <m:r>
                                <a:rPr lang="en-US" i="1">
                                  <a:solidFill>
                                    <a:srgbClr val="000000"/>
                                  </a:solidFill>
                                  <a:latin typeface="Cambria Math"/>
                                </a:rPr>
                                <m:t>2</m:t>
                              </m:r>
                            </m:sup>
                          </m:sSup>
                        </m:e>
                      </m:rad>
                      <m:r>
                        <a:rPr lang="en-US" i="1">
                          <a:solidFill>
                            <a:srgbClr val="000000"/>
                          </a:solidFill>
                          <a:latin typeface="Cambria Math"/>
                        </a:rPr>
                        <m:t>=1</m:t>
                      </m:r>
                    </m:oMath>
                  </m:oMathPara>
                </a14:m>
                <a:endParaRPr lang="en-US" dirty="0">
                  <a:solidFill>
                    <a:srgbClr val="000000"/>
                  </a:solidFill>
                  <a:latin typeface="Times New Roman"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6857998" y="3048001"/>
                <a:ext cx="3581400" cy="704745"/>
              </a:xfrm>
              <a:prstGeom prst="rect">
                <a:avLst/>
              </a:prstGeom>
              <a:blipFill>
                <a:blip r:embed="rId6"/>
                <a:stretch>
                  <a:fillRect l="-1188" t="-3390" r="-84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51850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4718471"/>
              </a:xfrm>
              <a:prstGeom prst="rect">
                <a:avLst/>
              </a:prstGeom>
              <a:noFill/>
            </p:spPr>
            <p:txBody>
              <a:bodyPr wrap="square" rtlCol="0">
                <a:spAutoFit/>
              </a:bodyPr>
              <a:lstStyle/>
              <a:p>
                <a:pPr eaLnBrk="0" fontAlgn="base" hangingPunct="0">
                  <a:spcBef>
                    <a:spcPct val="0"/>
                  </a:spcBef>
                  <a:spcAft>
                    <a:spcPts val="600"/>
                  </a:spcAft>
                  <a:defRPr/>
                </a:pPr>
                <a:r>
                  <a:rPr lang="en-US" sz="2000" b="1" dirty="0">
                    <a:solidFill>
                      <a:srgbClr val="FF0000"/>
                    </a:solidFill>
                    <a:latin typeface="Times New Roman" pitchFamily="18" charset="0"/>
                  </a:rPr>
                  <a:t>EXAMPLE</a:t>
                </a:r>
                <a:r>
                  <a:rPr lang="en-US" sz="2000" b="1" dirty="0">
                    <a:solidFill>
                      <a:srgbClr val="0070C0"/>
                    </a:solidFill>
                    <a:latin typeface="Times New Roman" pitchFamily="18" charset="0"/>
                  </a:rPr>
                  <a:t>  </a:t>
                </a:r>
                <a:r>
                  <a:rPr lang="en-US" sz="2000" dirty="0">
                    <a:solidFill>
                      <a:srgbClr val="00279F"/>
                    </a:solidFill>
                    <a:latin typeface="Times New Roman" pitchFamily="18" charset="0"/>
                  </a:rPr>
                  <a:t>Water</a:t>
                </a:r>
                <a:r>
                  <a:rPr lang="en-US" sz="2000" dirty="0">
                    <a:solidFill>
                      <a:srgbClr val="000000"/>
                    </a:solidFill>
                    <a:latin typeface="Times New Roman" pitchFamily="18" charset="0"/>
                  </a:rPr>
                  <a:t> runs into a conical tank at the </a:t>
                </a:r>
                <a:r>
                  <a:rPr lang="en-US" sz="2000" dirty="0">
                    <a:solidFill>
                      <a:srgbClr val="00279F"/>
                    </a:solidFill>
                    <a:latin typeface="Times New Roman" pitchFamily="18" charset="0"/>
                  </a:rPr>
                  <a:t>rate of </a:t>
                </a:r>
                <a14:m>
                  <m:oMath xmlns:m="http://schemas.openxmlformats.org/officeDocument/2006/math">
                    <m:r>
                      <a:rPr lang="en-US" sz="2000" i="1">
                        <a:solidFill>
                          <a:srgbClr val="00279F"/>
                        </a:solidFill>
                        <a:latin typeface="Cambria Math"/>
                      </a:rPr>
                      <m:t>9</m:t>
                    </m:r>
                  </m:oMath>
                </a14:m>
                <a:r>
                  <a:rPr lang="en-US" sz="2000" dirty="0">
                    <a:solidFill>
                      <a:srgbClr val="00279F"/>
                    </a:solidFill>
                    <a:latin typeface="Times New Roman" pitchFamily="18" charset="0"/>
                  </a:rPr>
                  <a:t> ft</a:t>
                </a:r>
                <a:r>
                  <a:rPr lang="en-US" sz="2000" baseline="30000" dirty="0">
                    <a:solidFill>
                      <a:srgbClr val="00279F"/>
                    </a:solidFill>
                    <a:latin typeface="Times New Roman" pitchFamily="18" charset="0"/>
                  </a:rPr>
                  <a:t>3</a:t>
                </a:r>
                <a:r>
                  <a:rPr lang="en-US" sz="2000" dirty="0">
                    <a:solidFill>
                      <a:srgbClr val="00279F"/>
                    </a:solidFill>
                    <a:latin typeface="Times New Roman" pitchFamily="18" charset="0"/>
                  </a:rPr>
                  <a:t>/min</a:t>
                </a:r>
                <a:r>
                  <a:rPr lang="en-US" sz="2000" dirty="0">
                    <a:solidFill>
                      <a:srgbClr val="000000"/>
                    </a:solidFill>
                    <a:latin typeface="Times New Roman" pitchFamily="18" charset="0"/>
                  </a:rPr>
                  <a:t>.  The </a:t>
                </a:r>
                <a:r>
                  <a:rPr lang="en-US" sz="2000" dirty="0">
                    <a:solidFill>
                      <a:srgbClr val="00279F"/>
                    </a:solidFill>
                    <a:latin typeface="Times New Roman" pitchFamily="18" charset="0"/>
                  </a:rPr>
                  <a:t>tank</a:t>
                </a:r>
                <a:r>
                  <a:rPr lang="en-US" sz="2000" dirty="0">
                    <a:solidFill>
                      <a:srgbClr val="000000"/>
                    </a:solidFill>
                    <a:latin typeface="Times New Roman" pitchFamily="18" charset="0"/>
                  </a:rPr>
                  <a:t> stands point down and has a </a:t>
                </a:r>
                <a:r>
                  <a:rPr lang="en-US" sz="2000" dirty="0">
                    <a:solidFill>
                      <a:srgbClr val="00279F"/>
                    </a:solidFill>
                    <a:latin typeface="Times New Roman" pitchFamily="18" charset="0"/>
                  </a:rPr>
                  <a:t>height of 10 </a:t>
                </a:r>
                <a:r>
                  <a:rPr lang="en-US" sz="2000" dirty="0" err="1">
                    <a:solidFill>
                      <a:srgbClr val="00279F"/>
                    </a:solidFill>
                    <a:latin typeface="Times New Roman" pitchFamily="18" charset="0"/>
                  </a:rPr>
                  <a:t>ft</a:t>
                </a:r>
                <a:r>
                  <a:rPr lang="en-US" sz="2000" dirty="0">
                    <a:solidFill>
                      <a:srgbClr val="00279F"/>
                    </a:solidFill>
                    <a:latin typeface="Times New Roman" pitchFamily="18" charset="0"/>
                  </a:rPr>
                  <a:t> </a:t>
                </a:r>
                <a:r>
                  <a:rPr lang="en-US" sz="2000" dirty="0">
                    <a:solidFill>
                      <a:srgbClr val="000000"/>
                    </a:solidFill>
                    <a:latin typeface="Times New Roman" pitchFamily="18" charset="0"/>
                  </a:rPr>
                  <a:t>and a base </a:t>
                </a:r>
                <a:r>
                  <a:rPr lang="en-US" sz="2000" dirty="0">
                    <a:solidFill>
                      <a:srgbClr val="00279F"/>
                    </a:solidFill>
                    <a:latin typeface="Times New Roman" pitchFamily="18" charset="0"/>
                  </a:rPr>
                  <a:t>radius of 5 ft</a:t>
                </a:r>
                <a:r>
                  <a:rPr lang="en-US" sz="2000" dirty="0">
                    <a:solidFill>
                      <a:srgbClr val="000000"/>
                    </a:solidFill>
                    <a:latin typeface="Times New Roman" pitchFamily="18" charset="0"/>
                  </a:rPr>
                  <a:t>.  </a:t>
                </a:r>
                <a:r>
                  <a:rPr lang="en-US" sz="2000" dirty="0">
                    <a:solidFill>
                      <a:srgbClr val="00279F"/>
                    </a:solidFill>
                    <a:latin typeface="Times New Roman" pitchFamily="18" charset="0"/>
                  </a:rPr>
                  <a:t>How fast </a:t>
                </a:r>
                <a:r>
                  <a:rPr lang="en-US" sz="2000" dirty="0">
                    <a:solidFill>
                      <a:srgbClr val="000000"/>
                    </a:solidFill>
                    <a:latin typeface="Times New Roman" pitchFamily="18" charset="0"/>
                  </a:rPr>
                  <a:t>is the </a:t>
                </a:r>
                <a:r>
                  <a:rPr lang="en-US" sz="2000" dirty="0">
                    <a:solidFill>
                      <a:srgbClr val="00279F"/>
                    </a:solidFill>
                    <a:latin typeface="Times New Roman" pitchFamily="18" charset="0"/>
                  </a:rPr>
                  <a:t>water level rising </a:t>
                </a:r>
                <a:r>
                  <a:rPr lang="en-US" sz="2000" dirty="0">
                    <a:solidFill>
                      <a:srgbClr val="000000"/>
                    </a:solidFill>
                    <a:latin typeface="Times New Roman" pitchFamily="18" charset="0"/>
                  </a:rPr>
                  <a:t>when the </a:t>
                </a:r>
                <a:r>
                  <a:rPr lang="en-US" sz="2000" dirty="0">
                    <a:solidFill>
                      <a:srgbClr val="00279F"/>
                    </a:solidFill>
                    <a:latin typeface="Times New Roman" pitchFamily="18" charset="0"/>
                  </a:rPr>
                  <a:t>water is 6 </a:t>
                </a:r>
                <a:r>
                  <a:rPr lang="en-US" sz="2000" dirty="0" err="1">
                    <a:solidFill>
                      <a:srgbClr val="00279F"/>
                    </a:solidFill>
                    <a:latin typeface="Times New Roman" pitchFamily="18" charset="0"/>
                  </a:rPr>
                  <a:t>ft</a:t>
                </a:r>
                <a:r>
                  <a:rPr lang="en-US" sz="2000" dirty="0">
                    <a:solidFill>
                      <a:srgbClr val="00279F"/>
                    </a:solidFill>
                    <a:latin typeface="Times New Roman" pitchFamily="18" charset="0"/>
                  </a:rPr>
                  <a:t> deep</a:t>
                </a:r>
                <a:r>
                  <a:rPr lang="en-US" sz="2000" dirty="0">
                    <a:solidFill>
                      <a:srgbClr val="000000"/>
                    </a:solidFill>
                    <a:latin typeface="Times New Roman" pitchFamily="18" charset="0"/>
                  </a:rPr>
                  <a:t>?</a:t>
                </a:r>
              </a:p>
              <a:p>
                <a:pPr eaLnBrk="0" fontAlgn="base" hangingPunct="0">
                  <a:spcBef>
                    <a:spcPct val="0"/>
                  </a:spcBef>
                  <a:spcAft>
                    <a:spcPts val="600"/>
                  </a:spcAft>
                  <a:defRPr/>
                </a:pPr>
                <a:endParaRPr lang="en-US"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figure to the right shows a partially filled tank.</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variables in the problem are</a:t>
                </a: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a:rPr>
                      <m:t>𝑉</m:t>
                    </m:r>
                    <m:r>
                      <a:rPr lang="en-US" sz="2000" i="1">
                        <a:solidFill>
                          <a:srgbClr val="000000"/>
                        </a:solidFill>
                        <a:latin typeface="Cambria Math"/>
                      </a:rPr>
                      <m:t>=</m:t>
                    </m:r>
                  </m:oMath>
                </a14:m>
                <a:r>
                  <a:rPr lang="en-US" sz="2000" dirty="0">
                    <a:solidFill>
                      <a:srgbClr val="000000"/>
                    </a:solidFill>
                    <a:latin typeface="Times New Roman" pitchFamily="18" charset="0"/>
                  </a:rPr>
                  <a:t> volume (ft</a:t>
                </a:r>
                <a:r>
                  <a:rPr lang="en-US" sz="2000" baseline="30000" dirty="0">
                    <a:solidFill>
                      <a:srgbClr val="000000"/>
                    </a:solidFill>
                    <a:latin typeface="Times New Roman" pitchFamily="18" charset="0"/>
                  </a:rPr>
                  <a:t>3</a:t>
                </a:r>
                <a:r>
                  <a:rPr lang="en-US" sz="2000" dirty="0">
                    <a:solidFill>
                      <a:srgbClr val="000000"/>
                    </a:solidFill>
                    <a:latin typeface="Times New Roman" pitchFamily="18" charset="0"/>
                  </a:rPr>
                  <a:t>) of the water in the tank at time </a:t>
                </a:r>
                <a14:m>
                  <m:oMath xmlns:m="http://schemas.openxmlformats.org/officeDocument/2006/math">
                    <m:r>
                      <a:rPr lang="en-US" sz="2000" i="1">
                        <a:solidFill>
                          <a:srgbClr val="000000"/>
                        </a:solidFill>
                        <a:latin typeface="Cambria Math"/>
                      </a:rPr>
                      <m:t>𝑡</m:t>
                    </m:r>
                  </m:oMath>
                </a14:m>
                <a:r>
                  <a:rPr lang="en-US" sz="2000" dirty="0">
                    <a:solidFill>
                      <a:srgbClr val="000000"/>
                    </a:solidFill>
                    <a:latin typeface="Times New Roman" pitchFamily="18" charset="0"/>
                  </a:rPr>
                  <a:t> (min)</a:t>
                </a: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a:rPr>
                      <m:t>𝑥</m:t>
                    </m:r>
                    <m:r>
                      <a:rPr lang="en-US" sz="2000" i="1">
                        <a:solidFill>
                          <a:srgbClr val="000000"/>
                        </a:solidFill>
                        <a:latin typeface="Cambria Math"/>
                      </a:rPr>
                      <m:t>=</m:t>
                    </m:r>
                  </m:oMath>
                </a14:m>
                <a:r>
                  <a:rPr lang="en-US" sz="2000" dirty="0">
                    <a:solidFill>
                      <a:srgbClr val="000000"/>
                    </a:solidFill>
                    <a:latin typeface="Times New Roman" pitchFamily="18" charset="0"/>
                  </a:rPr>
                  <a:t> radius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of the surface of the water at time </a:t>
                </a:r>
                <a14:m>
                  <m:oMath xmlns:m="http://schemas.openxmlformats.org/officeDocument/2006/math">
                    <m:r>
                      <a:rPr lang="en-US" sz="2000" i="1">
                        <a:solidFill>
                          <a:srgbClr val="000000"/>
                        </a:solidFill>
                        <a:latin typeface="Cambria Math"/>
                      </a:rPr>
                      <m:t>𝑡</m:t>
                    </m:r>
                  </m:oMath>
                </a14:m>
                <a:endParaRPr lang="en-US" sz="2000" dirty="0">
                  <a:solidFill>
                    <a:srgbClr val="000000"/>
                  </a:solidFill>
                  <a:latin typeface="Times New Roman" pitchFamily="18" charset="0"/>
                </a:endParaRPr>
              </a:p>
              <a:p>
                <a:pPr marL="800100" lvl="1" indent="-342900" eaLnBrk="0" fontAlgn="base" hangingPunct="0">
                  <a:spcBef>
                    <a:spcPct val="0"/>
                  </a:spcBef>
                  <a:spcAft>
                    <a:spcPts val="600"/>
                  </a:spcAft>
                  <a:buFont typeface="Arial" panose="020B0604020202020204" pitchFamily="34" charset="0"/>
                  <a:buChar char="•"/>
                  <a:defRPr/>
                </a:pPr>
                <a14:m>
                  <m:oMath xmlns:m="http://schemas.openxmlformats.org/officeDocument/2006/math">
                    <m:r>
                      <a:rPr lang="en-US" sz="2000" i="1">
                        <a:solidFill>
                          <a:srgbClr val="000000"/>
                        </a:solidFill>
                        <a:latin typeface="Cambria Math"/>
                      </a:rPr>
                      <m:t>𝑦</m:t>
                    </m:r>
                    <m:r>
                      <a:rPr lang="en-US" sz="2000" i="1">
                        <a:solidFill>
                          <a:srgbClr val="000000"/>
                        </a:solidFill>
                        <a:latin typeface="Cambria Math"/>
                      </a:rPr>
                      <m:t>=</m:t>
                    </m:r>
                  </m:oMath>
                </a14:m>
                <a:r>
                  <a:rPr lang="en-US" sz="2000" dirty="0">
                    <a:solidFill>
                      <a:srgbClr val="000000"/>
                    </a:solidFill>
                    <a:latin typeface="Times New Roman" pitchFamily="18" charset="0"/>
                  </a:rPr>
                  <a:t> depth (</a:t>
                </a:r>
                <a:r>
                  <a:rPr lang="en-US" sz="2000" dirty="0" err="1">
                    <a:solidFill>
                      <a:srgbClr val="000000"/>
                    </a:solidFill>
                    <a:latin typeface="Times New Roman" pitchFamily="18" charset="0"/>
                  </a:rPr>
                  <a:t>ft</a:t>
                </a:r>
                <a:r>
                  <a:rPr lang="en-US" sz="2000" dirty="0">
                    <a:solidFill>
                      <a:srgbClr val="000000"/>
                    </a:solidFill>
                    <a:latin typeface="Times New Roman" pitchFamily="18" charset="0"/>
                  </a:rPr>
                  <a:t>) of the water in the tank at time </a:t>
                </a:r>
                <a14:m>
                  <m:oMath xmlns:m="http://schemas.openxmlformats.org/officeDocument/2006/math">
                    <m:r>
                      <a:rPr lang="en-US" sz="2000" i="1">
                        <a:solidFill>
                          <a:srgbClr val="000000"/>
                        </a:solidFill>
                        <a:latin typeface="Cambria Math"/>
                      </a:rPr>
                      <m:t>𝑡</m:t>
                    </m:r>
                  </m:oMath>
                </a14:m>
                <a:endParaRPr lang="en-US" sz="2000" dirty="0">
                  <a:solidFill>
                    <a:srgbClr val="000000"/>
                  </a:solidFill>
                  <a:latin typeface="Times New Roman" pitchFamily="18" charset="0"/>
                </a:endParaRP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The constants are the dimensions of the tank.</a:t>
                </a:r>
              </a:p>
              <a:p>
                <a:pPr marL="342900" indent="-342900" eaLnBrk="0" fontAlgn="base" hangingPunct="0">
                  <a:spcBef>
                    <a:spcPct val="0"/>
                  </a:spcBef>
                  <a:spcAft>
                    <a:spcPts val="600"/>
                  </a:spcAft>
                  <a:buFont typeface="Arial" panose="020B0604020202020204" pitchFamily="34" charset="0"/>
                  <a:buChar char="•"/>
                  <a:defRPr/>
                </a:pPr>
                <a:r>
                  <a:rPr lang="en-US" sz="2000" dirty="0">
                    <a:solidFill>
                      <a:srgbClr val="000000"/>
                    </a:solidFill>
                    <a:latin typeface="Times New Roman" pitchFamily="18" charset="0"/>
                  </a:rPr>
                  <a:t>We are asked to find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𝑑𝑦</m:t>
                        </m:r>
                      </m:num>
                      <m:den>
                        <m:r>
                          <a:rPr lang="en-US" sz="2000" i="1">
                            <a:solidFill>
                              <a:srgbClr val="000000"/>
                            </a:solidFill>
                            <a:latin typeface="Cambria Math"/>
                          </a:rPr>
                          <m:t>𝑑𝑡</m:t>
                        </m:r>
                      </m:den>
                    </m:f>
                  </m:oMath>
                </a14:m>
                <a:r>
                  <a:rPr lang="en-US" sz="2000" dirty="0">
                    <a:solidFill>
                      <a:srgbClr val="000000"/>
                    </a:solidFill>
                    <a:latin typeface="Times New Roman" pitchFamily="18" charset="0"/>
                  </a:rPr>
                  <a:t> when</a:t>
                </a:r>
              </a:p>
              <a:p>
                <a:pPr eaLnBrk="0" fontAlgn="base" hangingPunct="0">
                  <a:spcBef>
                    <a:spcPct val="0"/>
                  </a:spcBef>
                  <a:spcAft>
                    <a:spcPts val="600"/>
                  </a:spcAft>
                  <a:defRPr/>
                </a:pPr>
                <a:r>
                  <a:rPr lang="en-US" sz="2000" dirty="0">
                    <a:solidFill>
                      <a:srgbClr val="000000"/>
                    </a:solidFill>
                    <a:latin typeface="Times New Roman" pitchFamily="18" charset="0"/>
                  </a:rPr>
                  <a:t>	</a:t>
                </a:r>
                <a14:m>
                  <m:oMath xmlns:m="http://schemas.openxmlformats.org/officeDocument/2006/math">
                    <m:r>
                      <a:rPr lang="en-US" sz="2000" i="1">
                        <a:solidFill>
                          <a:srgbClr val="000000"/>
                        </a:solidFill>
                        <a:latin typeface="Cambria Math"/>
                      </a:rPr>
                      <m:t>𝑦</m:t>
                    </m:r>
                    <m:r>
                      <a:rPr lang="en-US" sz="2000" i="1">
                        <a:solidFill>
                          <a:srgbClr val="000000"/>
                        </a:solidFill>
                        <a:latin typeface="Cambria Math"/>
                      </a:rPr>
                      <m:t>=6 </m:t>
                    </m:r>
                    <m:r>
                      <m:rPr>
                        <m:nor/>
                      </m:rPr>
                      <a:rPr lang="en-US" sz="2000">
                        <a:solidFill>
                          <a:srgbClr val="000000"/>
                        </a:solidFill>
                        <a:latin typeface="Cambria Math"/>
                      </a:rPr>
                      <m:t>ft</m:t>
                    </m:r>
                  </m:oMath>
                </a14:m>
                <a:r>
                  <a:rPr lang="en-US" sz="2000" dirty="0">
                    <a:solidFill>
                      <a:srgbClr val="000000"/>
                    </a:solidFill>
                    <a:latin typeface="Times New Roman" pitchFamily="18" charset="0"/>
                  </a:rPr>
                  <a:t>     and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a:rPr>
                          <m:t>𝑑𝑉</m:t>
                        </m:r>
                      </m:num>
                      <m:den>
                        <m:r>
                          <a:rPr lang="en-US" sz="2000" i="1">
                            <a:solidFill>
                              <a:srgbClr val="000000"/>
                            </a:solidFill>
                            <a:latin typeface="Cambria Math"/>
                          </a:rPr>
                          <m:t>𝑑𝑡</m:t>
                        </m:r>
                      </m:den>
                    </m:f>
                    <m:r>
                      <a:rPr lang="en-US" sz="2000" i="1">
                        <a:solidFill>
                          <a:srgbClr val="000000"/>
                        </a:solidFill>
                        <a:latin typeface="Cambria Math"/>
                      </a:rPr>
                      <m:t>=9 </m:t>
                    </m:r>
                    <m:r>
                      <m:rPr>
                        <m:nor/>
                      </m:rPr>
                      <a:rPr lang="en-US" sz="2000">
                        <a:solidFill>
                          <a:srgbClr val="000000"/>
                        </a:solidFill>
                        <a:latin typeface="Cambria Math"/>
                      </a:rPr>
                      <m:t>ft</m:t>
                    </m:r>
                    <m:r>
                      <m:rPr>
                        <m:nor/>
                      </m:rPr>
                      <a:rPr lang="en-US" sz="2000" baseline="30000">
                        <a:solidFill>
                          <a:srgbClr val="000000"/>
                        </a:solidFill>
                        <a:latin typeface="Cambria Math"/>
                      </a:rPr>
                      <m:t>3</m:t>
                    </m:r>
                    <m:r>
                      <m:rPr>
                        <m:nor/>
                      </m:rPr>
                      <a:rPr lang="en-US" sz="2000">
                        <a:solidFill>
                          <a:srgbClr val="000000"/>
                        </a:solidFill>
                        <a:latin typeface="Cambria Math"/>
                      </a:rPr>
                      <m:t>/</m:t>
                    </m:r>
                    <m:r>
                      <m:rPr>
                        <m:nor/>
                      </m:rPr>
                      <a:rPr lang="en-US" sz="2000">
                        <a:solidFill>
                          <a:srgbClr val="000000"/>
                        </a:solidFill>
                        <a:latin typeface="Cambria Math"/>
                      </a:rPr>
                      <m:t>min</m:t>
                    </m:r>
                  </m:oMath>
                </a14:m>
                <a:r>
                  <a:rPr lang="en-US" sz="2000" dirty="0">
                    <a:solidFill>
                      <a:srgbClr val="000000"/>
                    </a:solidFill>
                    <a:latin typeface="Times New Roman" pitchFamily="18" charset="0"/>
                  </a:rPr>
                  <a:t>.</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4718471"/>
              </a:xfrm>
              <a:prstGeom prst="rect">
                <a:avLst/>
              </a:prstGeom>
              <a:blipFill>
                <a:blip r:embed="rId3"/>
                <a:stretch>
                  <a:fillRect l="-772" t="-775"/>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8537" y="3943350"/>
            <a:ext cx="21050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7882" y="3559302"/>
            <a:ext cx="310151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726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500"/>
                                        <p:tgtEl>
                                          <p:spTgt spid="2">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fade">
                                      <p:cBhvr>
                                        <p:cTn id="5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1608</Words>
  <Application>Microsoft Office PowerPoint</Application>
  <PresentationFormat>Widescreen</PresentationFormat>
  <Paragraphs>109</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 Math</vt:lpstr>
      <vt:lpstr>Times New Roman</vt:lpstr>
      <vt:lpstr>Office Theme</vt:lpstr>
      <vt:lpstr>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dc:title>
  <dc:creator>Tommy Kercheville</dc:creator>
  <cp:lastModifiedBy>Tommy Kercheville</cp:lastModifiedBy>
  <cp:revision>1</cp:revision>
  <dcterms:created xsi:type="dcterms:W3CDTF">2020-06-25T17:40:41Z</dcterms:created>
  <dcterms:modified xsi:type="dcterms:W3CDTF">2020-06-25T17:41:06Z</dcterms:modified>
</cp:coreProperties>
</file>