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64" r:id="rId2"/>
    <p:sldId id="565" r:id="rId3"/>
    <p:sldId id="566" r:id="rId4"/>
    <p:sldId id="567" r:id="rId5"/>
    <p:sldId id="568" r:id="rId6"/>
    <p:sldId id="569" r:id="rId7"/>
    <p:sldId id="570" r:id="rId8"/>
    <p:sldId id="571" r:id="rId9"/>
    <p:sldId id="572" r:id="rId10"/>
    <p:sldId id="573" r:id="rId11"/>
    <p:sldId id="574" r:id="rId12"/>
    <p:sldId id="5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D59ED-FB7B-457B-A207-0FA56206579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EE5AD-66E0-487E-9A85-626883A43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256C4-9173-42E3-AEED-A4A2F8A6C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DA86A3-AEE9-4102-88DF-9079394AF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5616D-D93E-44EC-A5BF-87C9B0CA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77AE2-5152-4378-949C-9AE5FA2F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6D91B-A55F-4A37-A98A-912C4A0C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6494-F013-4527-8844-2DDD1A33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B26B7-A21C-43C0-836F-D0E985DC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5E8B0-FE01-4CFC-9A9B-1670C236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8FD97-F4AC-47FC-B0CB-3A3BE051F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EBBC8-5064-4C23-99BC-62EF69D9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0398C-CE0A-49BA-98D8-E3D61B23C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B478A-DEC2-469E-9ACC-7FEE8AD0B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41FD-8E9A-45AA-ABF9-C8A6E4BE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45DF5-6104-438A-83AC-0E4E051A9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D8847-1AB6-42AA-9F64-CA0C993C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A6784-8B61-4547-89FB-69D40E3C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FC8A6-3894-4A71-96F5-FB12E6A0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238B7-D68C-41B5-B4CF-FBE7F327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D096A-03DA-49D9-A542-BB1A5A7E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5A08A-0DDE-4A29-931A-65C1DEDE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31263-08CF-4CDE-A9CA-539EC6A06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5C661-10D9-4B49-9A60-B1F29DD29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4152E-690E-4794-871C-34A23614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93A46-FB26-4711-BD33-CC6CE42F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0DD73-555C-4AF5-AC6F-CF6ABD1C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9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9CDC5-02C9-4C90-9016-EE4F07EC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70E8-99E6-41D3-B44B-937F82E2E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88F25-CF1B-43A9-B124-053720CA0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FD621-5370-4E94-91EB-2FA20DFD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1AAAC-C210-4917-BD7C-02B4A591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CD6E2-B29C-4677-B1A5-B82EBEC5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1857-D736-4CD5-AA88-86974F91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4DAE2-80E0-435C-9BB9-53D7CF7E6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45D98-DD66-4CDF-AC3D-7865AD44E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5A298F-8391-4882-BB00-622232E96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2A324-BE13-494F-A258-27039E82D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A1EC56-3011-463D-AB8A-E9E56ABE8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07C8F-D5F1-4740-A097-05671CA5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5349F-10B0-4201-B17C-02A199C7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73795-112C-42E2-A787-055ECEFE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D4145-27D9-42EC-8A0E-A6BEAD02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3D7EE-0D3C-48C0-8E41-0817B0D4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C6AD3-3832-4721-92FD-112775790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90DCD-83A7-4C56-8A03-4EC37D60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4B094-3D60-4F88-B207-0B6A29AE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BDA2D-C053-435B-80E0-7548D166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7F55-15F6-48CD-A547-F302C751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087B-57B6-48A5-A35E-35014C043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00B21-1902-49CF-8273-9649A4256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BFF13-BBC7-4E13-97DE-D195AD67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A9CD0-784E-4D3C-B192-04EEF6EB1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4759B-C383-43E7-BA79-1DACAE63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3894-7956-4179-884E-6BA78EAC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5A83A-0243-4379-A22A-95F638C1C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B58D6-73D8-4927-9AC0-1B2E2594E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76604-C023-48A2-BA4B-837A687E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EBAEC-A1D4-4A8D-B253-72B6A32D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73D7A-ED51-49D2-97FB-71DC4D87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92290-CBC6-4A28-BF1C-E8BD9FB7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8C5F7-0BF5-4E50-9C25-029AE5F4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A05DC-A749-4AB6-92D9-05AB2BF61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03CC-5F5B-4EF1-BCF8-82976351A61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92EC1-0BEB-4F8A-8E13-53683D1A6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DBC5-5485-4E87-87F4-0CBF54032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ECFE-4D77-4D0B-88C6-A1B484E9F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1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Copyright © 2010 Pearson Education, Inc.  Publishing as Pearson Addison-Wesley</a:t>
            </a:r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3.6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The Chain Rule</a:t>
            </a:r>
          </a:p>
        </p:txBody>
      </p:sp>
    </p:spTree>
    <p:extLst>
      <p:ext uri="{BB962C8B-B14F-4D97-AF65-F5344CB8AC3E}">
        <p14:creationId xmlns:p14="http://schemas.microsoft.com/office/powerpoint/2010/main" val="1838383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619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the Chain Rule to find the derivatives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𝜋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𝜋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=−2</m:t>
                        </m:r>
                        <m:r>
                          <a:rPr lang="en-US" sz="2000" i="1">
                            <a:latin typeface="Cambria Math"/>
                          </a:rPr>
                          <m:t>𝜋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sup>
                        </m:sSup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619983"/>
              </a:xfrm>
              <a:prstGeom prst="rect">
                <a:avLst/>
              </a:prstGeom>
              <a:blipFill>
                <a:blip r:embed="rId3"/>
                <a:stretch>
                  <a:fillRect l="-772" t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629400" y="2743200"/>
                <a:ext cx="3352800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𝜋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</m:func>
                    <m:r>
                      <a:rPr lang="en-US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𝜋</m:t>
                                    </m:r>
                                    <m:r>
                                      <a:rPr lang="en-US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743200"/>
                <a:ext cx="33528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445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407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the Chain Rule to find the derivatives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000">
                                                <a:latin typeface="Cambria Math"/>
                                              </a:rPr>
                                              <m:t>sin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=6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sec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407489"/>
              </a:xfrm>
              <a:prstGeom prst="rect">
                <a:avLst/>
              </a:prstGeom>
              <a:blipFill>
                <a:blip r:embed="rId3"/>
                <a:stretch>
                  <a:fillRect l="-772" t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124200" y="2286000"/>
                <a:ext cx="3124200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/>
                                              </a:rPr>
                                              <m:t>sin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solidFill>
                                                  <a:schemeClr val="tx2"/>
                                                </a:solidFill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286000"/>
                <a:ext cx="31242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848600" y="3105090"/>
                <a:ext cx="1905000" cy="36933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3105090"/>
                <a:ext cx="1905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7471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1" y="1244263"/>
                <a:ext cx="8766421" cy="3420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 </a:t>
                </a:r>
                <a:r>
                  <a:rPr lang="en-US" sz="2000" dirty="0"/>
                  <a:t>Find the derivative of the following function.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𝑦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5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endParaRPr lang="en-US" sz="2000" dirty="0"/>
              </a:p>
              <a:p>
                <a:pPr>
                  <a:spcAft>
                    <a:spcPts val="1800"/>
                  </a:spcAf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5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5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1800"/>
                  </a:spcAft>
                  <a:tabLst>
                    <a:tab pos="12620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5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1800"/>
                  </a:spcAft>
                  <a:tabLst>
                    <a:tab pos="12620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5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18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</a:rPr>
                          <m:t>−5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func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1244263"/>
                <a:ext cx="8766421" cy="3420232"/>
              </a:xfrm>
              <a:prstGeom prst="rect">
                <a:avLst/>
              </a:prstGeom>
              <a:blipFill>
                <a:blip r:embed="rId3"/>
                <a:stretch>
                  <a:fillRect l="-765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77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05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Compositions of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now know how to find derivatives of polynomial, exponential, and trigonometric functions, as well as algebraic combinations of these functions (i.e., sums, differences, products, and quotients).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But what about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?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This function is different from ones we’ve considered previously, in that it is a </a:t>
                </a:r>
                <a:r>
                  <a:rPr lang="en-US" sz="2000" i="1" dirty="0"/>
                  <a:t>composition</a:t>
                </a:r>
                <a:r>
                  <a:rPr lang="en-US" sz="2000" dirty="0"/>
                  <a:t> of two functions: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/>
                  <a:t>, 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this section we learn how to find derivatives of such compositions.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We’ll return to the above function later, but as a first example, consider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056110"/>
              </a:xfrm>
              <a:prstGeom prst="rect">
                <a:avLst/>
              </a:prstGeom>
              <a:blipFill>
                <a:blip r:embed="rId3"/>
                <a:stretch>
                  <a:fillRect l="-772" t="-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430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555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Derivatives of Compositions of Functions:  A First Example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is another composite function, for which it will be most helpful to use the following notation: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𝑢</m:t>
                    </m:r>
                    <m:r>
                      <a:rPr lang="en-US" sz="2000" i="1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fact is we already know how to find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, simply by first performing some algebra manipulations: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=9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+1</m:t>
                    </m:r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now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/>
                  <a:t> and attempt to relate it to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𝑢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sz="2000" dirty="0"/>
                  <a:t> in order to motivate a more general rule for derivatives of composite functions.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+6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00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=36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+12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371792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=12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71792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6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71792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𝑢</m:t>
                    </m:r>
                    <m:r>
                      <a:rPr lang="en-US" sz="2000" i="1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371792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5318125" algn="l"/>
                  </a:tabLst>
                </a:pPr>
                <a:r>
                  <a:rPr lang="en-US" sz="2000" dirty="0"/>
                  <a:t>We see then,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/>
                  <a:t>, and this is what is known as the </a:t>
                </a:r>
                <a:r>
                  <a:rPr lang="en-US" sz="2000" b="1" dirty="0"/>
                  <a:t>Chain Rule</a:t>
                </a:r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555367"/>
              </a:xfrm>
              <a:prstGeom prst="rect">
                <a:avLst/>
              </a:prstGeom>
              <a:blipFill>
                <a:blip r:embed="rId3"/>
                <a:stretch>
                  <a:fillRect l="-772" t="-659" b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7771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902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The Chain Rule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Chain Rule is one that sometimes gives students trouble, but it simply states that the derivative of a composition is the product of the derivatives.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 like to remember the rule as:  The derivative of a composite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is the derivative of the “outside” function,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/>
                  <a:t>, times the derivative of the “inside” function,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/>
                  <a:t>.  This works great, as long as you remember to leave the “inside”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𝑔</m:t>
                    </m:r>
                  </m:oMath>
                </a14:m>
                <a:r>
                  <a:rPr lang="en-US" sz="2000" dirty="0"/>
                  <a:t> unchanged when you take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902770"/>
              </a:xfrm>
              <a:prstGeom prst="rect">
                <a:avLst/>
              </a:prstGeom>
              <a:blipFill>
                <a:blip r:embed="rId3"/>
                <a:stretch>
                  <a:fillRect l="-772" t="-620" b="-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364" y="1679713"/>
            <a:ext cx="7895273" cy="31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3200400"/>
            <a:ext cx="4843463" cy="1465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280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35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the Chain Rule to find the derivatives of the following function.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“inside” function 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𝑢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/>
                  <a:t>, </a:t>
                </a:r>
              </a:p>
              <a:p>
                <a:pPr marL="347663">
                  <a:spcAft>
                    <a:spcPts val="600"/>
                  </a:spcAft>
                </a:pPr>
                <a:r>
                  <a:rPr lang="en-US" sz="2000" dirty="0"/>
                  <a:t>and the “outside” function 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func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, so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398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398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⋅2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539875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e>
                        </m:func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354718"/>
              </a:xfrm>
              <a:prstGeom prst="rect">
                <a:avLst/>
              </a:prstGeom>
              <a:blipFill>
                <a:blip r:embed="rId3"/>
                <a:stretch>
                  <a:fillRect l="-772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38400" y="4953001"/>
            <a:ext cx="7315200" cy="1400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In the following examples, we practice applying the Chain Rule without explicitly stating the “inside” and “outside” functions.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Students are encouraged to rewrite those examples as we did this one in order to gain a better understanding of the rule.</a:t>
            </a:r>
          </a:p>
        </p:txBody>
      </p:sp>
    </p:spTree>
    <p:extLst>
      <p:ext uri="{BB962C8B-B14F-4D97-AF65-F5344CB8AC3E}">
        <p14:creationId xmlns:p14="http://schemas.microsoft.com/office/powerpoint/2010/main" val="378565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232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the Chain Rule to find the derivatives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</m:e>
                    </m:borderBox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232202"/>
              </a:xfrm>
              <a:prstGeom prst="rect">
                <a:avLst/>
              </a:prstGeom>
              <a:blipFill>
                <a:blip r:embed="rId3"/>
                <a:stretch>
                  <a:fillRect l="-772" t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038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485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the Chain Rule to find the derivatives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=7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15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−4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</m:borderBox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4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5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=5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485267"/>
              </a:xfrm>
              <a:prstGeom prst="rect">
                <a:avLst/>
              </a:prstGeom>
              <a:blipFill>
                <a:blip r:embed="rId3"/>
                <a:stretch>
                  <a:fillRect l="-772" t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486400" y="4191000"/>
                <a:ext cx="3810000" cy="228703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/>
                  <a:t>These are examples of what we call the </a:t>
                </a:r>
                <a:r>
                  <a:rPr lang="en-US" sz="2000" b="1" dirty="0"/>
                  <a:t>General Power Rule</a:t>
                </a:r>
                <a:r>
                  <a:rPr lang="en-US" sz="2000" dirty="0"/>
                  <a:t>, which is the Power Rule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/>
                  <a:t> combined with the Chain Rule: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191000"/>
                <a:ext cx="3810000" cy="2287036"/>
              </a:xfrm>
              <a:prstGeom prst="rect">
                <a:avLst/>
              </a:prstGeom>
              <a:blipFill>
                <a:blip r:embed="rId4"/>
                <a:stretch>
                  <a:fillRect l="-1435" t="-132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626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155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Generalized Differentiation Rules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From now on, we will give differentiation rules in a more general form that includes the possibility of an inside function.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For example,</a:t>
                </a:r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3776663" algn="l"/>
                    <a:tab pos="44624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3776663" algn="l"/>
                    <a:tab pos="44624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3776663" algn="l"/>
                    <a:tab pos="44624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3776663" algn="l"/>
                    <a:tab pos="44624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func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3776663" algn="l"/>
                    <a:tab pos="446246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csc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𝑢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csc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𝑢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914400" algn="l"/>
                    <a:tab pos="3776663" algn="l"/>
                    <a:tab pos="4462463" algn="l"/>
                  </a:tabLs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914400" algn="l"/>
                    <a:tab pos="3776663" algn="l"/>
                    <a:tab pos="4462463" algn="l"/>
                  </a:tabLst>
                </a:pPr>
                <a:r>
                  <a:rPr lang="en-US" sz="2000" dirty="0"/>
                  <a:t>Finally, we consider some examples in which we must apply the Chain Rule multiple times.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155899"/>
              </a:xfrm>
              <a:prstGeom prst="rect">
                <a:avLst/>
              </a:prstGeom>
              <a:blipFill>
                <a:blip r:embed="rId3"/>
                <a:stretch>
                  <a:fillRect l="-772" t="-710" b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144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4022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/>
                  <a:t>Use the Chain Rule to find the derivatives of the following functions.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−7</m:t>
                                </m:r>
                              </m:e>
                            </m:d>
                          </m:e>
                        </m:func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−7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1430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−7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−7</m:t>
                                </m:r>
                              </m:e>
                            </m:d>
                          </m:e>
                        </m:func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457200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=−3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latin typeface="Cambria Math"/>
                                  </a:rPr>
                                  <m:t>−7</m:t>
                                </m:r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−7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func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022768"/>
              </a:xfrm>
              <a:prstGeom prst="rect">
                <a:avLst/>
              </a:prstGeom>
              <a:blipFill>
                <a:blip r:embed="rId3"/>
                <a:stretch>
                  <a:fillRect l="-772" t="-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83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1014</Words>
  <Application>Microsoft Office PowerPoint</Application>
  <PresentationFormat>Widescreen</PresentationFormat>
  <Paragraphs>125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3.6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</dc:title>
  <dc:creator>Tommy Kercheville</dc:creator>
  <cp:lastModifiedBy>Tommy Kercheville</cp:lastModifiedBy>
  <cp:revision>1</cp:revision>
  <dcterms:created xsi:type="dcterms:W3CDTF">2020-06-25T17:24:30Z</dcterms:created>
  <dcterms:modified xsi:type="dcterms:W3CDTF">2020-06-25T17:25:39Z</dcterms:modified>
</cp:coreProperties>
</file>