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84" r:id="rId2"/>
    <p:sldId id="585" r:id="rId3"/>
    <p:sldId id="586" r:id="rId4"/>
    <p:sldId id="587" r:id="rId5"/>
    <p:sldId id="588" r:id="rId6"/>
    <p:sldId id="589" r:id="rId7"/>
    <p:sldId id="590" r:id="rId8"/>
    <p:sldId id="591" r:id="rId9"/>
    <p:sldId id="592" r:id="rId10"/>
    <p:sldId id="593" r:id="rId11"/>
    <p:sldId id="594" r:id="rId12"/>
    <p:sldId id="595" r:id="rId13"/>
    <p:sldId id="5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76ED-2B25-4307-8F26-960C8C77A81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1A328-E6D8-4BAB-A7B5-7221FA1C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0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74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70D6-ED1B-4B07-A6B7-545E89F56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F179A-1E79-41AB-AF98-3996AFD65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293B-2763-48D0-9F50-FF4D8302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F0100-2CF2-4112-A589-2EA3CA83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20E8-9912-482B-9C6B-2BBBA254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1B057-95F1-43CB-BFA2-EFBEFAE2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77ED5-6F08-44AE-A022-20CFDB167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BECD2-DD90-4DE9-8376-8D5DAA25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5B2A3-DC46-4CFC-921B-620D95F8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EEA3-7F28-4EDF-AB9C-8AFE1786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3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37ED3-3786-4741-9239-723CB9613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CE9AD-00C0-4288-9C7D-CE230D749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A921E-537F-4B56-9F2D-95B93060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56F07-2FF2-46CB-8A7A-35CC1DFE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5151-049A-4D5D-92A4-32F04B3B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0A17-33C6-486C-9BE3-2EFA49D8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04F7B-0F23-47B4-B39E-CE2C99F9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22BD-BB1B-4096-8F2B-F1EB7045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FCFAF-84D4-4D47-A6D5-54F09F8C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651C-EFF2-4ABB-BAB6-5FDA644D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36F8-047C-444F-AE4C-085DF69F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ECC39-520B-46B8-B387-26E79E46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C4BB6-FBCB-4A54-8C7B-86DC3804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0CA30-1BED-4F94-9650-85431EF1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CA09B-A917-4E00-B178-E19395DE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8498-1907-44B9-8FBD-E52FA24E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2A02-D137-4DE9-803D-08B92B150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7BE60-CB51-48F3-8175-1CA8C52CD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9717D-CF2F-4056-8654-CB6710B4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1440E-E186-4E83-8144-9C93F6DD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D82CA-A7B1-42D6-9A13-ED0B7068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8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7830-0FC2-473F-BC2A-F7FF6063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244D2-009D-47D0-94A9-C77FBAF78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18CAE-D861-4CC0-A34A-F031EE6F1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3C2E1-1896-4BCE-B50F-6B2651E0B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29BCD-B484-4102-91D8-8D010FA43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CDEEBE-71EC-4EFB-A76F-596D5887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628311-24FF-4FB8-94D1-3B029CE5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5A3F5-355B-44F3-924F-1CE877B5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5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1558-7EF2-4BCB-A174-59B65AEF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A05695-710D-4D65-AD3F-D56E5EED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163A3-EADB-4D5D-B9FE-2F473132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C756F-D949-4BB7-8470-54452DB7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5249F-8D6E-443F-B457-544513EB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6CB6A-CDAB-4D41-8D19-F6788469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F974B-A49C-4488-A1DF-97614B01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247C6-810E-4AB6-824C-42678E8A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F6EA4-391F-41A9-9990-EACBBBCE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3E95E-CDD7-492A-8E2F-D452D61DE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CCC75-52A7-490A-8561-B9B70377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2D472-A3FC-4F37-9C35-E5AABCC2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8C0C0-16C8-4BF0-B5A7-850DCFDC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6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0D4B-DDE2-47FA-9591-8D0AA8D2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A0825-0FB2-4703-82F5-5C8AED33E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2719E-916A-48E8-BEBD-E29979000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51A1B-3861-48AE-AB65-999B09D2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7A223-7A77-4C4E-AE49-7B0E4580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4C3ED-715A-4F62-B4F8-289B9DE8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3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D1E4E-B4FF-49AF-9E4D-B8F74074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07E3-84C3-45C7-8174-841F2C2BE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E093F-76C5-4E64-8F50-69A3DA567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B2E8-4B16-48A1-8D07-E25BA4EC3A3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F2622-E71B-49EC-B3CC-C7E5894A4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20EA-BF5C-4DEC-87C6-31B923F79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0F1F-BFEB-495A-A06F-D3F039A1C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5.2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Definite Integral</a:t>
            </a:r>
          </a:p>
        </p:txBody>
      </p:sp>
    </p:spTree>
    <p:extLst>
      <p:ext uri="{BB962C8B-B14F-4D97-AF65-F5344CB8AC3E}">
        <p14:creationId xmlns:p14="http://schemas.microsoft.com/office/powerpoint/2010/main" val="4083390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172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9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19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1900" dirty="0"/>
                  <a:t>Evaluate the following definite integrals.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6</m:t>
                        </m:r>
                      </m:sup>
                      <m:e>
                        <m:d>
                          <m:d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900" i="1">
                                <a:latin typeface="Cambria Math"/>
                              </a:rPr>
                              <m:t>−5</m:t>
                            </m:r>
                            <m:r>
                              <a:rPr lang="en-US" sz="19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900" i="1">
                                <a:latin typeface="Cambria Math"/>
                              </a:rPr>
                              <m:t>+7</m:t>
                            </m:r>
                          </m:e>
                        </m:d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19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2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900" i="1">
                                <a:latin typeface="Cambria Math"/>
                              </a:rPr>
                              <m:t>9−</m:t>
                            </m:r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1900" dirty="0"/>
              </a:p>
              <a:p>
                <a:pPr>
                  <a:spcAft>
                    <a:spcPts val="600"/>
                  </a:spcAft>
                  <a:tabLst>
                    <a:tab pos="3768725" algn="l"/>
                  </a:tabLst>
                </a:pPr>
                <a:endParaRPr lang="en-US" sz="19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6</m:t>
                        </m:r>
                      </m:sup>
                      <m:e>
                        <m:d>
                          <m:d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900" i="1">
                                <a:latin typeface="Cambria Math"/>
                              </a:rPr>
                              <m:t>−5</m:t>
                            </m:r>
                            <m:r>
                              <a:rPr lang="en-US" sz="19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900" i="1">
                                <a:latin typeface="Cambria Math"/>
                              </a:rPr>
                              <m:t>+7</m:t>
                            </m:r>
                          </m:e>
                        </m:d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1900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6</m:t>
                        </m:r>
                      </m:sup>
                      <m:e>
                        <m:sSup>
                          <m:sSup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9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1900" i="1">
                        <a:latin typeface="Cambria Math"/>
                      </a:rPr>
                      <m:t>−5</m:t>
                    </m:r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6</m:t>
                        </m:r>
                      </m:sup>
                      <m:e>
                        <m:r>
                          <a:rPr lang="en-US" sz="1900" i="1">
                            <a:latin typeface="Cambria Math"/>
                          </a:rPr>
                          <m:t>𝑥</m:t>
                        </m:r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1900" i="1">
                        <a:latin typeface="Cambria Math"/>
                      </a:rPr>
                      <m:t>+</m:t>
                    </m:r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6</m:t>
                        </m:r>
                      </m:sup>
                      <m:e>
                        <m:r>
                          <a:rPr lang="en-US" sz="1900" i="1">
                            <a:latin typeface="Cambria Math"/>
                          </a:rPr>
                          <m:t>7</m:t>
                        </m:r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19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2513013" algn="l"/>
                  </a:tabLst>
                </a:pPr>
                <a:r>
                  <a:rPr lang="en-US" sz="1900" dirty="0"/>
                  <a:t>	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i="1"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19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900" i="1">
                        <a:latin typeface="Cambria Math"/>
                      </a:rPr>
                      <m:t>−5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i="1"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19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900" i="1">
                        <a:latin typeface="Cambria Math"/>
                      </a:rPr>
                      <m:t>+7</m:t>
                    </m:r>
                    <m:d>
                      <m:d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latin typeface="Cambria Math"/>
                          </a:rPr>
                          <m:t>6−1</m:t>
                        </m:r>
                      </m:e>
                    </m:d>
                  </m:oMath>
                </a14:m>
                <a:endParaRPr lang="en-US" sz="1900" dirty="0"/>
              </a:p>
              <a:p>
                <a:pPr>
                  <a:spcAft>
                    <a:spcPts val="600"/>
                  </a:spcAft>
                  <a:tabLst>
                    <a:tab pos="2513013" algn="l"/>
                  </a:tabLst>
                </a:pPr>
                <a:r>
                  <a:rPr lang="en-US" sz="1900" dirty="0"/>
                  <a:t>	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900" i="1">
                            <a:latin typeface="Cambria Math"/>
                          </a:rPr>
                          <m:t>215</m:t>
                        </m:r>
                      </m:num>
                      <m:den>
                        <m:r>
                          <a:rPr lang="en-US" sz="19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900" i="1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latin typeface="Cambria Math"/>
                              </a:rPr>
                              <m:t>35</m:t>
                            </m:r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900" i="1">
                        <a:latin typeface="Cambria Math"/>
                      </a:rPr>
                      <m:t>+7</m:t>
                    </m:r>
                    <m:d>
                      <m:d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US" sz="1900" dirty="0"/>
              </a:p>
              <a:p>
                <a:pPr>
                  <a:spcAft>
                    <a:spcPts val="600"/>
                  </a:spcAft>
                  <a:tabLst>
                    <a:tab pos="2513013" algn="l"/>
                  </a:tabLst>
                </a:pPr>
                <a:r>
                  <a:rPr lang="en-US" sz="1900" dirty="0"/>
                  <a:t>	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900" i="1">
                            <a:latin typeface="Cambria Math"/>
                          </a:rPr>
                          <m:t>215</m:t>
                        </m:r>
                      </m:num>
                      <m:den>
                        <m:r>
                          <a:rPr lang="en-US" sz="19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9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900" i="1">
                            <a:latin typeface="Cambria Math"/>
                          </a:rPr>
                          <m:t>175</m:t>
                        </m:r>
                      </m:num>
                      <m:den>
                        <m:r>
                          <a:rPr lang="en-US" sz="19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900" i="1">
                        <a:latin typeface="Cambria Math"/>
                      </a:rPr>
                      <m:t>+35</m:t>
                    </m:r>
                  </m:oMath>
                </a14:m>
                <a:endParaRPr lang="en-US" sz="1900" dirty="0"/>
              </a:p>
              <a:p>
                <a:pPr>
                  <a:spcAft>
                    <a:spcPts val="600"/>
                  </a:spcAft>
                  <a:tabLst>
                    <a:tab pos="2513013" algn="l"/>
                  </a:tabLst>
                </a:pPr>
                <a:r>
                  <a:rPr lang="en-US" sz="1900" dirty="0"/>
                  <a:t>	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latin typeface="Cambria Math"/>
                              </a:rPr>
                              <m:t>115</m:t>
                            </m:r>
                          </m:num>
                          <m:den>
                            <m:r>
                              <a:rPr lang="en-US" sz="19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borderBox>
                  </m:oMath>
                </a14:m>
                <a:endParaRPr lang="en-US" sz="1900" dirty="0"/>
              </a:p>
              <a:p>
                <a:pPr>
                  <a:spcAft>
                    <a:spcPts val="600"/>
                  </a:spcAft>
                  <a:tabLst>
                    <a:tab pos="2513013" algn="l"/>
                  </a:tabLst>
                </a:pPr>
                <a:endParaRPr lang="en-US" sz="19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  <a:tabLst>
                    <a:tab pos="2513013" algn="l"/>
                  </a:tabLst>
                </a:pPr>
                <a:r>
                  <a:rPr lang="en-US" sz="19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9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1900" i="1">
                            <a:latin typeface="Cambria Math"/>
                          </a:rPr>
                          <m:t>2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900" i="1">
                                <a:latin typeface="Cambria Math"/>
                              </a:rPr>
                              <m:t>9−</m:t>
                            </m:r>
                            <m:sSup>
                              <m:sSupPr>
                                <m:ctrlPr>
                                  <a:rPr lang="en-US" sz="19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9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19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19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1900" i="1">
                            <a:latin typeface="Cambria Math"/>
                          </a:rPr>
                          <m:t>0</m:t>
                        </m:r>
                      </m:e>
                    </m:borderBox>
                  </m:oMath>
                </a14:m>
                <a:endParaRPr lang="en-US" sz="19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172378"/>
              </a:xfrm>
              <a:prstGeom prst="rect">
                <a:avLst/>
              </a:prstGeom>
              <a:blipFill>
                <a:blip r:embed="rId3"/>
                <a:stretch>
                  <a:fillRect l="-702" t="-2830" b="-15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93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902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An(other) Application of Definite Integrals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Finally, a first (well second, after area under a curve) application of the definite integral is that of determining the average value of a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know how to find the average of a finite list of numbers:  add them all up and divide by the length of the list.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extend this to an average of infinitely many numbers using the integral: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000" dirty="0"/>
                  <a:t> is, in a sense, nothing more than the sum of all of the values of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we can find the average value of a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as the integral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divided by the length of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latin typeface="Cambria Math"/>
                          </a:rPr>
                          <m:t>, 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/>
                  <a:t>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(A more complete explanation is given on pages 320-321 of the text.)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902513"/>
              </a:xfrm>
              <a:prstGeom prst="rect">
                <a:avLst/>
              </a:prstGeom>
              <a:blipFill>
                <a:blip r:embed="rId3"/>
                <a:stretch>
                  <a:fillRect l="-772" t="-620" r="-842" b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05_3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9828"/>
            <a:ext cx="7772400" cy="175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65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968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average value of the function </a:t>
                </a:r>
                <a:br>
                  <a:rPr lang="en-US" sz="20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+3</m:t>
                      </m:r>
                    </m:oMath>
                  </m:oMathPara>
                </a14:m>
                <a:br>
                  <a:rPr lang="en-US" sz="2000" dirty="0"/>
                </a:br>
                <a:r>
                  <a:rPr lang="en-US" sz="2000" dirty="0"/>
                  <a:t>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2,4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768725" algn="l"/>
                  </a:tabLs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av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den>
                    </m:f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543050" algn="l"/>
                  </a:tabLs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4−2</m:t>
                        </m:r>
                      </m:den>
                    </m:f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+3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43050" algn="l"/>
                  </a:tabLs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nary>
                          <m:nary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sup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43050" algn="l"/>
                  </a:tabLs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+3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4−2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43050" algn="l"/>
                  </a:tabLs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56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+6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43050" algn="l"/>
                  </a:tabLs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14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968924"/>
              </a:xfrm>
              <a:prstGeom prst="rect">
                <a:avLst/>
              </a:prstGeom>
              <a:blipFill>
                <a:blip r:embed="rId3"/>
                <a:stretch>
                  <a:fillRect l="-772" t="-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0406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05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71" y="533401"/>
            <a:ext cx="7012824" cy="586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1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369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Integral Notation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Recall that we decided that the best approximation we could obtain of the area under a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is given by the limit of the Riemann sums: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 now introduce a new notation, called </a:t>
                </a:r>
                <a:r>
                  <a:rPr lang="en-US" sz="2000" b="1" dirty="0"/>
                  <a:t>integral notation</a:t>
                </a:r>
                <a:r>
                  <a:rPr lang="en-US" sz="2000" dirty="0"/>
                  <a:t>, for this limit: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nary>
                        </m:e>
                      </m:func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Here’s how to interpret this integral notation: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3696525"/>
              </a:xfrm>
              <a:prstGeom prst="rect">
                <a:avLst/>
              </a:prstGeom>
              <a:blipFill>
                <a:blip r:embed="rId3"/>
                <a:stretch>
                  <a:fillRect l="-772" t="-990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05-int-3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43" y="4077525"/>
            <a:ext cx="602651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121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78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Definite Integral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can use this notation to express the area under a curve: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Notes:</a:t>
                </a:r>
              </a:p>
              <a:p>
                <a:pPr marL="914400" lvl="1" indent="-4572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dirty="0"/>
                  <a:t>This is called a </a:t>
                </a:r>
                <a:r>
                  <a:rPr lang="en-US" sz="2000" b="1" dirty="0"/>
                  <a:t>definite integral</a:t>
                </a:r>
                <a:r>
                  <a:rPr lang="en-US" sz="2000" dirty="0"/>
                  <a:t>, and evaluates as a number [the area under the curve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], to differentiate it from the </a:t>
                </a:r>
                <a:r>
                  <a:rPr lang="en-US" sz="2000" b="1" dirty="0"/>
                  <a:t>indefinite integrals</a:t>
                </a:r>
                <a:r>
                  <a:rPr lang="en-US" sz="2000" dirty="0"/>
                  <a:t>, or </a:t>
                </a:r>
                <a:r>
                  <a:rPr lang="en-US" sz="2000" dirty="0" err="1"/>
                  <a:t>antiderivatives</a:t>
                </a:r>
                <a:r>
                  <a:rPr lang="en-US" sz="2000" dirty="0"/>
                  <a:t>, we discussed in Section 4.8.</a:t>
                </a:r>
                <a:br>
                  <a:rPr lang="en-US" sz="2000" dirty="0"/>
                </a:br>
                <a:r>
                  <a:rPr lang="en-US" sz="2000" dirty="0"/>
                  <a:t>(I wonder why the overlapping notation…?)</a:t>
                </a:r>
              </a:p>
              <a:p>
                <a:pPr marL="914400" lvl="1" indent="-4572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dirty="0"/>
                  <a:t>We still lack an efficient method to evaluate a definite integral.  We must fall back on taking the limit of the Riemann sums.  (If only we could relate this integral back to something we already know how to calculate….)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786199"/>
              </a:xfrm>
              <a:prstGeom prst="rect">
                <a:avLst/>
              </a:prstGeom>
              <a:blipFill>
                <a:blip r:embed="rId3"/>
                <a:stretch>
                  <a:fillRect l="-772" t="-632" r="-1053" b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05_3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84038"/>
            <a:ext cx="7772400" cy="199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10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97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Definite Integral – A Signed Area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must also note (as stated in the definition on the </a:t>
                </a:r>
                <a:br>
                  <a:rPr lang="en-US" sz="2000" dirty="0"/>
                </a:br>
                <a:r>
                  <a:rPr lang="en-US" sz="2000" dirty="0"/>
                  <a:t>preceding slide) that the definite integral only gives </a:t>
                </a:r>
                <a:br>
                  <a:rPr lang="en-US" sz="2000" dirty="0"/>
                </a:br>
                <a:r>
                  <a:rPr lang="en-US" sz="2000" dirty="0"/>
                  <a:t>the area under a </a:t>
                </a:r>
                <a:r>
                  <a:rPr lang="en-US" sz="2000" i="1" dirty="0"/>
                  <a:t>positive</a:t>
                </a:r>
                <a:r>
                  <a:rPr lang="en-US" sz="2000" dirty="0"/>
                  <a:t> curve.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If the curve under consideration is </a:t>
                </a:r>
                <a:r>
                  <a:rPr lang="en-US" sz="2000" i="1" dirty="0"/>
                  <a:t>negative</a:t>
                </a:r>
                <a:r>
                  <a:rPr lang="en-US" sz="2000" dirty="0"/>
                  <a:t>, i.e., below </a:t>
                </a:r>
                <a:br>
                  <a:rPr lang="en-US" sz="2000" dirty="0"/>
                </a:br>
                <a:r>
                  <a:rPr lang="en-US" sz="2000" dirty="0"/>
                  <a:t>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-axis, or worse yet, sometimes positive and some-</a:t>
                </a:r>
                <a:br>
                  <a:rPr lang="en-US" sz="2000" dirty="0"/>
                </a:br>
                <a:r>
                  <a:rPr lang="en-US" sz="2000" dirty="0"/>
                  <a:t>times negative, then the definite integral gives what we </a:t>
                </a:r>
                <a:br>
                  <a:rPr lang="en-US" sz="2000" dirty="0"/>
                </a:br>
                <a:r>
                  <a:rPr lang="en-US" sz="2000" dirty="0"/>
                  <a:t>may think of as a </a:t>
                </a:r>
                <a:r>
                  <a:rPr lang="en-US" sz="2000" i="1" dirty="0"/>
                  <a:t>signed area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example, consider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, and areas </a:t>
                </a:r>
                <a:br>
                  <a:rPr lang="en-US" sz="2000" dirty="0"/>
                </a:br>
                <a:r>
                  <a:rPr lang="en-US" sz="2000" dirty="0"/>
                  <a:t>“under” various regions of this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</m:oMath>
                </a14:m>
                <a:r>
                  <a:rPr lang="en-US" sz="2000" dirty="0"/>
                  <a:t> gives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 positive number as the area under </a:t>
                </a:r>
                <a:br>
                  <a:rPr lang="en-US" sz="2000" dirty="0"/>
                </a:br>
                <a:r>
                  <a:rPr lang="en-US" sz="2000" dirty="0"/>
                  <a:t>the curve in the top figure.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 negative number as the area “under” </a:t>
                </a:r>
                <a:br>
                  <a:rPr lang="en-US" sz="2000" dirty="0"/>
                </a:br>
                <a:r>
                  <a:rPr lang="en-US" sz="2000" dirty="0"/>
                  <a:t>the curve, i.e., the area between the curve </a:t>
                </a:r>
                <a:br>
                  <a:rPr lang="en-US" sz="2000" dirty="0"/>
                </a:br>
                <a:r>
                  <a:rPr lang="en-US" sz="2000" dirty="0"/>
                  <a:t>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-axis, in the middle figure.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 negative “net” area in the bottom figure.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979457"/>
              </a:xfrm>
              <a:prstGeom prst="rect">
                <a:avLst/>
              </a:prstGeom>
              <a:blipFill>
                <a:blip r:embed="rId3"/>
                <a:stretch>
                  <a:fillRect l="-772" t="-612" b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60" y="809627"/>
            <a:ext cx="1920240" cy="180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390" y="2638425"/>
            <a:ext cx="191801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60" y="4467225"/>
            <a:ext cx="1920240" cy="173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643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39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Evaluate the definite integral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Then use this result to find the net area between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on the intervals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2,5</m:t>
                        </m:r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/>
                          </a:rPr>
                          <m:t>−3, −1</m:t>
                        </m:r>
                      </m:e>
                    </m:d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−4, 2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To evaluate this integral we must determine the limit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∆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nary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Let’s continue to use intervals of equal width, so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∆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/>
                  <a:t>, and right-endpoint values to determine the heights,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Now let’s use our rules for summations to simplify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395451"/>
              </a:xfrm>
              <a:prstGeom prst="rect">
                <a:avLst/>
              </a:prstGeom>
              <a:blipFill>
                <a:blip r:embed="rId3"/>
                <a:stretch>
                  <a:fillRect l="-772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459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1649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Evaluate the definite integral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Then use this result to find the net area between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on the intervals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2,5</m:t>
                        </m:r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/>
                          </a:rPr>
                          <m:t>−3, −1</m:t>
                        </m:r>
                      </m:e>
                    </m:d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−4, 2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12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  <m:r>
                      <a:rPr lang="en-US" sz="20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𝑎𝑏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𝑎𝑏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nary>
                    <m:r>
                      <a:rPr lang="en-US" sz="2000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𝑎𝑏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𝑎𝑏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𝑎𝑏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94335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164957"/>
              </a:xfrm>
              <a:prstGeom prst="rect">
                <a:avLst/>
              </a:prstGeom>
              <a:blipFill>
                <a:blip r:embed="rId3"/>
                <a:stretch>
                  <a:fillRect l="-772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93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25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Evaluate the definite integral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Then use this result to find the net area between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and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-axis on the intervals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2,5</m:t>
                        </m:r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/>
                          </a:rPr>
                          <m:t>−3, −1</m:t>
                        </m:r>
                      </m:e>
                    </m:d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−4, 2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3768725" algn="l"/>
                  </a:tabLst>
                </a:pPr>
                <a:r>
                  <a:rPr lang="en-US" sz="2000" dirty="0"/>
                  <a:t>Finally, the limit of these sums gives the integral: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𝑏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we have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=−4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𝑥𝑑𝑥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−4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251630"/>
              </a:xfrm>
              <a:prstGeom prst="rect">
                <a:avLst/>
              </a:prstGeom>
              <a:blipFill>
                <a:blip r:embed="rId3"/>
                <a:stretch>
                  <a:fillRect l="-772" t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3035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690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Other Definite Integrals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Using a similar process as in the preceding example, we can find other rules for definite integrals, such as: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000" i="1">
                            <a:latin typeface="Cambria Math"/>
                          </a:rPr>
                          <m:t>𝑐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Also, it is important to note that, just as some function were not differentiable, it is the case that some functions are not </a:t>
                </a:r>
                <a:r>
                  <a:rPr lang="en-US" sz="2000" b="1" dirty="0" err="1"/>
                  <a:t>integrable</a:t>
                </a:r>
                <a:r>
                  <a:rPr lang="en-US" sz="2000" dirty="0"/>
                  <a:t>.  However, many functions are </a:t>
                </a:r>
                <a:r>
                  <a:rPr lang="en-US" sz="2000" dirty="0" err="1"/>
                  <a:t>integrable</a:t>
                </a:r>
                <a:r>
                  <a:rPr lang="en-US" sz="2000" dirty="0"/>
                  <a:t>, and we can at least say that every continuous functions is.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More on </a:t>
                </a:r>
                <a:r>
                  <a:rPr lang="en-US" sz="2000" dirty="0" err="1"/>
                  <a:t>integrability</a:t>
                </a:r>
                <a:r>
                  <a:rPr lang="en-US" sz="2000" dirty="0"/>
                  <a:t> of functions after we find a way to circumvent this horrible “limit of Riemann sums” </a:t>
                </a:r>
                <a:r>
                  <a:rPr lang="en-US" sz="2000"/>
                  <a:t>business in Section 5.4.  </a:t>
                </a:r>
                <a:r>
                  <a:rPr lang="en-US" sz="2000" dirty="0"/>
                  <a:t>(It’s even worse than the “limit of difference quotients” definition of a derivative.)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690084"/>
              </a:xfrm>
              <a:prstGeom prst="rect">
                <a:avLst/>
              </a:prstGeom>
              <a:blipFill>
                <a:blip r:embed="rId3"/>
                <a:stretch>
                  <a:fillRect l="-772" t="-643" r="-1053" b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TH05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66398"/>
            <a:ext cx="7772400" cy="13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343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1"/>
            <a:ext cx="8686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Definite Integrals for Combinations of Functions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 can begin to evaluate definite integrals of more interesting </a:t>
            </a:r>
            <a:br>
              <a:rPr lang="en-US" sz="2000" dirty="0"/>
            </a:br>
            <a:r>
              <a:rPr lang="en-US" sz="2000" i="1" dirty="0"/>
              <a:t>(read: complicated)</a:t>
            </a:r>
            <a:r>
              <a:rPr lang="en-US" sz="2000" dirty="0"/>
              <a:t> functions by generalizing the algebra rules for sums into the following rules for integrals: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80" y="1781387"/>
            <a:ext cx="5958840" cy="309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2301240"/>
            <a:ext cx="53435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2910840"/>
            <a:ext cx="53435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8" y="3552826"/>
            <a:ext cx="5343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7" y="4165760"/>
            <a:ext cx="5343525" cy="5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968239"/>
            <a:ext cx="2067221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2" y="4968240"/>
            <a:ext cx="19154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512" y="4968239"/>
            <a:ext cx="1593088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968240"/>
            <a:ext cx="226622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92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Widescreen</PresentationFormat>
  <Paragraphs>99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5.2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</dc:title>
  <dc:creator>Tommy Kercheville</dc:creator>
  <cp:lastModifiedBy>Tommy Kercheville</cp:lastModifiedBy>
  <cp:revision>1</cp:revision>
  <dcterms:created xsi:type="dcterms:W3CDTF">2020-06-25T23:34:00Z</dcterms:created>
  <dcterms:modified xsi:type="dcterms:W3CDTF">2020-06-25T23:34:32Z</dcterms:modified>
</cp:coreProperties>
</file>