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584" r:id="rId2"/>
    <p:sldId id="585" r:id="rId3"/>
    <p:sldId id="586" r:id="rId4"/>
    <p:sldId id="587" r:id="rId5"/>
    <p:sldId id="588" r:id="rId6"/>
    <p:sldId id="589" r:id="rId7"/>
    <p:sldId id="590" r:id="rId8"/>
    <p:sldId id="591" r:id="rId9"/>
    <p:sldId id="592" r:id="rId10"/>
    <p:sldId id="593" r:id="rId11"/>
    <p:sldId id="594" r:id="rId12"/>
    <p:sldId id="595" r:id="rId13"/>
    <p:sldId id="59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71" d="100"/>
          <a:sy n="71" d="100"/>
        </p:scale>
        <p:origin x="4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76ED-2B25-4307-8F26-960C8C77A81C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91A328-E6D8-4BAB-A7B5-7221FA1C6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603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58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37406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522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/>
        </p:spPr>
      </p:sp>
    </p:spTree>
    <p:extLst>
      <p:ext uri="{BB962C8B-B14F-4D97-AF65-F5344CB8AC3E}">
        <p14:creationId xmlns:p14="http://schemas.microsoft.com/office/powerpoint/2010/main" val="29414812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522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/>
        </p:spPr>
      </p:sp>
    </p:spTree>
    <p:extLst>
      <p:ext uri="{BB962C8B-B14F-4D97-AF65-F5344CB8AC3E}">
        <p14:creationId xmlns:p14="http://schemas.microsoft.com/office/powerpoint/2010/main" val="29414812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522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/>
        </p:spPr>
      </p:sp>
    </p:spTree>
    <p:extLst>
      <p:ext uri="{BB962C8B-B14F-4D97-AF65-F5344CB8AC3E}">
        <p14:creationId xmlns:p14="http://schemas.microsoft.com/office/powerpoint/2010/main" val="2941481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522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/>
        </p:spPr>
      </p:sp>
    </p:spTree>
    <p:extLst>
      <p:ext uri="{BB962C8B-B14F-4D97-AF65-F5344CB8AC3E}">
        <p14:creationId xmlns:p14="http://schemas.microsoft.com/office/powerpoint/2010/main" val="2941481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522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/>
        </p:spPr>
      </p:sp>
    </p:spTree>
    <p:extLst>
      <p:ext uri="{BB962C8B-B14F-4D97-AF65-F5344CB8AC3E}">
        <p14:creationId xmlns:p14="http://schemas.microsoft.com/office/powerpoint/2010/main" val="29414812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522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/>
        </p:spPr>
      </p:sp>
    </p:spTree>
    <p:extLst>
      <p:ext uri="{BB962C8B-B14F-4D97-AF65-F5344CB8AC3E}">
        <p14:creationId xmlns:p14="http://schemas.microsoft.com/office/powerpoint/2010/main" val="29414812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522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/>
        </p:spPr>
      </p:sp>
    </p:spTree>
    <p:extLst>
      <p:ext uri="{BB962C8B-B14F-4D97-AF65-F5344CB8AC3E}">
        <p14:creationId xmlns:p14="http://schemas.microsoft.com/office/powerpoint/2010/main" val="2941481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522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/>
        </p:spPr>
      </p:sp>
    </p:spTree>
    <p:extLst>
      <p:ext uri="{BB962C8B-B14F-4D97-AF65-F5344CB8AC3E}">
        <p14:creationId xmlns:p14="http://schemas.microsoft.com/office/powerpoint/2010/main" val="29414812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522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/>
        </p:spPr>
      </p:sp>
    </p:spTree>
    <p:extLst>
      <p:ext uri="{BB962C8B-B14F-4D97-AF65-F5344CB8AC3E}">
        <p14:creationId xmlns:p14="http://schemas.microsoft.com/office/powerpoint/2010/main" val="29414812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522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/>
        </p:spPr>
      </p:sp>
    </p:spTree>
    <p:extLst>
      <p:ext uri="{BB962C8B-B14F-4D97-AF65-F5344CB8AC3E}">
        <p14:creationId xmlns:p14="http://schemas.microsoft.com/office/powerpoint/2010/main" val="29414812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522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/>
        </p:spPr>
      </p:sp>
    </p:spTree>
    <p:extLst>
      <p:ext uri="{BB962C8B-B14F-4D97-AF65-F5344CB8AC3E}">
        <p14:creationId xmlns:p14="http://schemas.microsoft.com/office/powerpoint/2010/main" val="2941481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270D6-ED1B-4B07-A6B7-545E89F564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2F179A-1E79-41AB-AF98-3996AFD655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5293B-2763-48D0-9F50-FF4D8302B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B2E8-4B16-48A1-8D07-E25BA4EC3A3F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CF0100-2CF2-4112-A589-2EA3CA838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920E8-9912-482B-9C6B-2BBBA2543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0F1F-BFEB-495A-A06F-D3F039A1C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989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1B057-95F1-43CB-BFA2-EFBEFAE2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A77ED5-6F08-44AE-A022-20CFDB1672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EBECD2-DD90-4DE9-8376-8D5DAA253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B2E8-4B16-48A1-8D07-E25BA4EC3A3F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5B2A3-DC46-4CFC-921B-620D95F8A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57EEA3-7F28-4EDF-AB9C-8AFE1786A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0F1F-BFEB-495A-A06F-D3F039A1C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339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B37ED3-3786-4741-9239-723CB9613F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9CE9AD-00C0-4288-9C7D-CE230D749C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EA921E-537F-4B56-9F2D-95B93060D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B2E8-4B16-48A1-8D07-E25BA4EC3A3F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156F07-2FF2-46CB-8A7A-35CC1DFE6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55151-049A-4D5D-92A4-32F04B3BD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0F1F-BFEB-495A-A06F-D3F039A1C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409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70A17-33C6-486C-9BE3-2EFA49D81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04F7B-0F23-47B4-B39E-CE2C99F901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0F22BD-BB1B-4096-8F2B-F1EB70459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B2E8-4B16-48A1-8D07-E25BA4EC3A3F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7FCFAF-84D4-4D47-A6D5-54F09F8C5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8C651C-EFF2-4ABB-BAB6-5FDA644DB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0F1F-BFEB-495A-A06F-D3F039A1C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39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236F8-047C-444F-AE4C-085DF69FC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5ECC39-520B-46B8-B387-26E79E4627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1C4BB6-FBCB-4A54-8C7B-86DC38042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B2E8-4B16-48A1-8D07-E25BA4EC3A3F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F0CA30-1BED-4F94-9650-85431EF1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9CA09B-A917-4E00-B178-E19395DE3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0F1F-BFEB-495A-A06F-D3F039A1C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86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78498-1907-44B9-8FBD-E52FA24E7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92A02-D137-4DE9-803D-08B92B1503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47BE60-CB51-48F3-8175-1CA8C52CDA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A9717D-CF2F-4056-8654-CB6710B4A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B2E8-4B16-48A1-8D07-E25BA4EC3A3F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1440E-E186-4E83-8144-9C93F6DD8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CD82CA-A7B1-42D6-9A13-ED0B7068A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0F1F-BFEB-495A-A06F-D3F039A1C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81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97830-0FC2-473F-BC2A-F7FF6063A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244D2-009D-47D0-94A9-C77FBAF78A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618CAE-D861-4CC0-A34A-F031EE6F14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53C2E1-1896-4BCE-B50F-6B2651E0B8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929BCD-B484-4102-91D8-8D010FA43D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CDEEBE-71EC-4EFB-A76F-596D58877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B2E8-4B16-48A1-8D07-E25BA4EC3A3F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628311-24FF-4FB8-94D1-3B029CE5B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55A3F5-355B-44F3-924F-1CE877B55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0F1F-BFEB-495A-A06F-D3F039A1C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65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1558-7EF2-4BCB-A174-59B65AEF6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A05695-710D-4D65-AD3F-D56E5EEDE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B2E8-4B16-48A1-8D07-E25BA4EC3A3F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0163A3-EADB-4D5D-B9FE-2F473132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BC756F-D949-4BB7-8470-54452DB7A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0F1F-BFEB-495A-A06F-D3F039A1C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61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65249F-8D6E-443F-B457-544513EBE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B2E8-4B16-48A1-8D07-E25BA4EC3A3F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66CB6A-CDAB-4D41-8D19-F67884694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3F974B-A49C-4488-A1DF-97614B018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0F1F-BFEB-495A-A06F-D3F039A1C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32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247C6-810E-4AB6-824C-42678E8A0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F6EA4-391F-41A9-9990-EACBBBCE3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D3E95E-CDD7-492A-8E2F-D452D61DE6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7CCC75-52A7-490A-8561-B9B70377A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B2E8-4B16-48A1-8D07-E25BA4EC3A3F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2D472-A3FC-4F37-9C35-E5AABCC26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88C0C0-16C8-4BF0-B5A7-850DCFDCC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0F1F-BFEB-495A-A06F-D3F039A1C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963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B0D4B-DDE2-47FA-9591-8D0AA8D21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7A0825-0FB2-4703-82F5-5C8AED33EE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22719E-916A-48E8-BEBD-E299790002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E51A1B-3861-48AE-AB65-999B09D21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B2E8-4B16-48A1-8D07-E25BA4EC3A3F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D7A223-7A77-4C4E-AE49-7B0E45802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64C3ED-715A-4F62-B4F8-289B9DE83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0F1F-BFEB-495A-A06F-D3F039A1C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34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CD1E4E-B4FF-49AF-9E4D-B8F74074F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07E3-84C3-45C7-8174-841F2C2BED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7E093F-76C5-4E64-8F50-69A3DA5675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7B2E8-4B16-48A1-8D07-E25BA4EC3A3F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1F2622-E71B-49EC-B3CC-C7E5894A41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A20EA-BF5C-4DEC-87C6-31B923F794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A0F1F-BFEB-495A-A06F-D3F039A1C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253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5.2</a:t>
            </a:r>
          </a:p>
        </p:txBody>
      </p:sp>
      <p:sp>
        <p:nvSpPr>
          <p:cNvPr id="585731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The Definite Integral</a:t>
            </a:r>
          </a:p>
        </p:txBody>
      </p:sp>
    </p:spTree>
    <p:extLst>
      <p:ext uri="{BB962C8B-B14F-4D97-AF65-F5344CB8AC3E}">
        <p14:creationId xmlns:p14="http://schemas.microsoft.com/office/powerpoint/2010/main" val="4083390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752600" y="381000"/>
                <a:ext cx="8686800" cy="5172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1900" b="1" dirty="0">
                    <a:solidFill>
                      <a:srgbClr val="FF0000"/>
                    </a:solidFill>
                  </a:rPr>
                  <a:t>EXAMPLE</a:t>
                </a:r>
                <a:r>
                  <a:rPr lang="en-US" sz="1900" b="1" dirty="0">
                    <a:solidFill>
                      <a:srgbClr val="0070C0"/>
                    </a:solidFill>
                  </a:rPr>
                  <a:t>  </a:t>
                </a:r>
                <a:r>
                  <a:rPr lang="en-US" sz="1900" dirty="0"/>
                  <a:t>Evaluate the following definite integrals.</a:t>
                </a: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19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19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900" i="1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sz="1900" i="1">
                            <a:latin typeface="Cambria Math"/>
                          </a:rPr>
                          <m:t>6</m:t>
                        </m:r>
                      </m:sup>
                      <m:e>
                        <m:d>
                          <m:dPr>
                            <m:ctrlPr>
                              <a:rPr lang="en-US" sz="19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19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9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9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900" i="1">
                                <a:latin typeface="Cambria Math"/>
                              </a:rPr>
                              <m:t>−5</m:t>
                            </m:r>
                            <m:r>
                              <a:rPr lang="en-US" sz="19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1900" i="1">
                                <a:latin typeface="Cambria Math"/>
                              </a:rPr>
                              <m:t>+7</m:t>
                            </m:r>
                          </m:e>
                        </m:d>
                        <m:r>
                          <a:rPr lang="en-US" sz="1900" i="1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endParaRPr lang="en-US" sz="1900" dirty="0"/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19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19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900" i="1">
                            <a:latin typeface="Cambria Math"/>
                          </a:rPr>
                          <m:t>2</m:t>
                        </m:r>
                      </m:sub>
                      <m:sup>
                        <m:r>
                          <a:rPr lang="en-US" sz="1900" i="1">
                            <a:latin typeface="Cambria Math"/>
                          </a:rPr>
                          <m:t>2</m:t>
                        </m:r>
                      </m:sup>
                      <m:e>
                        <m:rad>
                          <m:radPr>
                            <m:degHide m:val="on"/>
                            <m:ctrlPr>
                              <a:rPr lang="en-US" sz="19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900" i="1">
                                <a:latin typeface="Cambria Math"/>
                              </a:rPr>
                              <m:t>9−</m:t>
                            </m:r>
                            <m:sSup>
                              <m:sSupPr>
                                <m:ctrlPr>
                                  <a:rPr lang="en-US" sz="19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9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9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  <m:r>
                          <a:rPr lang="en-US" sz="1900" i="1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endParaRPr lang="en-US" sz="1900" dirty="0"/>
              </a:p>
              <a:p>
                <a:pPr>
                  <a:spcAft>
                    <a:spcPts val="600"/>
                  </a:spcAft>
                  <a:tabLst>
                    <a:tab pos="3768725" algn="l"/>
                  </a:tabLst>
                </a:pPr>
                <a:endParaRPr lang="en-US" sz="1900" dirty="0"/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19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19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900" i="1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sz="1900" i="1">
                            <a:latin typeface="Cambria Math"/>
                          </a:rPr>
                          <m:t>6</m:t>
                        </m:r>
                      </m:sup>
                      <m:e>
                        <m:d>
                          <m:dPr>
                            <m:ctrlPr>
                              <a:rPr lang="en-US" sz="19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19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9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9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900" i="1">
                                <a:latin typeface="Cambria Math"/>
                              </a:rPr>
                              <m:t>−5</m:t>
                            </m:r>
                            <m:r>
                              <a:rPr lang="en-US" sz="19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1900" i="1">
                                <a:latin typeface="Cambria Math"/>
                              </a:rPr>
                              <m:t>+7</m:t>
                            </m:r>
                          </m:e>
                        </m:d>
                        <m:r>
                          <a:rPr lang="en-US" sz="1900" i="1">
                            <a:latin typeface="Cambria Math"/>
                          </a:rPr>
                          <m:t>𝑑𝑥</m:t>
                        </m:r>
                      </m:e>
                    </m:nary>
                    <m:r>
                      <a:rPr lang="en-US" sz="1900" i="1">
                        <a:latin typeface="Cambria Math"/>
                      </a:rPr>
                      <m:t>=</m:t>
                    </m:r>
                    <m:nary>
                      <m:naryPr>
                        <m:ctrlPr>
                          <a:rPr lang="en-US" sz="19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900" i="1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sz="1900" i="1">
                            <a:latin typeface="Cambria Math"/>
                          </a:rPr>
                          <m:t>6</m:t>
                        </m:r>
                      </m:sup>
                      <m:e>
                        <m:sSup>
                          <m:sSupPr>
                            <m:ctrlPr>
                              <a:rPr lang="en-US" sz="19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9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9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1900" i="1">
                            <a:latin typeface="Cambria Math"/>
                          </a:rPr>
                          <m:t>𝑑𝑥</m:t>
                        </m:r>
                      </m:e>
                    </m:nary>
                    <m:r>
                      <a:rPr lang="en-US" sz="1900" i="1">
                        <a:latin typeface="Cambria Math"/>
                      </a:rPr>
                      <m:t>−5</m:t>
                    </m:r>
                    <m:nary>
                      <m:naryPr>
                        <m:ctrlPr>
                          <a:rPr lang="en-US" sz="19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900" i="1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sz="1900" i="1">
                            <a:latin typeface="Cambria Math"/>
                          </a:rPr>
                          <m:t>6</m:t>
                        </m:r>
                      </m:sup>
                      <m:e>
                        <m:r>
                          <a:rPr lang="en-US" sz="1900" i="1">
                            <a:latin typeface="Cambria Math"/>
                          </a:rPr>
                          <m:t>𝑥</m:t>
                        </m:r>
                        <m:r>
                          <a:rPr lang="en-US" sz="1900" i="1">
                            <a:latin typeface="Cambria Math"/>
                          </a:rPr>
                          <m:t>𝑑𝑥</m:t>
                        </m:r>
                      </m:e>
                    </m:nary>
                    <m:r>
                      <a:rPr lang="en-US" sz="1900" i="1">
                        <a:latin typeface="Cambria Math"/>
                      </a:rPr>
                      <m:t>+</m:t>
                    </m:r>
                    <m:nary>
                      <m:naryPr>
                        <m:ctrlPr>
                          <a:rPr lang="en-US" sz="19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900" i="1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sz="1900" i="1">
                            <a:latin typeface="Cambria Math"/>
                          </a:rPr>
                          <m:t>6</m:t>
                        </m:r>
                      </m:sup>
                      <m:e>
                        <m:r>
                          <a:rPr lang="en-US" sz="1900" i="1">
                            <a:latin typeface="Cambria Math"/>
                          </a:rPr>
                          <m:t>7</m:t>
                        </m:r>
                        <m:r>
                          <a:rPr lang="en-US" sz="1900" i="1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endParaRPr lang="en-US" sz="1900" i="1" dirty="0">
                  <a:latin typeface="Cambria Math"/>
                </a:endParaRPr>
              </a:p>
              <a:p>
                <a:pPr>
                  <a:spcAft>
                    <a:spcPts val="600"/>
                  </a:spcAft>
                  <a:tabLst>
                    <a:tab pos="2513013" algn="l"/>
                  </a:tabLst>
                </a:pPr>
                <a:r>
                  <a:rPr lang="en-US" sz="1900" dirty="0"/>
                  <a:t>	 </a:t>
                </a:r>
                <a14:m>
                  <m:oMath xmlns:m="http://schemas.openxmlformats.org/officeDocument/2006/math">
                    <m:r>
                      <a:rPr lang="en-US" sz="1900" i="1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9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9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19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19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900" i="1">
                                        <a:latin typeface="Cambria Math"/>
                                      </a:rPr>
                                      <m:t>6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sz="1900" i="1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1900" i="1">
                                <a:latin typeface="Cambria Math"/>
                              </a:rPr>
                              <m:t>3</m:t>
                            </m:r>
                          </m:den>
                        </m:f>
                        <m:r>
                          <a:rPr lang="en-US" sz="1900" i="1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sz="19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19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19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900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sz="1900" i="1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1900" i="1">
                                <a:latin typeface="Cambria Math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en-US" sz="1900" i="1">
                        <a:latin typeface="Cambria Math"/>
                      </a:rPr>
                      <m:t>−5</m:t>
                    </m:r>
                    <m:d>
                      <m:dPr>
                        <m:begChr m:val="["/>
                        <m:endChr m:val="]"/>
                        <m:ctrlPr>
                          <a:rPr lang="en-US" sz="19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9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19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19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900" i="1">
                                        <a:latin typeface="Cambria Math"/>
                                      </a:rPr>
                                      <m:t>6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sz="19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1900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US" sz="1900" i="1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sz="19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19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19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900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sz="19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1900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sz="1900" i="1">
                        <a:latin typeface="Cambria Math"/>
                      </a:rPr>
                      <m:t>+7</m:t>
                    </m:r>
                    <m:d>
                      <m:dPr>
                        <m:ctrlPr>
                          <a:rPr lang="en-US" sz="19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900" i="1">
                            <a:latin typeface="Cambria Math"/>
                          </a:rPr>
                          <m:t>6−1</m:t>
                        </m:r>
                      </m:e>
                    </m:d>
                  </m:oMath>
                </a14:m>
                <a:endParaRPr lang="en-US" sz="1900" dirty="0"/>
              </a:p>
              <a:p>
                <a:pPr>
                  <a:spcAft>
                    <a:spcPts val="600"/>
                  </a:spcAft>
                  <a:tabLst>
                    <a:tab pos="2513013" algn="l"/>
                  </a:tabLst>
                </a:pPr>
                <a:r>
                  <a:rPr lang="en-US" sz="1900" dirty="0"/>
                  <a:t>	 </a:t>
                </a:r>
                <a14:m>
                  <m:oMath xmlns:m="http://schemas.openxmlformats.org/officeDocument/2006/math">
                    <m:r>
                      <a:rPr lang="en-US" sz="19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9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900" i="1">
                            <a:latin typeface="Cambria Math"/>
                          </a:rPr>
                          <m:t>215</m:t>
                        </m:r>
                      </m:num>
                      <m:den>
                        <m:r>
                          <a:rPr lang="en-US" sz="1900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1900" i="1">
                        <a:latin typeface="Cambria Math"/>
                      </a:rPr>
                      <m:t>−5</m:t>
                    </m:r>
                    <m:d>
                      <m:dPr>
                        <m:ctrlPr>
                          <a:rPr lang="en-US" sz="19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9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900" i="1">
                                <a:latin typeface="Cambria Math"/>
                              </a:rPr>
                              <m:t>35</m:t>
                            </m:r>
                          </m:num>
                          <m:den>
                            <m:r>
                              <a:rPr lang="en-US" sz="1900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sz="1900" i="1">
                        <a:latin typeface="Cambria Math"/>
                      </a:rPr>
                      <m:t>+7</m:t>
                    </m:r>
                    <m:d>
                      <m:dPr>
                        <m:ctrlPr>
                          <a:rPr lang="en-US" sz="19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900" i="1">
                            <a:latin typeface="Cambria Math"/>
                          </a:rPr>
                          <m:t>5</m:t>
                        </m:r>
                      </m:e>
                    </m:d>
                  </m:oMath>
                </a14:m>
                <a:endParaRPr lang="en-US" sz="1900" dirty="0"/>
              </a:p>
              <a:p>
                <a:pPr>
                  <a:spcAft>
                    <a:spcPts val="600"/>
                  </a:spcAft>
                  <a:tabLst>
                    <a:tab pos="2513013" algn="l"/>
                  </a:tabLst>
                </a:pPr>
                <a:r>
                  <a:rPr lang="en-US" sz="1900" dirty="0"/>
                  <a:t>	 </a:t>
                </a:r>
                <a14:m>
                  <m:oMath xmlns:m="http://schemas.openxmlformats.org/officeDocument/2006/math">
                    <m:r>
                      <a:rPr lang="en-US" sz="19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9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900" i="1">
                            <a:latin typeface="Cambria Math"/>
                          </a:rPr>
                          <m:t>215</m:t>
                        </m:r>
                      </m:num>
                      <m:den>
                        <m:r>
                          <a:rPr lang="en-US" sz="1900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19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19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900" i="1">
                            <a:latin typeface="Cambria Math"/>
                          </a:rPr>
                          <m:t>175</m:t>
                        </m:r>
                      </m:num>
                      <m:den>
                        <m:r>
                          <a:rPr lang="en-US" sz="19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1900" i="1">
                        <a:latin typeface="Cambria Math"/>
                      </a:rPr>
                      <m:t>+35</m:t>
                    </m:r>
                  </m:oMath>
                </a14:m>
                <a:endParaRPr lang="en-US" sz="1900" dirty="0"/>
              </a:p>
              <a:p>
                <a:pPr>
                  <a:spcAft>
                    <a:spcPts val="600"/>
                  </a:spcAft>
                  <a:tabLst>
                    <a:tab pos="2513013" algn="l"/>
                  </a:tabLst>
                </a:pPr>
                <a:r>
                  <a:rPr lang="en-US" sz="1900" dirty="0"/>
                  <a:t>	 </a:t>
                </a:r>
                <a14:m>
                  <m:oMath xmlns:m="http://schemas.openxmlformats.org/officeDocument/2006/math">
                    <m:r>
                      <a:rPr lang="en-US" sz="1900" i="1">
                        <a:latin typeface="Cambria Math"/>
                      </a:rPr>
                      <m:t>=</m:t>
                    </m:r>
                    <m:borderBox>
                      <m:borderBoxPr>
                        <m:ctrlPr>
                          <a:rPr lang="en-US" sz="1900" i="1">
                            <a:latin typeface="Cambria Math" panose="02040503050406030204" pitchFamily="18" charset="0"/>
                          </a:rPr>
                        </m:ctrlPr>
                      </m:borderBoxPr>
                      <m:e>
                        <m:f>
                          <m:fPr>
                            <m:ctrlPr>
                              <a:rPr lang="en-US" sz="19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900" i="1">
                                <a:latin typeface="Cambria Math"/>
                              </a:rPr>
                              <m:t>115</m:t>
                            </m:r>
                          </m:num>
                          <m:den>
                            <m:r>
                              <a:rPr lang="en-US" sz="1900" i="1">
                                <a:latin typeface="Cambria Math"/>
                              </a:rPr>
                              <m:t>6</m:t>
                            </m:r>
                          </m:den>
                        </m:f>
                      </m:e>
                    </m:borderBox>
                  </m:oMath>
                </a14:m>
                <a:endParaRPr lang="en-US" sz="1900" dirty="0"/>
              </a:p>
              <a:p>
                <a:pPr>
                  <a:spcAft>
                    <a:spcPts val="600"/>
                  </a:spcAft>
                  <a:tabLst>
                    <a:tab pos="2513013" algn="l"/>
                  </a:tabLst>
                </a:pPr>
                <a:endParaRPr lang="en-US" sz="1900" dirty="0"/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 startAt="2"/>
                  <a:tabLst>
                    <a:tab pos="2513013" algn="l"/>
                  </a:tabLst>
                </a:pPr>
                <a:r>
                  <a:rPr lang="en-US" sz="19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19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900" i="1">
                            <a:latin typeface="Cambria Math"/>
                          </a:rPr>
                          <m:t>2</m:t>
                        </m:r>
                      </m:sub>
                      <m:sup>
                        <m:r>
                          <a:rPr lang="en-US" sz="1900" i="1">
                            <a:latin typeface="Cambria Math"/>
                          </a:rPr>
                          <m:t>2</m:t>
                        </m:r>
                      </m:sup>
                      <m:e>
                        <m:rad>
                          <m:radPr>
                            <m:degHide m:val="on"/>
                            <m:ctrlPr>
                              <a:rPr lang="en-US" sz="19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900" i="1">
                                <a:latin typeface="Cambria Math"/>
                              </a:rPr>
                              <m:t>9−</m:t>
                            </m:r>
                            <m:sSup>
                              <m:sSupPr>
                                <m:ctrlPr>
                                  <a:rPr lang="en-US" sz="19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9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9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  <m:r>
                          <a:rPr lang="en-US" sz="1900" i="1">
                            <a:latin typeface="Cambria Math"/>
                          </a:rPr>
                          <m:t>𝑑𝑥</m:t>
                        </m:r>
                      </m:e>
                    </m:nary>
                    <m:r>
                      <a:rPr lang="en-US" sz="1900" i="1">
                        <a:latin typeface="Cambria Math"/>
                      </a:rPr>
                      <m:t>=</m:t>
                    </m:r>
                    <m:borderBox>
                      <m:borderBoxPr>
                        <m:ctrlPr>
                          <a:rPr lang="en-US" sz="1900" i="1">
                            <a:latin typeface="Cambria Math" panose="02040503050406030204" pitchFamily="18" charset="0"/>
                          </a:rPr>
                        </m:ctrlPr>
                      </m:borderBoxPr>
                      <m:e>
                        <m:r>
                          <a:rPr lang="en-US" sz="1900" i="1">
                            <a:latin typeface="Cambria Math"/>
                          </a:rPr>
                          <m:t>0</m:t>
                        </m:r>
                      </m:e>
                    </m:borderBox>
                  </m:oMath>
                </a14:m>
                <a:endParaRPr lang="en-US" sz="19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81000"/>
                <a:ext cx="8686800" cy="5172378"/>
              </a:xfrm>
              <a:prstGeom prst="rect">
                <a:avLst/>
              </a:prstGeom>
              <a:blipFill>
                <a:blip r:embed="rId3"/>
                <a:stretch>
                  <a:fillRect l="-702" t="-2830" b="-156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92931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752600" y="381001"/>
                <a:ext cx="8686800" cy="5902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000" b="1" dirty="0">
                    <a:solidFill>
                      <a:srgbClr val="0070C0"/>
                    </a:solidFill>
                  </a:rPr>
                  <a:t>An(other) Application of Definite Integrals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/>
                  <a:t>Finally, a first (well second, after area under a curve) application of the definite integral is that of determining the average value of a function.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/>
                  <a:t>We know how to find the average of a finite list of numbers:  add them all up and divide by the length of the list.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/>
                  <a:t>We extend this to an average of infinitely many numbers using the integral: 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latin typeface="Cambria Math"/>
                          </a:rPr>
                          <m:t>𝑎</m:t>
                        </m:r>
                      </m:sub>
                      <m:sup>
                        <m:r>
                          <a:rPr lang="en-US" sz="2000" i="1">
                            <a:latin typeface="Cambria Math"/>
                          </a:rPr>
                          <m:t>𝑏</m:t>
                        </m:r>
                      </m:sup>
                      <m:e>
                        <m:r>
                          <a:rPr lang="en-US" sz="2000" i="1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US" sz="2000" i="1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sz="2000" dirty="0"/>
                  <a:t> is, in a sense, nothing more than the sum of all of the values of the function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000" dirty="0"/>
                  <a:t> from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𝑥</m:t>
                    </m:r>
                    <m:r>
                      <a:rPr lang="en-US" sz="2000" i="1">
                        <a:latin typeface="Cambria Math"/>
                      </a:rPr>
                      <m:t>=</m:t>
                    </m:r>
                    <m:r>
                      <a:rPr lang="en-US" sz="2000" i="1">
                        <a:latin typeface="Cambria Math"/>
                      </a:rPr>
                      <m:t>𝑎</m:t>
                    </m:r>
                  </m:oMath>
                </a14:m>
                <a:r>
                  <a:rPr lang="en-US" sz="2000" dirty="0"/>
                  <a:t> to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𝑥</m:t>
                    </m:r>
                    <m:r>
                      <a:rPr lang="en-US" sz="2000" i="1">
                        <a:latin typeface="Cambria Math"/>
                      </a:rPr>
                      <m:t>=</m:t>
                    </m:r>
                    <m:r>
                      <a:rPr lang="en-US" sz="2000" i="1">
                        <a:latin typeface="Cambria Math"/>
                      </a:rPr>
                      <m:t>𝑏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/>
                  <a:t>Thus, we can find the average value of a function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000" dirty="0"/>
                  <a:t> as the integral of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000" dirty="0"/>
                  <a:t> divided by the length of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𝑎</m:t>
                        </m:r>
                        <m:r>
                          <a:rPr lang="en-US" sz="2000" i="1">
                            <a:latin typeface="Cambria Math"/>
                          </a:rPr>
                          <m:t>, </m:t>
                        </m:r>
                        <m:r>
                          <a:rPr lang="en-US" sz="2000" i="1">
                            <a:latin typeface="Cambria Math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000" dirty="0"/>
                  <a:t>: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/>
                  <a:t>(A more complete explanation is given on pages 320-321 of the text.)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81001"/>
                <a:ext cx="8686800" cy="5902513"/>
              </a:xfrm>
              <a:prstGeom prst="rect">
                <a:avLst/>
              </a:prstGeom>
              <a:blipFill>
                <a:blip r:embed="rId3"/>
                <a:stretch>
                  <a:fillRect l="-772" t="-620" r="-842" b="-8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D05_3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039828"/>
            <a:ext cx="7772400" cy="1751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02653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752600" y="381000"/>
                <a:ext cx="8686800" cy="49689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000" b="1" dirty="0">
                    <a:solidFill>
                      <a:srgbClr val="FF0000"/>
                    </a:solidFill>
                  </a:rPr>
                  <a:t>EXAMPLE</a:t>
                </a:r>
                <a:r>
                  <a:rPr lang="en-US" sz="2000" b="1" dirty="0">
                    <a:solidFill>
                      <a:srgbClr val="0070C0"/>
                    </a:solidFill>
                  </a:rPr>
                  <a:t>  </a:t>
                </a:r>
                <a:r>
                  <a:rPr lang="en-US" sz="2000" dirty="0"/>
                  <a:t>Find the average value of the function </a:t>
                </a:r>
                <a:br>
                  <a:rPr lang="en-US" sz="200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0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/>
                        </a:rPr>
                        <m:t>+3</m:t>
                      </m:r>
                    </m:oMath>
                  </m:oMathPara>
                </a14:m>
                <a:br>
                  <a:rPr lang="en-US" sz="2000" dirty="0"/>
                </a:br>
                <a:r>
                  <a:rPr lang="en-US" sz="2000" dirty="0"/>
                  <a:t>on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2,4</m:t>
                        </m:r>
                      </m:e>
                    </m:d>
                  </m:oMath>
                </a14:m>
                <a:r>
                  <a:rPr lang="en-US" sz="2000" dirty="0"/>
                  <a:t>.</a:t>
                </a:r>
              </a:p>
              <a:p>
                <a:pPr>
                  <a:spcAft>
                    <a:spcPts val="600"/>
                  </a:spcAft>
                </a:pPr>
                <a:endParaRPr lang="en-US" sz="2000" dirty="0"/>
              </a:p>
              <a:p>
                <a:pPr>
                  <a:spcAft>
                    <a:spcPts val="600"/>
                  </a:spcAft>
                  <a:tabLst>
                    <a:tab pos="3768725" algn="l"/>
                  </a:tabLst>
                </a:pPr>
                <a:endParaRPr lang="en-US" sz="2000" dirty="0"/>
              </a:p>
              <a:p>
                <a:pPr>
                  <a:spcAft>
                    <a:spcPts val="600"/>
                  </a:spcAft>
                </a:pPr>
                <a:r>
                  <a:rPr lang="en-US" sz="2000" dirty="0"/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>
                        <a:latin typeface="Cambria Math"/>
                      </a:rPr>
                      <m:t>av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𝑓</m:t>
                        </m:r>
                      </m:e>
                    </m:d>
                    <m:r>
                      <a:rPr lang="en-US" sz="2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𝑏</m:t>
                        </m:r>
                        <m:r>
                          <a:rPr lang="en-US" sz="2000" i="1">
                            <a:latin typeface="Cambria Math"/>
                          </a:rPr>
                          <m:t>−</m:t>
                        </m:r>
                        <m:r>
                          <a:rPr lang="en-US" sz="2000" i="1">
                            <a:latin typeface="Cambria Math"/>
                          </a:rPr>
                          <m:t>𝑎</m:t>
                        </m:r>
                      </m:den>
                    </m:f>
                    <m:nary>
                      <m:nary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latin typeface="Cambria Math"/>
                          </a:rPr>
                          <m:t>𝑎</m:t>
                        </m:r>
                      </m:sub>
                      <m:sup>
                        <m:r>
                          <a:rPr lang="en-US" sz="2000" i="1">
                            <a:latin typeface="Cambria Math"/>
                          </a:rPr>
                          <m:t>𝑏</m:t>
                        </m:r>
                      </m:sup>
                      <m:e>
                        <m:r>
                          <a:rPr lang="en-US" sz="2000" i="1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US" sz="2000" i="1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endParaRPr lang="en-US" sz="2000" i="1" dirty="0">
                  <a:latin typeface="Cambria Math"/>
                </a:endParaRPr>
              </a:p>
              <a:p>
                <a:pPr>
                  <a:spcAft>
                    <a:spcPts val="600"/>
                  </a:spcAft>
                  <a:tabLst>
                    <a:tab pos="1543050" algn="l"/>
                  </a:tabLst>
                </a:pPr>
                <a:r>
                  <a:rPr lang="en-US" sz="2000" dirty="0"/>
                  <a:t>	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4−2</m:t>
                        </m:r>
                      </m:den>
                    </m:f>
                    <m:nary>
                      <m:nary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sub>
                      <m:sup>
                        <m:r>
                          <a:rPr lang="en-US" sz="2000" i="1">
                            <a:latin typeface="Cambria Math"/>
                          </a:rPr>
                          <m:t>4</m:t>
                        </m:r>
                      </m:sup>
                      <m:e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i="1">
                                <a:latin typeface="Cambria Math"/>
                              </a:rPr>
                              <m:t>+3</m:t>
                            </m:r>
                          </m:e>
                        </m:d>
                        <m:r>
                          <a:rPr lang="en-US" sz="2000" i="1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endParaRPr lang="en-US" sz="2000" dirty="0"/>
              </a:p>
              <a:p>
                <a:pPr>
                  <a:spcAft>
                    <a:spcPts val="600"/>
                  </a:spcAft>
                  <a:tabLst>
                    <a:tab pos="1543050" algn="l"/>
                  </a:tabLst>
                </a:pPr>
                <a:r>
                  <a:rPr lang="en-US" sz="2000" dirty="0"/>
                  <a:t>	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sub>
                          <m:sup>
                            <m:r>
                              <a:rPr lang="en-US" sz="2000" i="1">
                                <a:latin typeface="Cambria Math"/>
                              </a:rPr>
                              <m:t>4</m:t>
                            </m:r>
                          </m:sup>
                          <m:e>
                            <m:sSup>
                              <m:sSup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i="1">
                                <a:latin typeface="Cambria Math"/>
                              </a:rPr>
                              <m:t>𝑑𝑥</m:t>
                            </m:r>
                          </m:e>
                        </m:nary>
                        <m:r>
                          <a:rPr lang="en-US" sz="2000" i="1">
                            <a:latin typeface="Cambria Math"/>
                          </a:rPr>
                          <m:t>+</m:t>
                        </m:r>
                        <m:nary>
                          <m:nary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sub>
                          <m:sup>
                            <m:r>
                              <a:rPr lang="en-US" sz="2000" i="1">
                                <a:latin typeface="Cambria Math"/>
                              </a:rPr>
                              <m:t>4</m:t>
                            </m:r>
                          </m:sup>
                          <m:e>
                            <m:r>
                              <a:rPr lang="en-US" sz="2000" i="1">
                                <a:latin typeface="Cambria Math"/>
                              </a:rPr>
                              <m:t>3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𝑑𝑥</m:t>
                            </m:r>
                          </m:e>
                        </m:nary>
                      </m:e>
                    </m:d>
                  </m:oMath>
                </a14:m>
                <a:endParaRPr lang="en-US" sz="2000" dirty="0"/>
              </a:p>
              <a:p>
                <a:pPr>
                  <a:spcAft>
                    <a:spcPts val="600"/>
                  </a:spcAft>
                  <a:tabLst>
                    <a:tab pos="1543050" algn="l"/>
                  </a:tabLst>
                </a:pPr>
                <a:r>
                  <a:rPr lang="en-US" sz="2000" dirty="0"/>
                  <a:t>	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000" i="1">
                                            <a:latin typeface="Cambria Math"/>
                                          </a:rPr>
                                          <m:t>4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3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sz="2000" i="1">
                                    <a:latin typeface="Cambria Math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en-US" sz="2000" i="1">
                                <a:latin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000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3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sz="2000" i="1">
                                    <a:latin typeface="Cambria Math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  <m:r>
                          <a:rPr lang="en-US" sz="2000" i="1">
                            <a:latin typeface="Cambria Math"/>
                          </a:rPr>
                          <m:t>+3</m:t>
                        </m:r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/>
                              </a:rPr>
                              <m:t>4−2</m:t>
                            </m:r>
                          </m:e>
                        </m:d>
                      </m:e>
                    </m:d>
                  </m:oMath>
                </a14:m>
                <a:endParaRPr lang="en-US" sz="2000" dirty="0"/>
              </a:p>
              <a:p>
                <a:pPr>
                  <a:spcAft>
                    <a:spcPts val="600"/>
                  </a:spcAft>
                  <a:tabLst>
                    <a:tab pos="1543050" algn="l"/>
                  </a:tabLst>
                </a:pPr>
                <a:r>
                  <a:rPr lang="en-US" sz="2000" dirty="0"/>
                  <a:t>	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/>
                              </a:rPr>
                              <m:t>56</m:t>
                            </m:r>
                          </m:num>
                          <m:den>
                            <m:r>
                              <a:rPr lang="en-US" sz="2000" i="1">
                                <a:latin typeface="Cambria Math"/>
                              </a:rPr>
                              <m:t>3</m:t>
                            </m:r>
                          </m:den>
                        </m:f>
                        <m:r>
                          <a:rPr lang="en-US" sz="2000" i="1">
                            <a:latin typeface="Cambria Math"/>
                          </a:rPr>
                          <m:t>+6</m:t>
                        </m:r>
                      </m:e>
                    </m:d>
                  </m:oMath>
                </a14:m>
                <a:endParaRPr lang="en-US" sz="2000" dirty="0"/>
              </a:p>
              <a:p>
                <a:pPr>
                  <a:spcAft>
                    <a:spcPts val="600"/>
                  </a:spcAft>
                  <a:tabLst>
                    <a:tab pos="1543050" algn="l"/>
                  </a:tabLst>
                </a:pPr>
                <a:r>
                  <a:rPr lang="en-US" sz="2000" dirty="0"/>
                  <a:t>	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=</m:t>
                    </m:r>
                    <m:borderBox>
                      <m:borderBox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borderBoxPr>
                      <m:e>
                        <m:r>
                          <a:rPr lang="en-US" sz="2000" i="1">
                            <a:latin typeface="Cambria Math"/>
                          </a:rPr>
                          <m:t>14</m:t>
                        </m:r>
                      </m:e>
                    </m:borderBox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81000"/>
                <a:ext cx="8686800" cy="4968924"/>
              </a:xfrm>
              <a:prstGeom prst="rect">
                <a:avLst/>
              </a:prstGeom>
              <a:blipFill>
                <a:blip r:embed="rId3"/>
                <a:stretch>
                  <a:fillRect l="-772" t="-7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6040657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05_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8571" y="533401"/>
            <a:ext cx="7012824" cy="5864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1141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752600" y="381001"/>
                <a:ext cx="8686800" cy="36965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000" b="1" dirty="0">
                    <a:solidFill>
                      <a:srgbClr val="0070C0"/>
                    </a:solidFill>
                  </a:rPr>
                  <a:t>Integral Notation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/>
                  <a:t>Recall that we decided that the best approximation we could obtain of the area under a curve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000" dirty="0"/>
                  <a:t> is given by the limit of the Riemann sums:</a:t>
                </a:r>
              </a:p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0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nary>
                            <m:naryPr>
                              <m:chr m:val="∑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2000" i="1">
                                  <a:latin typeface="Cambria Math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sz="2000" i="1">
                                  <a:latin typeface="Cambria Math"/>
                                </a:rPr>
                                <m:t>∆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𝑥</m:t>
                              </m:r>
                            </m:e>
                          </m:nary>
                        </m:e>
                      </m:func>
                    </m:oMath>
                  </m:oMathPara>
                </a14:m>
                <a:endParaRPr lang="en-US" sz="2000" dirty="0"/>
              </a:p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/>
                  <a:t>We now introduce a new notation, called </a:t>
                </a:r>
                <a:r>
                  <a:rPr lang="en-US" sz="2000" b="1" dirty="0"/>
                  <a:t>integral notation</a:t>
                </a:r>
                <a:r>
                  <a:rPr lang="en-US" sz="2000" dirty="0"/>
                  <a:t>, for this limit:</a:t>
                </a:r>
              </a:p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0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nary>
                            <m:naryPr>
                              <m:chr m:val="∑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2000" i="1">
                                  <a:latin typeface="Cambria Math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sz="2000" i="1">
                                  <a:latin typeface="Cambria Math"/>
                                </a:rPr>
                                <m:t>∆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𝑥</m:t>
                              </m:r>
                            </m:e>
                          </m:nary>
                        </m:e>
                      </m:func>
                      <m:r>
                        <a:rPr lang="en-US" sz="2000" i="1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latin typeface="Cambria Math"/>
                            </a:rPr>
                            <m:t>𝑎</m:t>
                          </m:r>
                        </m:sub>
                        <m:sup>
                          <m:r>
                            <a:rPr lang="en-US" sz="2000" i="1">
                              <a:latin typeface="Cambria Math"/>
                            </a:rPr>
                            <m:t>𝑏</m:t>
                          </m:r>
                        </m:sup>
                        <m:e>
                          <m:r>
                            <a:rPr lang="en-US" sz="2000" i="1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i="1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000" dirty="0"/>
              </a:p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/>
                  <a:t>Here’s how to interpret this integral notation: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81001"/>
                <a:ext cx="8686800" cy="3696525"/>
              </a:xfrm>
              <a:prstGeom prst="rect">
                <a:avLst/>
              </a:prstGeom>
              <a:blipFill>
                <a:blip r:embed="rId3"/>
                <a:stretch>
                  <a:fillRect l="-772" t="-990" b="-19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05-int-34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2743" y="4077525"/>
            <a:ext cx="6026513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41216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752600" y="381001"/>
                <a:ext cx="8686800" cy="57861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000" b="1" dirty="0">
                    <a:solidFill>
                      <a:srgbClr val="0070C0"/>
                    </a:solidFill>
                  </a:rPr>
                  <a:t>The Definite Integral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/>
                  <a:t>We can use this notation to express the area under a curve: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/>
                  <a:t>Notes:</a:t>
                </a:r>
              </a:p>
              <a:p>
                <a:pPr marL="914400" lvl="1" indent="-457200">
                  <a:spcAft>
                    <a:spcPts val="600"/>
                  </a:spcAft>
                  <a:buFont typeface="+mj-lt"/>
                  <a:buAutoNum type="arabicPeriod"/>
                </a:pPr>
                <a:r>
                  <a:rPr lang="en-US" sz="2000" dirty="0"/>
                  <a:t>This is called a </a:t>
                </a:r>
                <a:r>
                  <a:rPr lang="en-US" sz="2000" b="1" dirty="0"/>
                  <a:t>definite integral</a:t>
                </a:r>
                <a:r>
                  <a:rPr lang="en-US" sz="2000" dirty="0"/>
                  <a:t>, and evaluates as a number [the area under the curve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000" dirty="0"/>
                  <a:t> from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𝑥</m:t>
                    </m:r>
                    <m:r>
                      <a:rPr lang="en-US" sz="2000" i="1">
                        <a:latin typeface="Cambria Math"/>
                      </a:rPr>
                      <m:t>=</m:t>
                    </m:r>
                    <m:r>
                      <a:rPr lang="en-US" sz="2000" i="1">
                        <a:latin typeface="Cambria Math"/>
                      </a:rPr>
                      <m:t>𝑎</m:t>
                    </m:r>
                  </m:oMath>
                </a14:m>
                <a:r>
                  <a:rPr lang="en-US" sz="2000" dirty="0"/>
                  <a:t> to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𝑥</m:t>
                    </m:r>
                    <m:r>
                      <a:rPr lang="en-US" sz="2000" i="1">
                        <a:latin typeface="Cambria Math"/>
                      </a:rPr>
                      <m:t>=</m:t>
                    </m:r>
                    <m:r>
                      <a:rPr lang="en-US" sz="2000" i="1">
                        <a:latin typeface="Cambria Math"/>
                      </a:rPr>
                      <m:t>𝑏</m:t>
                    </m:r>
                  </m:oMath>
                </a14:m>
                <a:r>
                  <a:rPr lang="en-US" sz="2000" dirty="0"/>
                  <a:t>], to differentiate it from the </a:t>
                </a:r>
                <a:r>
                  <a:rPr lang="en-US" sz="2000" b="1" dirty="0"/>
                  <a:t>indefinite integrals</a:t>
                </a:r>
                <a:r>
                  <a:rPr lang="en-US" sz="2000" dirty="0"/>
                  <a:t>, or </a:t>
                </a:r>
                <a:r>
                  <a:rPr lang="en-US" sz="2000" dirty="0" err="1"/>
                  <a:t>antiderivatives</a:t>
                </a:r>
                <a:r>
                  <a:rPr lang="en-US" sz="2000" dirty="0"/>
                  <a:t>, we discussed in Section 4.8.</a:t>
                </a:r>
                <a:br>
                  <a:rPr lang="en-US" sz="2000" dirty="0"/>
                </a:br>
                <a:r>
                  <a:rPr lang="en-US" sz="2000" dirty="0"/>
                  <a:t>(I wonder why the overlapping notation…?)</a:t>
                </a:r>
              </a:p>
              <a:p>
                <a:pPr marL="914400" lvl="1" indent="-457200">
                  <a:spcAft>
                    <a:spcPts val="600"/>
                  </a:spcAft>
                  <a:buFont typeface="+mj-lt"/>
                  <a:buAutoNum type="arabicPeriod"/>
                </a:pPr>
                <a:r>
                  <a:rPr lang="en-US" sz="2000" dirty="0"/>
                  <a:t>We still lack an efficient method to evaluate a definite integral.  We must fall back on taking the limit of the Riemann sums.  (If only we could relate this integral back to something we already know how to calculate….)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81001"/>
                <a:ext cx="8686800" cy="5786199"/>
              </a:xfrm>
              <a:prstGeom prst="rect">
                <a:avLst/>
              </a:prstGeom>
              <a:blipFill>
                <a:blip r:embed="rId3"/>
                <a:stretch>
                  <a:fillRect l="-772" t="-632" r="-1053" b="-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D05_3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284038"/>
            <a:ext cx="7772400" cy="1992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87104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752600" y="381001"/>
                <a:ext cx="8686800" cy="59794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000" b="1" dirty="0">
                    <a:solidFill>
                      <a:srgbClr val="0070C0"/>
                    </a:solidFill>
                  </a:rPr>
                  <a:t>The Definite Integral – A Signed Area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/>
                  <a:t>We must also note (as stated in the definition on the </a:t>
                </a:r>
                <a:br>
                  <a:rPr lang="en-US" sz="2000" dirty="0"/>
                </a:br>
                <a:r>
                  <a:rPr lang="en-US" sz="2000" dirty="0"/>
                  <a:t>preceding slide) that the definite integral only gives </a:t>
                </a:r>
                <a:br>
                  <a:rPr lang="en-US" sz="2000" dirty="0"/>
                </a:br>
                <a:r>
                  <a:rPr lang="en-US" sz="2000" dirty="0"/>
                  <a:t>the area under a </a:t>
                </a:r>
                <a:r>
                  <a:rPr lang="en-US" sz="2000" i="1" dirty="0"/>
                  <a:t>positive</a:t>
                </a:r>
                <a:r>
                  <a:rPr lang="en-US" sz="2000" dirty="0"/>
                  <a:t> curve.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/>
                  <a:t>If the curve under consideration is </a:t>
                </a:r>
                <a:r>
                  <a:rPr lang="en-US" sz="2000" i="1" dirty="0"/>
                  <a:t>negative</a:t>
                </a:r>
                <a:r>
                  <a:rPr lang="en-US" sz="2000" dirty="0"/>
                  <a:t>, i.e., below </a:t>
                </a:r>
                <a:br>
                  <a:rPr lang="en-US" sz="2000" dirty="0"/>
                </a:br>
                <a:r>
                  <a:rPr lang="en-US" sz="2000" dirty="0"/>
                  <a:t>the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𝑥</m:t>
                    </m:r>
                  </m:oMath>
                </a14:m>
                <a:r>
                  <a:rPr lang="en-US" sz="2000" dirty="0"/>
                  <a:t>-axis, or worse yet, sometimes positive and some-</a:t>
                </a:r>
                <a:br>
                  <a:rPr lang="en-US" sz="2000" dirty="0"/>
                </a:br>
                <a:r>
                  <a:rPr lang="en-US" sz="2000" dirty="0"/>
                  <a:t>times negative, then the definite integral gives what we </a:t>
                </a:r>
                <a:br>
                  <a:rPr lang="en-US" sz="2000" dirty="0"/>
                </a:br>
                <a:r>
                  <a:rPr lang="en-US" sz="2000" dirty="0"/>
                  <a:t>may think of as a </a:t>
                </a:r>
                <a:r>
                  <a:rPr lang="en-US" sz="2000" i="1" dirty="0"/>
                  <a:t>signed area</a:t>
                </a:r>
                <a:r>
                  <a:rPr lang="en-US" sz="2000" dirty="0"/>
                  <a:t>.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/>
                  <a:t>For example, consider the function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000" i="1">
                        <a:latin typeface="Cambria Math"/>
                      </a:rPr>
                      <m:t>=</m:t>
                    </m:r>
                    <m:r>
                      <a:rPr lang="en-US" sz="2000" i="1">
                        <a:latin typeface="Cambria Math"/>
                      </a:rPr>
                      <m:t>𝑥</m:t>
                    </m:r>
                  </m:oMath>
                </a14:m>
                <a:r>
                  <a:rPr lang="en-US" sz="2000" dirty="0"/>
                  <a:t>, and areas </a:t>
                </a:r>
                <a:br>
                  <a:rPr lang="en-US" sz="2000" dirty="0"/>
                </a:br>
                <a:r>
                  <a:rPr lang="en-US" sz="2000" dirty="0"/>
                  <a:t>“under” various regions of this function.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/>
                  <a:t>The definite integral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latin typeface="Cambria Math"/>
                          </a:rPr>
                          <m:t>𝑎</m:t>
                        </m:r>
                      </m:sub>
                      <m:sup>
                        <m:r>
                          <a:rPr lang="en-US" sz="2000" i="1">
                            <a:latin typeface="Cambria Math"/>
                          </a:rPr>
                          <m:t>𝑏</m:t>
                        </m:r>
                      </m:sup>
                      <m:e>
                        <m:r>
                          <a:rPr lang="en-US" sz="2000" i="1">
                            <a:latin typeface="Cambria Math"/>
                          </a:rPr>
                          <m:t>𝑥𝑑𝑥</m:t>
                        </m:r>
                      </m:e>
                    </m:nary>
                  </m:oMath>
                </a14:m>
                <a:r>
                  <a:rPr lang="en-US" sz="2000" dirty="0"/>
                  <a:t> gives</a:t>
                </a:r>
              </a:p>
              <a:p>
                <a:pPr marL="800100" lvl="1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/>
                  <a:t>A positive number as the area under </a:t>
                </a:r>
                <a:br>
                  <a:rPr lang="en-US" sz="2000" dirty="0"/>
                </a:br>
                <a:r>
                  <a:rPr lang="en-US" sz="2000" dirty="0"/>
                  <a:t>the curve in the top figure.</a:t>
                </a:r>
              </a:p>
              <a:p>
                <a:pPr marL="800100" lvl="1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/>
                  <a:t>A negative number as the area “under” </a:t>
                </a:r>
                <a:br>
                  <a:rPr lang="en-US" sz="2000" dirty="0"/>
                </a:br>
                <a:r>
                  <a:rPr lang="en-US" sz="2000" dirty="0"/>
                  <a:t>the curve, i.e., the area between the curve </a:t>
                </a:r>
                <a:br>
                  <a:rPr lang="en-US" sz="2000" dirty="0"/>
                </a:br>
                <a:r>
                  <a:rPr lang="en-US" sz="2000" dirty="0"/>
                  <a:t>and the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𝑥</m:t>
                    </m:r>
                  </m:oMath>
                </a14:m>
                <a:r>
                  <a:rPr lang="en-US" sz="2000" dirty="0"/>
                  <a:t>-axis, in the middle figure.</a:t>
                </a:r>
              </a:p>
              <a:p>
                <a:pPr marL="800100" lvl="1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/>
                  <a:t>A negative “net” area in the bottom figure.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81001"/>
                <a:ext cx="8686800" cy="5979457"/>
              </a:xfrm>
              <a:prstGeom prst="rect">
                <a:avLst/>
              </a:prstGeom>
              <a:blipFill>
                <a:blip r:embed="rId3"/>
                <a:stretch>
                  <a:fillRect l="-772" t="-612" b="-8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9160" y="809627"/>
            <a:ext cx="1920240" cy="1808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1390" y="2638425"/>
            <a:ext cx="191801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9160" y="4467225"/>
            <a:ext cx="1920240" cy="1734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76439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752600" y="381001"/>
                <a:ext cx="8686800" cy="5395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000" b="1" dirty="0">
                    <a:solidFill>
                      <a:srgbClr val="FF0000"/>
                    </a:solidFill>
                  </a:rPr>
                  <a:t>EXAMPLE</a:t>
                </a:r>
                <a:r>
                  <a:rPr lang="en-US" sz="2000" b="1" dirty="0">
                    <a:solidFill>
                      <a:srgbClr val="0070C0"/>
                    </a:solidFill>
                  </a:rPr>
                  <a:t>  </a:t>
                </a:r>
                <a:r>
                  <a:rPr lang="en-US" sz="2000" dirty="0"/>
                  <a:t>Evaluate the definite integral</a:t>
                </a:r>
              </a:p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latin typeface="Cambria Math"/>
                            </a:rPr>
                            <m:t>𝑎</m:t>
                          </m:r>
                        </m:sub>
                        <m:sup>
                          <m:r>
                            <a:rPr lang="en-US" sz="2000" i="1">
                              <a:latin typeface="Cambria Math"/>
                            </a:rPr>
                            <m:t>𝑏</m:t>
                          </m:r>
                        </m:sup>
                        <m:e>
                          <m:r>
                            <a:rPr lang="en-US" sz="2000" i="1">
                              <a:latin typeface="Cambria Math"/>
                            </a:rPr>
                            <m:t>𝑥𝑑𝑥</m:t>
                          </m:r>
                        </m:e>
                      </m:nary>
                    </m:oMath>
                  </m:oMathPara>
                </a14:m>
                <a:endParaRPr lang="en-US" sz="2000" dirty="0"/>
              </a:p>
              <a:p>
                <a:pPr>
                  <a:spcAft>
                    <a:spcPts val="600"/>
                  </a:spcAft>
                </a:pPr>
                <a:r>
                  <a:rPr lang="en-US" sz="2000" dirty="0"/>
                  <a:t>Then use this result to find the net area between the function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000" i="1">
                        <a:latin typeface="Cambria Math"/>
                      </a:rPr>
                      <m:t>=</m:t>
                    </m:r>
                    <m:r>
                      <a:rPr lang="en-US" sz="2000" i="1">
                        <a:latin typeface="Cambria Math"/>
                      </a:rPr>
                      <m:t>𝑥</m:t>
                    </m:r>
                  </m:oMath>
                </a14:m>
                <a:r>
                  <a:rPr lang="en-US" sz="2000" dirty="0"/>
                  <a:t> </a:t>
                </a:r>
                <a:br>
                  <a:rPr lang="en-US" sz="2000" dirty="0"/>
                </a:br>
                <a:r>
                  <a:rPr lang="en-US" sz="2000" dirty="0"/>
                  <a:t>and the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𝑥</m:t>
                    </m:r>
                  </m:oMath>
                </a14:m>
                <a:r>
                  <a:rPr lang="en-US" sz="2000" dirty="0"/>
                  <a:t>-axis on the intervals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2,5</m:t>
                        </m:r>
                      </m:e>
                    </m:d>
                  </m:oMath>
                </a14:m>
                <a:r>
                  <a:rPr lang="en-US" sz="2000" dirty="0"/>
                  <a:t>,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latin typeface="Cambria Math"/>
                          </a:rPr>
                          <m:t>−3, −1</m:t>
                        </m:r>
                      </m:e>
                    </m:d>
                  </m:oMath>
                </a14:m>
                <a:r>
                  <a:rPr lang="en-US" sz="2000" dirty="0"/>
                  <a:t>, and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−4, 2</m:t>
                        </m:r>
                      </m:e>
                    </m:d>
                  </m:oMath>
                </a14:m>
                <a:r>
                  <a:rPr lang="en-US" sz="2000" dirty="0"/>
                  <a:t>.</a:t>
                </a:r>
              </a:p>
              <a:p>
                <a:pPr>
                  <a:spcAft>
                    <a:spcPts val="600"/>
                  </a:spcAft>
                </a:pPr>
                <a:endParaRPr lang="en-US" sz="2000" dirty="0"/>
              </a:p>
              <a:p>
                <a:pPr>
                  <a:spcAft>
                    <a:spcPts val="600"/>
                  </a:spcAft>
                </a:pPr>
                <a:endParaRPr lang="en-US" sz="2000" dirty="0"/>
              </a:p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To evaluate this integral we must determine the limit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latin typeface="Cambria Math"/>
                              </a:rPr>
                              <m:t>𝑛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nary>
                          <m:naryPr>
                            <m:chr m:val="∑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sz="2000" i="1">
                                <a:latin typeface="Cambria Math"/>
                              </a:rPr>
                              <m:t>𝑘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000" i="1"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r>
                              <a:rPr lang="en-US" sz="2000" i="1">
                                <a:latin typeface="Cambria Math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sz="2000" i="1">
                                <a:latin typeface="Cambria Math"/>
                              </a:rPr>
                              <m:t>∆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𝑥</m:t>
                            </m:r>
                          </m:e>
                        </m:nary>
                      </m:e>
                    </m:func>
                  </m:oMath>
                </a14:m>
                <a:r>
                  <a:rPr lang="en-US" sz="2000" dirty="0"/>
                  <a:t>.</a:t>
                </a:r>
              </a:p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/>
                  <a:t>Let’s continue to use intervals of equal width, so that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∆</m:t>
                    </m:r>
                    <m:r>
                      <a:rPr lang="en-US" sz="2000" i="1">
                        <a:latin typeface="Cambria Math"/>
                      </a:rPr>
                      <m:t>𝑥</m:t>
                    </m:r>
                    <m:r>
                      <a:rPr lang="en-US" sz="2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𝑏</m:t>
                        </m:r>
                        <m:r>
                          <a:rPr lang="en-US" sz="2000" i="1">
                            <a:latin typeface="Cambria Math"/>
                          </a:rPr>
                          <m:t>−</m:t>
                        </m:r>
                        <m:r>
                          <a:rPr lang="en-US" sz="2000" i="1"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2000" dirty="0"/>
                  <a:t>, and right-endpoint values to determine the heights, so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sz="2000" i="1">
                        <a:latin typeface="Cambria Math"/>
                      </a:rPr>
                      <m:t>=</m:t>
                    </m:r>
                    <m:r>
                      <a:rPr lang="en-US" sz="2000" i="1">
                        <a:latin typeface="Cambria Math"/>
                      </a:rPr>
                      <m:t>𝑎</m:t>
                    </m:r>
                    <m:r>
                      <a:rPr lang="en-US" sz="20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𝑏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−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𝑎</m:t>
                            </m:r>
                          </m:e>
                        </m:d>
                        <m:r>
                          <a:rPr lang="en-US" sz="2000" i="1">
                            <a:latin typeface="Cambria Math"/>
                          </a:rPr>
                          <m:t>𝑘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2000" dirty="0"/>
                  <a:t>.</a:t>
                </a:r>
              </a:p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/>
                  <a:t>Now let’s use our rules for summations to simplify </a:t>
                </a:r>
                <a:br>
                  <a:rPr lang="en-US" sz="2000" dirty="0"/>
                </a:b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latin typeface="Cambria Math"/>
                          </a:rPr>
                          <m:t>𝑘</m:t>
                        </m:r>
                        <m:r>
                          <a:rPr lang="en-US" sz="2000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2000" i="1">
                            <a:latin typeface="Cambria Math"/>
                          </a:rPr>
                          <m:t>𝑛</m:t>
                        </m:r>
                      </m:sup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sz="2000" i="1">
                                    <a:latin typeface="Cambria Math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d>
                                      <m:d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000" i="1">
                                            <a:latin typeface="Cambria Math"/>
                                          </a:rPr>
                                          <m:t>𝑏</m:t>
                                        </m:r>
                                        <m:r>
                                          <a:rPr lang="en-US" sz="2000" i="1">
                                            <a:latin typeface="Cambria Math"/>
                                          </a:rPr>
                                          <m:t>−</m:t>
                                        </m:r>
                                        <m:r>
                                          <a:rPr lang="en-US" sz="2000" i="1">
                                            <a:latin typeface="Cambria Math"/>
                                          </a:rPr>
                                          <m:t>𝑎</m:t>
                                        </m:r>
                                      </m:e>
                                    </m:d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𝑘</m:t>
                                    </m:r>
                                  </m:num>
                                  <m:den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𝑛</m:t>
                                    </m:r>
                                  </m:den>
                                </m:f>
                              </m:e>
                            </m:d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𝑏</m:t>
                                    </m:r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𝑎</m:t>
                                    </m:r>
                                  </m:num>
                                  <m:den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𝑛</m:t>
                                    </m:r>
                                  </m:den>
                                </m:f>
                              </m:e>
                            </m:d>
                          </m:e>
                        </m:d>
                      </m:e>
                    </m:nary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81001"/>
                <a:ext cx="8686800" cy="5395451"/>
              </a:xfrm>
              <a:prstGeom prst="rect">
                <a:avLst/>
              </a:prstGeom>
              <a:blipFill>
                <a:blip r:embed="rId3"/>
                <a:stretch>
                  <a:fillRect l="-772" t="-6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44592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752600" y="381001"/>
                <a:ext cx="8686800" cy="61649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000" b="1" dirty="0">
                    <a:solidFill>
                      <a:srgbClr val="FF0000"/>
                    </a:solidFill>
                  </a:rPr>
                  <a:t>EXAMPLE</a:t>
                </a:r>
                <a:r>
                  <a:rPr lang="en-US" sz="2000" b="1" dirty="0">
                    <a:solidFill>
                      <a:srgbClr val="0070C0"/>
                    </a:solidFill>
                  </a:rPr>
                  <a:t>  </a:t>
                </a:r>
                <a:r>
                  <a:rPr lang="en-US" sz="2000" dirty="0"/>
                  <a:t>Evaluate the definite integral</a:t>
                </a:r>
              </a:p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latin typeface="Cambria Math"/>
                            </a:rPr>
                            <m:t>𝑎</m:t>
                          </m:r>
                        </m:sub>
                        <m:sup>
                          <m:r>
                            <a:rPr lang="en-US" sz="2000" i="1">
                              <a:latin typeface="Cambria Math"/>
                            </a:rPr>
                            <m:t>𝑏</m:t>
                          </m:r>
                        </m:sup>
                        <m:e>
                          <m:r>
                            <a:rPr lang="en-US" sz="2000" i="1">
                              <a:latin typeface="Cambria Math"/>
                            </a:rPr>
                            <m:t>𝑥𝑑𝑥</m:t>
                          </m:r>
                        </m:e>
                      </m:nary>
                    </m:oMath>
                  </m:oMathPara>
                </a14:m>
                <a:endParaRPr lang="en-US" sz="2000" dirty="0"/>
              </a:p>
              <a:p>
                <a:pPr>
                  <a:spcAft>
                    <a:spcPts val="600"/>
                  </a:spcAft>
                </a:pPr>
                <a:r>
                  <a:rPr lang="en-US" sz="2000" dirty="0"/>
                  <a:t>Then use this result to find the net area between the function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000" i="1">
                        <a:latin typeface="Cambria Math"/>
                      </a:rPr>
                      <m:t>=</m:t>
                    </m:r>
                    <m:r>
                      <a:rPr lang="en-US" sz="2000" i="1">
                        <a:latin typeface="Cambria Math"/>
                      </a:rPr>
                      <m:t>𝑥</m:t>
                    </m:r>
                  </m:oMath>
                </a14:m>
                <a:r>
                  <a:rPr lang="en-US" sz="2000" dirty="0"/>
                  <a:t> </a:t>
                </a:r>
                <a:br>
                  <a:rPr lang="en-US" sz="2000" dirty="0"/>
                </a:br>
                <a:r>
                  <a:rPr lang="en-US" sz="2000" dirty="0"/>
                  <a:t>and the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𝑥</m:t>
                    </m:r>
                  </m:oMath>
                </a14:m>
                <a:r>
                  <a:rPr lang="en-US" sz="2000" dirty="0"/>
                  <a:t>-axis on the intervals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2,5</m:t>
                        </m:r>
                      </m:e>
                    </m:d>
                  </m:oMath>
                </a14:m>
                <a:r>
                  <a:rPr lang="en-US" sz="2000" dirty="0"/>
                  <a:t>,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latin typeface="Cambria Math"/>
                          </a:rPr>
                          <m:t>−3, −1</m:t>
                        </m:r>
                      </m:e>
                    </m:d>
                  </m:oMath>
                </a14:m>
                <a:r>
                  <a:rPr lang="en-US" sz="2000" dirty="0"/>
                  <a:t>, and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−4, 2</m:t>
                        </m:r>
                      </m:e>
                    </m:d>
                  </m:oMath>
                </a14:m>
                <a:r>
                  <a:rPr lang="en-US" sz="2000" dirty="0"/>
                  <a:t>.</a:t>
                </a:r>
              </a:p>
              <a:p>
                <a:pPr>
                  <a:spcAft>
                    <a:spcPts val="600"/>
                  </a:spcAft>
                </a:pPr>
                <a:endParaRPr lang="en-US" sz="1200" dirty="0"/>
              </a:p>
              <a:p>
                <a:pPr>
                  <a:spcAft>
                    <a:spcPts val="600"/>
                  </a:spcAft>
                </a:pPr>
                <a:r>
                  <a:rPr lang="en-US" sz="2000" dirty="0"/>
                  <a:t>	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latin typeface="Cambria Math"/>
                          </a:rPr>
                          <m:t>𝑘</m:t>
                        </m:r>
                        <m:r>
                          <a:rPr lang="en-US" sz="2000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2000" i="1">
                            <a:latin typeface="Cambria Math"/>
                          </a:rPr>
                          <m:t>𝑛</m:t>
                        </m:r>
                      </m:sup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sz="2000" i="1">
                                    <a:latin typeface="Cambria Math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d>
                                      <m:d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000" i="1">
                                            <a:latin typeface="Cambria Math"/>
                                          </a:rPr>
                                          <m:t>𝑏</m:t>
                                        </m:r>
                                        <m:r>
                                          <a:rPr lang="en-US" sz="2000" i="1">
                                            <a:latin typeface="Cambria Math"/>
                                          </a:rPr>
                                          <m:t>−</m:t>
                                        </m:r>
                                        <m:r>
                                          <a:rPr lang="en-US" sz="2000" i="1">
                                            <a:latin typeface="Cambria Math"/>
                                          </a:rPr>
                                          <m:t>𝑎</m:t>
                                        </m:r>
                                      </m:e>
                                    </m:d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𝑘</m:t>
                                    </m:r>
                                  </m:num>
                                  <m:den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𝑛</m:t>
                                    </m:r>
                                  </m:den>
                                </m:f>
                              </m:e>
                            </m:d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𝑏</m:t>
                                    </m:r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𝑎</m:t>
                                    </m:r>
                                  </m:num>
                                  <m:den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𝑛</m:t>
                                    </m:r>
                                  </m:den>
                                </m:f>
                              </m:e>
                            </m:d>
                          </m:e>
                        </m:d>
                      </m:e>
                    </m:nary>
                    <m:r>
                      <a:rPr lang="en-US" sz="200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latin typeface="Cambria Math"/>
                          </a:rPr>
                          <m:t>𝑘</m:t>
                        </m:r>
                        <m:r>
                          <a:rPr lang="en-US" sz="2000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2000" i="1">
                            <a:latin typeface="Cambria Math"/>
                          </a:rPr>
                          <m:t>𝑛</m:t>
                        </m:r>
                      </m:sup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sz="2000" i="1">
                                    <a:latin typeface="Cambria Math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d>
                                      <m:d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000" i="1">
                                            <a:latin typeface="Cambria Math"/>
                                          </a:rPr>
                                          <m:t>𝑏</m:t>
                                        </m:r>
                                        <m:r>
                                          <a:rPr lang="en-US" sz="2000" i="1">
                                            <a:latin typeface="Cambria Math"/>
                                          </a:rPr>
                                          <m:t>−</m:t>
                                        </m:r>
                                        <m:r>
                                          <a:rPr lang="en-US" sz="2000" i="1">
                                            <a:latin typeface="Cambria Math"/>
                                          </a:rPr>
                                          <m:t>𝑎</m:t>
                                        </m:r>
                                      </m:e>
                                    </m:d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𝑘</m:t>
                                    </m:r>
                                  </m:num>
                                  <m:den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𝑛</m:t>
                                    </m:r>
                                  </m:den>
                                </m:f>
                              </m:e>
                            </m:d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𝑏</m:t>
                                    </m:r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𝑎</m:t>
                                    </m:r>
                                  </m:num>
                                  <m:den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𝑛</m:t>
                                    </m:r>
                                  </m:den>
                                </m:f>
                              </m:e>
                            </m:d>
                          </m:e>
                        </m:d>
                      </m:e>
                    </m:nary>
                  </m:oMath>
                </a14:m>
                <a:endParaRPr lang="en-US" sz="2000" dirty="0"/>
              </a:p>
              <a:p>
                <a:pPr>
                  <a:spcAft>
                    <a:spcPts val="600"/>
                  </a:spcAft>
                  <a:tabLst>
                    <a:tab pos="3943350" algn="l"/>
                  </a:tabLst>
                </a:pPr>
                <a:r>
                  <a:rPr lang="en-US" sz="2000" dirty="0"/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latin typeface="Cambria Math"/>
                          </a:rPr>
                          <m:t>𝑘</m:t>
                        </m:r>
                        <m:r>
                          <a:rPr lang="en-US" sz="2000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2000" i="1">
                            <a:latin typeface="Cambria Math"/>
                          </a:rPr>
                          <m:t>𝑛</m:t>
                        </m:r>
                      </m:sup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/>
                                  </a:rPr>
                                  <m:t>𝑎𝑏</m:t>
                                </m:r>
                                <m:r>
                                  <a:rPr lang="en-US" sz="2000" i="1">
                                    <a:latin typeface="Cambria Math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sz="2000" i="1">
                                    <a:latin typeface="Cambria Math"/>
                                  </a:rPr>
                                  <m:t>𝑛</m:t>
                                </m:r>
                              </m:den>
                            </m:f>
                            <m:r>
                              <a:rPr lang="en-US" sz="2000" i="1">
                                <a:latin typeface="Cambria Math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000" i="1">
                                            <a:latin typeface="Cambria Math"/>
                                          </a:rPr>
                                          <m:t>𝑏</m:t>
                                        </m:r>
                                        <m:r>
                                          <a:rPr lang="en-US" sz="2000" i="1">
                                            <a:latin typeface="Cambria Math"/>
                                          </a:rPr>
                                          <m:t>−</m:t>
                                        </m:r>
                                        <m:r>
                                          <a:rPr lang="en-US" sz="2000" i="1">
                                            <a:latin typeface="Cambria Math"/>
                                          </a:rPr>
                                          <m:t>𝑎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000" i="1">
                                    <a:latin typeface="Cambria Math"/>
                                  </a:rPr>
                                  <m:t>𝑘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</m:e>
                    </m:nary>
                  </m:oMath>
                </a14:m>
                <a:endParaRPr lang="en-US" sz="2000" dirty="0"/>
              </a:p>
              <a:p>
                <a:pPr>
                  <a:spcAft>
                    <a:spcPts val="600"/>
                  </a:spcAft>
                  <a:tabLst>
                    <a:tab pos="3943350" algn="l"/>
                  </a:tabLst>
                </a:pPr>
                <a:r>
                  <a:rPr lang="en-US" sz="2000" dirty="0"/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latin typeface="Cambria Math"/>
                          </a:rPr>
                          <m:t>𝑘</m:t>
                        </m:r>
                        <m:r>
                          <a:rPr lang="en-US" sz="2000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2000" i="1">
                            <a:latin typeface="Cambria Math"/>
                          </a:rPr>
                          <m:t>𝑛</m:t>
                        </m:r>
                      </m:sup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/>
                                  </a:rPr>
                                  <m:t>𝑎𝑏</m:t>
                                </m:r>
                                <m:r>
                                  <a:rPr lang="en-US" sz="2000" i="1">
                                    <a:latin typeface="Cambria Math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sz="2000" i="1">
                                    <a:latin typeface="Cambria Math"/>
                                  </a:rPr>
                                  <m:t>𝑛</m:t>
                                </m:r>
                              </m:den>
                            </m:f>
                          </m:e>
                        </m:d>
                      </m:e>
                    </m:nary>
                    <m:r>
                      <a:rPr lang="en-US" sz="2000" i="1">
                        <a:latin typeface="Cambria Math"/>
                      </a:rPr>
                      <m:t>+</m:t>
                    </m:r>
                    <m:nary>
                      <m:naryPr>
                        <m:chr m:val="∑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latin typeface="Cambria Math"/>
                          </a:rPr>
                          <m:t>𝑘</m:t>
                        </m:r>
                        <m:r>
                          <a:rPr lang="en-US" sz="2000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2000" i="1">
                            <a:latin typeface="Cambria Math"/>
                          </a:rPr>
                          <m:t>𝑛</m:t>
                        </m:r>
                      </m:sup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000" i="1">
                                            <a:latin typeface="Cambria Math"/>
                                          </a:rPr>
                                          <m:t>𝑏</m:t>
                                        </m:r>
                                        <m:r>
                                          <a:rPr lang="en-US" sz="2000" i="1">
                                            <a:latin typeface="Cambria Math"/>
                                          </a:rPr>
                                          <m:t>−</m:t>
                                        </m:r>
                                        <m:r>
                                          <a:rPr lang="en-US" sz="2000" i="1">
                                            <a:latin typeface="Cambria Math"/>
                                          </a:rPr>
                                          <m:t>𝑎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000" i="1">
                                    <a:latin typeface="Cambria Math"/>
                                  </a:rPr>
                                  <m:t>𝑘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</m:e>
                    </m:nary>
                  </m:oMath>
                </a14:m>
                <a:endParaRPr lang="en-US" sz="2000" dirty="0"/>
              </a:p>
              <a:p>
                <a:pPr>
                  <a:spcAft>
                    <a:spcPts val="600"/>
                  </a:spcAft>
                  <a:tabLst>
                    <a:tab pos="3943350" algn="l"/>
                  </a:tabLst>
                </a:pPr>
                <a:r>
                  <a:rPr lang="en-US" sz="2000" dirty="0"/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=</m:t>
                    </m:r>
                    <m:r>
                      <a:rPr lang="en-US" sz="2000" i="1">
                        <a:latin typeface="Cambria Math"/>
                      </a:rPr>
                      <m:t>𝑛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/>
                              </a:rPr>
                              <m:t>𝑎𝑏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sz="20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2000" i="1">
                                <a:latin typeface="Cambria Math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20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𝑏</m:t>
                                </m:r>
                                <m:r>
                                  <a:rPr lang="en-US" sz="20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2000" i="1">
                                    <a:latin typeface="Cambria Math"/>
                                  </a:rPr>
                                  <m:t>𝑎</m:t>
                                </m:r>
                              </m:e>
                            </m:d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nary>
                      <m:naryPr>
                        <m:chr m:val="∑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latin typeface="Cambria Math"/>
                          </a:rPr>
                          <m:t>𝑘</m:t>
                        </m:r>
                        <m:r>
                          <a:rPr lang="en-US" sz="2000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2000" i="1">
                            <a:latin typeface="Cambria Math"/>
                          </a:rPr>
                          <m:t>𝑛</m:t>
                        </m:r>
                      </m:sup>
                      <m:e>
                        <m:r>
                          <a:rPr lang="en-US" sz="2000" i="1">
                            <a:latin typeface="Cambria Math"/>
                          </a:rPr>
                          <m:t>𝑘</m:t>
                        </m:r>
                      </m:e>
                    </m:nary>
                  </m:oMath>
                </a14:m>
                <a:endParaRPr lang="en-US" sz="2000" dirty="0"/>
              </a:p>
              <a:p>
                <a:pPr>
                  <a:spcAft>
                    <a:spcPts val="600"/>
                  </a:spcAft>
                  <a:tabLst>
                    <a:tab pos="3943350" algn="l"/>
                  </a:tabLst>
                </a:pPr>
                <a:r>
                  <a:rPr lang="en-US" sz="2000" dirty="0"/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𝑎𝑏</m:t>
                        </m:r>
                        <m:r>
                          <a:rPr lang="en-US" sz="2000" i="1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sz="20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𝑏</m:t>
                                </m:r>
                                <m:r>
                                  <a:rPr lang="en-US" sz="20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2000" i="1">
                                    <a:latin typeface="Cambria Math"/>
                                  </a:rPr>
                                  <m:t>𝑎</m:t>
                                </m:r>
                              </m:e>
                            </m:d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/>
                              </a:rPr>
                              <m:t>𝑛</m:t>
                            </m:r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2000" i="1">
                                    <a:latin typeface="Cambria Math"/>
                                  </a:rPr>
                                  <m:t>+1</m:t>
                                </m:r>
                              </m:e>
                            </m:d>
                          </m:num>
                          <m:den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US" sz="2000" dirty="0"/>
              </a:p>
              <a:p>
                <a:pPr>
                  <a:spcAft>
                    <a:spcPts val="600"/>
                  </a:spcAft>
                  <a:tabLst>
                    <a:tab pos="3943350" algn="l"/>
                  </a:tabLst>
                </a:pPr>
                <a:r>
                  <a:rPr lang="en-US" sz="2000" dirty="0"/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=</m:t>
                    </m:r>
                    <m:r>
                      <a:rPr lang="en-US" sz="2000" i="1">
                        <a:latin typeface="Cambria Math"/>
                      </a:rPr>
                      <m:t>𝑎𝑏</m:t>
                    </m:r>
                    <m:r>
                      <a:rPr lang="en-US" sz="2000" i="1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𝑏</m:t>
                                </m:r>
                                <m:r>
                                  <a:rPr lang="en-US" sz="20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2000" i="1">
                                    <a:latin typeface="Cambria Math"/>
                                  </a:rPr>
                                  <m:t>𝑎</m:t>
                                </m:r>
                              </m:e>
                            </m:d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0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𝑏</m:t>
                                </m:r>
                                <m:r>
                                  <a:rPr lang="en-US" sz="20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2000" i="1">
                                    <a:latin typeface="Cambria Math"/>
                                  </a:rPr>
                                  <m:t>𝑎</m:t>
                                </m:r>
                              </m:e>
                            </m:d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  <m:r>
                          <a:rPr lang="en-US" sz="2000" i="1">
                            <a:latin typeface="Cambria Math"/>
                          </a:rPr>
                          <m:t>𝑛</m:t>
                        </m:r>
                      </m:den>
                    </m:f>
                  </m:oMath>
                </a14:m>
                <a:endParaRPr lang="en-US" sz="2000" dirty="0"/>
              </a:p>
              <a:p>
                <a:pPr>
                  <a:spcAft>
                    <a:spcPts val="600"/>
                  </a:spcAft>
                  <a:tabLst>
                    <a:tab pos="3943350" algn="l"/>
                  </a:tabLst>
                </a:pPr>
                <a:r>
                  <a:rPr lang="en-US" sz="2000" dirty="0"/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𝑏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0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0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𝑏</m:t>
                                </m:r>
                                <m:r>
                                  <a:rPr lang="en-US" sz="20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2000" i="1">
                                    <a:latin typeface="Cambria Math"/>
                                  </a:rPr>
                                  <m:t>𝑎</m:t>
                                </m:r>
                              </m:e>
                            </m:d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  <m:r>
                          <a:rPr lang="en-US" sz="2000" i="1">
                            <a:latin typeface="Cambria Math"/>
                          </a:rPr>
                          <m:t>𝑛</m:t>
                        </m:r>
                      </m:den>
                    </m:f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81001"/>
                <a:ext cx="8686800" cy="6164957"/>
              </a:xfrm>
              <a:prstGeom prst="rect">
                <a:avLst/>
              </a:prstGeom>
              <a:blipFill>
                <a:blip r:embed="rId3"/>
                <a:stretch>
                  <a:fillRect l="-772" t="-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99324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752600" y="381000"/>
                <a:ext cx="8686800" cy="52516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000" b="1" dirty="0">
                    <a:solidFill>
                      <a:srgbClr val="FF0000"/>
                    </a:solidFill>
                  </a:rPr>
                  <a:t>EXAMPLE</a:t>
                </a:r>
                <a:r>
                  <a:rPr lang="en-US" sz="2000" b="1" dirty="0">
                    <a:solidFill>
                      <a:srgbClr val="0070C0"/>
                    </a:solidFill>
                  </a:rPr>
                  <a:t>  </a:t>
                </a:r>
                <a:r>
                  <a:rPr lang="en-US" sz="2000" dirty="0"/>
                  <a:t>Evaluate the definite integral</a:t>
                </a:r>
              </a:p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latin typeface="Cambria Math"/>
                            </a:rPr>
                            <m:t>𝑎</m:t>
                          </m:r>
                        </m:sub>
                        <m:sup>
                          <m:r>
                            <a:rPr lang="en-US" sz="2000" i="1">
                              <a:latin typeface="Cambria Math"/>
                            </a:rPr>
                            <m:t>𝑏</m:t>
                          </m:r>
                        </m:sup>
                        <m:e>
                          <m:r>
                            <a:rPr lang="en-US" sz="2000" i="1">
                              <a:latin typeface="Cambria Math"/>
                            </a:rPr>
                            <m:t>𝑥𝑑𝑥</m:t>
                          </m:r>
                        </m:e>
                      </m:nary>
                    </m:oMath>
                  </m:oMathPara>
                </a14:m>
                <a:endParaRPr lang="en-US" sz="2000" dirty="0"/>
              </a:p>
              <a:p>
                <a:pPr>
                  <a:spcAft>
                    <a:spcPts val="600"/>
                  </a:spcAft>
                </a:pPr>
                <a:r>
                  <a:rPr lang="en-US" sz="2000" dirty="0"/>
                  <a:t>Then use this result to find the net area between the function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000" i="1">
                        <a:latin typeface="Cambria Math"/>
                      </a:rPr>
                      <m:t>=</m:t>
                    </m:r>
                    <m:r>
                      <a:rPr lang="en-US" sz="2000" i="1">
                        <a:latin typeface="Cambria Math"/>
                      </a:rPr>
                      <m:t>𝑥</m:t>
                    </m:r>
                  </m:oMath>
                </a14:m>
                <a:r>
                  <a:rPr lang="en-US" sz="2000" dirty="0"/>
                  <a:t> </a:t>
                </a:r>
                <a:br>
                  <a:rPr lang="en-US" sz="2000" dirty="0"/>
                </a:br>
                <a:r>
                  <a:rPr lang="en-US" sz="2000" dirty="0"/>
                  <a:t>and the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𝑥</m:t>
                    </m:r>
                  </m:oMath>
                </a14:m>
                <a:r>
                  <a:rPr lang="en-US" sz="2000" dirty="0"/>
                  <a:t>-axis on the intervals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2,5</m:t>
                        </m:r>
                      </m:e>
                    </m:d>
                  </m:oMath>
                </a14:m>
                <a:r>
                  <a:rPr lang="en-US" sz="2000" dirty="0"/>
                  <a:t>,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latin typeface="Cambria Math"/>
                          </a:rPr>
                          <m:t>−3, −1</m:t>
                        </m:r>
                      </m:e>
                    </m:d>
                  </m:oMath>
                </a14:m>
                <a:r>
                  <a:rPr lang="en-US" sz="2000" dirty="0"/>
                  <a:t>, and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−4, 2</m:t>
                        </m:r>
                      </m:e>
                    </m:d>
                  </m:oMath>
                </a14:m>
                <a:r>
                  <a:rPr lang="en-US" sz="2000" dirty="0"/>
                  <a:t>.</a:t>
                </a:r>
              </a:p>
              <a:p>
                <a:pPr>
                  <a:spcAft>
                    <a:spcPts val="600"/>
                  </a:spcAft>
                </a:pPr>
                <a:endParaRPr lang="en-US" sz="2000" dirty="0"/>
              </a:p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3768725" algn="l"/>
                  </a:tabLst>
                </a:pPr>
                <a:r>
                  <a:rPr lang="en-US" sz="2000" dirty="0"/>
                  <a:t>Finally, the limit of these sums gives the integral:</a:t>
                </a:r>
              </a:p>
              <a:p>
                <a:pPr>
                  <a:spcAft>
                    <a:spcPts val="600"/>
                  </a:spcAft>
                </a:pPr>
                <a:r>
                  <a:rPr lang="en-US" sz="2000" dirty="0"/>
                  <a:t>	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latin typeface="Cambria Math"/>
                          </a:rPr>
                          <m:t>𝑎</m:t>
                        </m:r>
                      </m:sub>
                      <m:sup>
                        <m:r>
                          <a:rPr lang="en-US" sz="2000" i="1">
                            <a:latin typeface="Cambria Math"/>
                          </a:rPr>
                          <m:t>𝑏</m:t>
                        </m:r>
                      </m:sup>
                      <m:e>
                        <m:r>
                          <a:rPr lang="en-US" sz="2000" i="1">
                            <a:latin typeface="Cambria Math"/>
                          </a:rPr>
                          <m:t>𝑥𝑑𝑥</m:t>
                        </m:r>
                      </m:e>
                    </m:nary>
                    <m:r>
                      <a:rPr lang="en-US" sz="2000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latin typeface="Cambria Math"/>
                              </a:rPr>
                              <m:t>𝑛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𝑏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sz="2000" i="1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sz="2000" i="1">
                                <a:latin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sz="2000" i="1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sz="2000" i="1">
                                <a:latin typeface="Cambria Math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000" i="1">
                                            <a:latin typeface="Cambria Math"/>
                                          </a:rPr>
                                          <m:t>𝑏</m:t>
                                        </m:r>
                                        <m:r>
                                          <a:rPr lang="en-US" sz="2000" i="1">
                                            <a:latin typeface="Cambria Math"/>
                                          </a:rPr>
                                          <m:t>−</m:t>
                                        </m:r>
                                        <m:r>
                                          <a:rPr lang="en-US" sz="2000" i="1">
                                            <a:latin typeface="Cambria Math"/>
                                          </a:rPr>
                                          <m:t>𝑎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sz="2000" i="1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sz="2000" i="1">
                                    <a:latin typeface="Cambria Math"/>
                                  </a:rPr>
                                  <m:t>𝑛</m:t>
                                </m:r>
                              </m:den>
                            </m:f>
                          </m:e>
                        </m:d>
                      </m:e>
                    </m:func>
                    <m:r>
                      <a:rPr lang="en-US" sz="2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𝑏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0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sz="2000" dirty="0"/>
              </a:p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Thus, we have</a:t>
                </a:r>
              </a:p>
              <a:p>
                <a:pPr>
                  <a:spcAft>
                    <a:spcPts val="600"/>
                  </a:spcAft>
                </a:pPr>
                <a:r>
                  <a:rPr lang="en-US" sz="2000" dirty="0"/>
                  <a:t>	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sub>
                      <m:sup>
                        <m:r>
                          <a:rPr lang="en-US" sz="2000" i="1">
                            <a:latin typeface="Cambria Math"/>
                          </a:rPr>
                          <m:t>5</m:t>
                        </m:r>
                      </m:sup>
                      <m:e>
                        <m:r>
                          <a:rPr lang="en-US" sz="2000" i="1">
                            <a:latin typeface="Cambria Math"/>
                          </a:rPr>
                          <m:t>𝑥𝑑𝑥</m:t>
                        </m:r>
                      </m:e>
                    </m:nary>
                    <m:r>
                      <a:rPr lang="en-US" sz="2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5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0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21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sz="2000" dirty="0"/>
              </a:p>
              <a:p>
                <a:pPr>
                  <a:spcAft>
                    <a:spcPts val="600"/>
                  </a:spcAft>
                </a:pPr>
                <a:r>
                  <a:rPr lang="en-US" sz="2000" dirty="0"/>
                  <a:t>	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latin typeface="Cambria Math"/>
                          </a:rPr>
                          <m:t>−3</m:t>
                        </m:r>
                      </m:sub>
                      <m:sup>
                        <m:r>
                          <a:rPr lang="en-US" sz="2000" i="1">
                            <a:latin typeface="Cambria Math"/>
                          </a:rPr>
                          <m:t>−1</m:t>
                        </m:r>
                      </m:sup>
                      <m:e>
                        <m:r>
                          <a:rPr lang="en-US" sz="2000" i="1">
                            <a:latin typeface="Cambria Math"/>
                          </a:rPr>
                          <m:t>𝑥𝑑𝑥</m:t>
                        </m:r>
                      </m:e>
                    </m:nary>
                    <m:r>
                      <a:rPr lang="en-US" sz="2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0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−3</m:t>
                                </m:r>
                              </m:e>
                            </m:d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000" i="1">
                        <a:latin typeface="Cambria Math"/>
                      </a:rPr>
                      <m:t>=−4</m:t>
                    </m:r>
                  </m:oMath>
                </a14:m>
                <a:endParaRPr lang="en-US" sz="2000" dirty="0"/>
              </a:p>
              <a:p>
                <a:pPr>
                  <a:spcAft>
                    <a:spcPts val="600"/>
                  </a:spcAft>
                </a:pPr>
                <a:r>
                  <a:rPr lang="en-US" sz="2000" dirty="0"/>
                  <a:t>	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latin typeface="Cambria Math"/>
                          </a:rPr>
                          <m:t>−4</m:t>
                        </m:r>
                      </m:sub>
                      <m:sup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sup>
                      <m:e>
                        <m:r>
                          <a:rPr lang="en-US" sz="2000" i="1">
                            <a:latin typeface="Cambria Math"/>
                          </a:rPr>
                          <m:t>𝑥𝑑𝑥</m:t>
                        </m:r>
                      </m:e>
                    </m:nary>
                    <m:r>
                      <a:rPr lang="en-US" sz="2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d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0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−4</m:t>
                                </m:r>
                              </m:e>
                            </m:d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000" i="1">
                        <a:latin typeface="Cambria Math"/>
                      </a:rPr>
                      <m:t>=−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81000"/>
                <a:ext cx="8686800" cy="5251630"/>
              </a:xfrm>
              <a:prstGeom prst="rect">
                <a:avLst/>
              </a:prstGeom>
              <a:blipFill>
                <a:blip r:embed="rId3"/>
                <a:stretch>
                  <a:fillRect l="-772" t="-6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530351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752600" y="381000"/>
                <a:ext cx="8686800" cy="56900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000" b="1" dirty="0">
                    <a:solidFill>
                      <a:srgbClr val="0070C0"/>
                    </a:solidFill>
                  </a:rPr>
                  <a:t>Other Definite Integrals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/>
                  <a:t>Using a similar process as in the preceding example, we can find other rules for definite integrals, such as:</a:t>
                </a:r>
              </a:p>
              <a:p>
                <a:pPr>
                  <a:spcAft>
                    <a:spcPts val="600"/>
                  </a:spcAft>
                </a:pPr>
                <a:r>
                  <a:rPr lang="en-US" sz="2000" dirty="0"/>
                  <a:t>	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latin typeface="Cambria Math"/>
                          </a:rPr>
                          <m:t>𝑎</m:t>
                        </m:r>
                      </m:sub>
                      <m:sup>
                        <m:r>
                          <a:rPr lang="en-US" sz="2000" i="1">
                            <a:latin typeface="Cambria Math"/>
                          </a:rPr>
                          <m:t>𝑏</m:t>
                        </m:r>
                      </m:sup>
                      <m:e>
                        <m:r>
                          <a:rPr lang="en-US" sz="2000" i="1">
                            <a:latin typeface="Cambria Math"/>
                          </a:rPr>
                          <m:t>𝑐</m:t>
                        </m:r>
                        <m:r>
                          <a:rPr lang="en-US" sz="2000" i="1">
                            <a:latin typeface="Cambria Math"/>
                          </a:rPr>
                          <m:t> </m:t>
                        </m:r>
                        <m:r>
                          <a:rPr lang="en-US" sz="2000" i="1">
                            <a:latin typeface="Cambria Math"/>
                          </a:rPr>
                          <m:t>𝑑𝑥</m:t>
                        </m:r>
                      </m:e>
                    </m:nary>
                    <m:r>
                      <a:rPr lang="en-US" sz="2000" i="1">
                        <a:latin typeface="Cambria Math"/>
                      </a:rPr>
                      <m:t>=</m:t>
                    </m:r>
                    <m:r>
                      <a:rPr lang="en-US" sz="2000" i="1">
                        <a:latin typeface="Cambria Math"/>
                      </a:rPr>
                      <m:t>𝑐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𝑏</m:t>
                        </m:r>
                        <m:r>
                          <a:rPr lang="en-US" sz="2000" i="1">
                            <a:latin typeface="Cambria Math"/>
                          </a:rPr>
                          <m:t>−</m:t>
                        </m:r>
                        <m:r>
                          <a:rPr lang="en-US" sz="2000" i="1">
                            <a:latin typeface="Cambria Math"/>
                          </a:rPr>
                          <m:t>𝑎</m:t>
                        </m:r>
                      </m:e>
                    </m:d>
                  </m:oMath>
                </a14:m>
                <a:endParaRPr lang="en-US" sz="2000" dirty="0"/>
              </a:p>
              <a:p>
                <a:pPr>
                  <a:spcAft>
                    <a:spcPts val="600"/>
                  </a:spcAft>
                </a:pPr>
                <a:r>
                  <a:rPr lang="en-US" sz="2000" dirty="0"/>
                  <a:t>	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latin typeface="Cambria Math"/>
                          </a:rPr>
                          <m:t>𝑎</m:t>
                        </m:r>
                      </m:sub>
                      <m:sup>
                        <m:r>
                          <a:rPr lang="en-US" sz="2000" i="1">
                            <a:latin typeface="Cambria Math"/>
                          </a:rPr>
                          <m:t>𝑏</m:t>
                        </m:r>
                      </m:sup>
                      <m:e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latin typeface="Cambria Math"/>
                          </a:rPr>
                          <m:t>𝑑𝑥</m:t>
                        </m:r>
                      </m:e>
                    </m:nary>
                    <m:r>
                      <a:rPr lang="en-US" sz="2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𝑏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20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en-US" sz="2000" dirty="0"/>
              </a:p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/>
                  <a:t>Also, it is important to note that, just as some function were not differentiable, it is the case that some functions are not </a:t>
                </a:r>
                <a:r>
                  <a:rPr lang="en-US" sz="2000" b="1" dirty="0" err="1"/>
                  <a:t>integrable</a:t>
                </a:r>
                <a:r>
                  <a:rPr lang="en-US" sz="2000" dirty="0"/>
                  <a:t>.  However, many functions are </a:t>
                </a:r>
                <a:r>
                  <a:rPr lang="en-US" sz="2000" dirty="0" err="1"/>
                  <a:t>integrable</a:t>
                </a:r>
                <a:r>
                  <a:rPr lang="en-US" sz="2000" dirty="0"/>
                  <a:t>, and we can at least say that every continuous functions is.</a:t>
                </a:r>
              </a:p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/>
                  <a:t>More on </a:t>
                </a:r>
                <a:r>
                  <a:rPr lang="en-US" sz="2000" dirty="0" err="1"/>
                  <a:t>integrability</a:t>
                </a:r>
                <a:r>
                  <a:rPr lang="en-US" sz="2000" dirty="0"/>
                  <a:t> of functions after we find a way to circumvent this horrible “limit of Riemann sums” </a:t>
                </a:r>
                <a:r>
                  <a:rPr lang="en-US" sz="2000"/>
                  <a:t>business in Section 5.4.  </a:t>
                </a:r>
                <a:r>
                  <a:rPr lang="en-US" sz="2000" dirty="0"/>
                  <a:t>(It’s even worse than the “limit of difference quotients” definition of a derivative.)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81000"/>
                <a:ext cx="8686800" cy="5690084"/>
              </a:xfrm>
              <a:prstGeom prst="rect">
                <a:avLst/>
              </a:prstGeom>
              <a:blipFill>
                <a:blip r:embed="rId3"/>
                <a:stretch>
                  <a:fillRect l="-772" t="-643" r="-1053" b="-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3" descr="TH05_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566398"/>
            <a:ext cx="7772400" cy="1310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13433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381001"/>
            <a:ext cx="8686800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="1" dirty="0">
                <a:solidFill>
                  <a:srgbClr val="0070C0"/>
                </a:solidFill>
              </a:rPr>
              <a:t>Definite Integrals for Combinations of Functions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/>
              <a:t>We can begin to evaluate definite integrals of more interesting </a:t>
            </a:r>
            <a:br>
              <a:rPr lang="en-US" sz="2000" dirty="0"/>
            </a:br>
            <a:r>
              <a:rPr lang="en-US" sz="2000" i="1" dirty="0"/>
              <a:t>(read: complicated)</a:t>
            </a:r>
            <a:r>
              <a:rPr lang="en-US" sz="2000" dirty="0"/>
              <a:t> functions by generalizing the algebra rules for sums into the following rules for integrals: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6580" y="1781387"/>
            <a:ext cx="5958840" cy="3092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238" y="2301240"/>
            <a:ext cx="5343525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238" y="2910840"/>
            <a:ext cx="5343525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238" y="3552826"/>
            <a:ext cx="53435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237" y="4165760"/>
            <a:ext cx="5343525" cy="558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1" y="4968239"/>
            <a:ext cx="2067221" cy="12801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2" y="4968240"/>
            <a:ext cx="1915499" cy="12801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512" y="4968239"/>
            <a:ext cx="1593088" cy="12801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1" y="4968240"/>
            <a:ext cx="2266229" cy="12801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72926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1029</Words>
  <Application>Microsoft Office PowerPoint</Application>
  <PresentationFormat>Widescreen</PresentationFormat>
  <Paragraphs>99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Office Theme</vt:lpstr>
      <vt:lpstr>5.2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5.2</dc:title>
  <dc:creator>Tommy Kercheville</dc:creator>
  <cp:lastModifiedBy>Tommy Kercheville</cp:lastModifiedBy>
  <cp:revision>1</cp:revision>
  <dcterms:created xsi:type="dcterms:W3CDTF">2020-06-25T23:34:00Z</dcterms:created>
  <dcterms:modified xsi:type="dcterms:W3CDTF">2020-06-25T23:34:32Z</dcterms:modified>
</cp:coreProperties>
</file>