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1"/>
  </p:notesMasterIdLst>
  <p:sldIdLst>
    <p:sldId id="264" r:id="rId3"/>
    <p:sldId id="263" r:id="rId4"/>
    <p:sldId id="262" r:id="rId5"/>
    <p:sldId id="261" r:id="rId6"/>
    <p:sldId id="260" r:id="rId7"/>
    <p:sldId id="259" r:id="rId8"/>
    <p:sldId id="258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2F370-DF08-0F92-86D5-182ECD8DC0A9}" v="9" dt="2020-06-22T17:40:30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CE21-B1FC-423E-BCCB-84D468C2E130}" type="datetimeFigureOut">
              <a:rPr lang="en-US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07514-BA23-4F4C-819A-96583D6C072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7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3569112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4089504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752152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3921544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1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 algn="ctr"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7047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CC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0058400" y="6477001"/>
            <a:ext cx="193040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fld id="{3A317F14-96A5-4D69-B10D-17A135A14754}" type="slidenum">
              <a:rPr lang="en-US" sz="1100" b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11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1186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4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699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91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0473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850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416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612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2407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850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058400" y="6477001"/>
            <a:ext cx="193040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fld id="{3A317F14-96A5-4D69-B10D-17A135A14754}" type="slidenum">
              <a:rPr lang="en-US" sz="1100" b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11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752600" y="6324600"/>
            <a:ext cx="6248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2010 Pearson Education, Inc.  Publishing as Pearson Addison-Wesley</a:t>
            </a:r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3.1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Defining the Derivative</a:t>
            </a:r>
          </a:p>
        </p:txBody>
      </p:sp>
    </p:spTree>
    <p:extLst>
      <p:ext uri="{BB962C8B-B14F-4D97-AF65-F5344CB8AC3E}">
        <p14:creationId xmlns:p14="http://schemas.microsoft.com/office/powerpoint/2010/main" val="13766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6025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Rates &amp; Tangents Revisited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</a:rPr>
                  <a:t>Example:</a:t>
                </a:r>
                <a:r>
                  <a:rPr lang="en-US" sz="2000" dirty="0">
                    <a:solidFill>
                      <a:schemeClr val="tx1"/>
                    </a:solidFill>
                  </a:rPr>
                  <a:t> Suppose the distance (in miles) that a car has traveled after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hours,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0≤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≤2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is given by the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=20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Determine the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speed (instantaneous rate of change) of the car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1257300" lvl="2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average rate of change over the time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 1+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given by</a:t>
                </a:r>
              </a:p>
              <a:p>
                <a:pPr lvl="2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−20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+20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=40+20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257300" lvl="2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car’s instantaneous rate of change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the limit of the average rates of change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which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40+20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mph.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slope of the line tangent to the parabola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2,4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1257300" lvl="2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slope of the secant line connecting the points at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=2+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</a:t>
                </a:r>
              </a:p>
              <a:p>
                <a:pPr lvl="2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=4+2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257300" lvl="2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slope of the tangent line is the limit of the secant slopes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</a:t>
                </a:r>
              </a:p>
              <a:p>
                <a:pPr lvl="2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4+2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6025560"/>
              </a:xfrm>
              <a:prstGeom prst="rect">
                <a:avLst/>
              </a:prstGeom>
              <a:blipFill>
                <a:blip r:embed="rId3"/>
                <a:stretch>
                  <a:fillRect l="-772" t="-607" r="-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872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2536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Slope of a Curve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We found the slope of the tangent line by first simplifying a difference quotient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and then taking a limit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We generalize this process by defining the slope of a curve at a given point as follows: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2536272"/>
              </a:xfrm>
              <a:prstGeom prst="rect">
                <a:avLst/>
              </a:prstGeom>
              <a:blipFill>
                <a:blip r:embed="rId3"/>
                <a:stretch>
                  <a:fillRect l="-772" t="-1442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3" descr="D03_1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49004"/>
            <a:ext cx="7467600" cy="200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805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5924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Find an equation for the line tangent to the curve at the given point.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 </m:t>
                      </m:r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−1, 1</m:t>
                          </m:r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slope of the tangent line is given by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the following limit of a difference quotient: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−1+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  <a:tabLst>
                    <a:tab pos="1371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−1+</m:t>
                                        </m:r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  <a:tabLst>
                    <a:tab pos="1371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371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  <a:tabLst>
                    <a:tab pos="1371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  <a:tabLst>
                    <a:tab pos="1371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1−2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2−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1−2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5924892"/>
              </a:xfrm>
              <a:prstGeom prst="rect">
                <a:avLst/>
              </a:prstGeom>
              <a:blipFill>
                <a:blip r:embed="rId3"/>
                <a:stretch>
                  <a:fillRect l="-772" t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 bwMode="auto">
          <a:xfrm flipH="1" flipV="1">
            <a:off x="7086600" y="1809690"/>
            <a:ext cx="76200" cy="42863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315200" y="1809691"/>
                <a:ext cx="3124200" cy="1747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equation of the tangent line is then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−1=2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1809691"/>
                <a:ext cx="3124200" cy="1747979"/>
              </a:xfrm>
              <a:prstGeom prst="rect">
                <a:avLst/>
              </a:prstGeom>
              <a:blipFill>
                <a:blip r:embed="rId4"/>
                <a:stretch>
                  <a:fillRect l="-1754" t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339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81000"/>
            <a:ext cx="86868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</a:rPr>
              <a:t>Derivative of a Function at a Given Point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fact, many applications, including tangent slopes and rates of change for starters, involve basically the same “limit of a difference quotient” process.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So much so that we define a new quantity based on this idea:  the </a:t>
            </a:r>
            <a:r>
              <a:rPr lang="en-US" sz="2000" b="1" dirty="0">
                <a:solidFill>
                  <a:schemeClr val="tx1"/>
                </a:solidFill>
              </a:rPr>
              <a:t>derivative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derivative has many useful applications, some of which we will consider later, but for it’s enough to look at the above definition as simply a new notation for a quantity we have been discussing since day one of this course.</a:t>
            </a:r>
          </a:p>
        </p:txBody>
      </p:sp>
      <p:pic>
        <p:nvPicPr>
          <p:cNvPr id="4" name="Picture 3" descr="D03_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019878"/>
            <a:ext cx="7772400" cy="186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548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6081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For the given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0+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0+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  <a:tabLst>
                    <a:tab pos="3429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3429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3429000" algn="l"/>
                  </a:tabLs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−2+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−2+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  <a:tabLst>
                    <a:tab pos="38862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−3+4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38862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=4−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38862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As you might imagine, these calculations can get tedious.  In the next section, we consider a way to take the limit of the difference quotient only once, and then apply the result to multiple values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6081408"/>
              </a:xfrm>
              <a:prstGeom prst="rect">
                <a:avLst/>
              </a:prstGeom>
              <a:blipFill>
                <a:blip r:embed="rId3"/>
                <a:stretch>
                  <a:fillRect l="-772" t="-602" b="-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356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381000"/>
            <a:ext cx="8686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</a:rPr>
              <a:t>Interpretations of the Derivative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By itself, the derivative of a function doesn’t really mean anything, but the examples we considered at the beginning of this section suggest that there are useful ways of interpreting this number.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48867" name="Picture 3" descr="b03_1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31206"/>
            <a:ext cx="7772400" cy="318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651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1" y="609600"/>
                <a:ext cx="8766421" cy="4798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0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Use a limit of difference quotients to find the slope of the curve at the given point.</a:t>
                </a: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/>
                        </a:rPr>
                        <m:t>=4−6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/>
                        </a:rPr>
                        <m:t>,  </m:t>
                      </m:r>
                      <m:r>
                        <m:rPr>
                          <m:nor/>
                        </m:rP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at</m:t>
                      </m:r>
                      <m:r>
                        <m:rPr>
                          <m:nor/>
                        </m:rP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−3, −50</m:t>
                          </m:r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Slope</m:t>
                    </m:r>
                    <m: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−3+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−3</m:t>
                                </m:r>
                              </m:e>
                            </m:d>
                          </m:num>
                          <m:den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4−6</m:t>
                            </m:r>
                            <m:sSup>
                              <m:sSup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−3+</m:t>
                                    </m:r>
                                    <m: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4−6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−3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  <a:tabLst>
                    <a:tab pos="3368675" algn="l"/>
                  </a:tabLst>
                </a:pP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−50+36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−6</m:t>
                            </m:r>
                            <m:sSup>
                              <m:sSup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−50</m:t>
                                </m:r>
                              </m:e>
                            </m:d>
                          </m:num>
                          <m:den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  <a:tabLst>
                    <a:tab pos="3368675" algn="l"/>
                  </a:tabLst>
                </a:pP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36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−6</m:t>
                            </m:r>
                            <m:sSup>
                              <m:sSup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  <a:tabLst>
                    <a:tab pos="3368675" algn="l"/>
                  </a:tabLst>
                </a:pP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36−6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num>
                          <m:den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  <a:tabLst>
                    <a:tab pos="3368675" algn="l"/>
                  </a:tabLst>
                </a:pP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36−6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</m:d>
                      </m:e>
                    </m:func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000"/>
                  </a:spcAft>
                  <a:tabLst>
                    <a:tab pos="3368675" algn="l"/>
                  </a:tabLst>
                </a:pP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=36−6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e>
                    </m:borderBox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1" y="609600"/>
                <a:ext cx="8766421" cy="4798942"/>
              </a:xfrm>
              <a:prstGeom prst="rect">
                <a:avLst/>
              </a:prstGeom>
              <a:blipFill>
                <a:blip r:embed="rId3"/>
                <a:stretch>
                  <a:fillRect l="-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721366" y="590490"/>
            <a:ext cx="1555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EXAMPLE: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0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79F"/>
      </a:dk2>
      <a:lt2>
        <a:srgbClr val="919191"/>
      </a:lt2>
      <a:accent1>
        <a:srgbClr val="C0FEF9"/>
      </a:accent1>
      <a:accent2>
        <a:srgbClr val="00AE00"/>
      </a:accent2>
      <a:accent3>
        <a:srgbClr val="FFFFFF"/>
      </a:accent3>
      <a:accent4>
        <a:srgbClr val="000000"/>
      </a:accent4>
      <a:accent5>
        <a:srgbClr val="DCFEFB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Default Design</vt:lpstr>
      <vt:lpstr>3.1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2020-06-22T17:40:01Z</dcterms:created>
  <dcterms:modified xsi:type="dcterms:W3CDTF">2020-06-22T17:41:36Z</dcterms:modified>
</cp:coreProperties>
</file>