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5"/>
  </p:notesMasterIdLst>
  <p:sldIdLst>
    <p:sldId id="268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  <p:sldId id="258" r:id="rId13"/>
    <p:sldId id="2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BFEF23-BA8A-816F-98B5-F27A9DD1E9C0}" v="13" dt="2020-06-22T17:42:59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394BA-6482-4561-8957-731E05441D88}" type="datetimeFigureOut">
              <a:rPr lang="en-US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DF28B-7F96-43AE-8E24-1FD049AFE93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3921544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3921544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3921544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3921544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ChangeArrowheads="1"/>
          </p:cNvSpPr>
          <p:nvPr/>
        </p:nvSpPr>
        <p:spPr bwMode="auto">
          <a:xfrm>
            <a:off x="5973233" y="2982914"/>
            <a:ext cx="838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Rectangle 103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 algn="ctr"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7047" name="Rectangle 10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CC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0058400" y="6477001"/>
            <a:ext cx="1930400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3A317F14-96A5-4D69-B10D-17A135A14754}" type="slidenum">
              <a:rPr lang="en-US" sz="1100" b="0" smtClean="0">
                <a:solidFill>
                  <a:schemeClr val="tx1"/>
                </a:solidFill>
                <a:latin typeface="Arial" charset="0"/>
              </a:rPr>
              <a:pPr algn="r"/>
              <a:t>‹#›</a:t>
            </a:fld>
            <a:endParaRPr lang="en-US" sz="1100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1186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94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6996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191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0473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850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416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5612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2407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850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973233" y="2982914"/>
            <a:ext cx="838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0058400" y="6477001"/>
            <a:ext cx="1930400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3A317F14-96A5-4D69-B10D-17A135A14754}" type="slidenum">
              <a:rPr lang="en-US" sz="1100" b="0" smtClean="0">
                <a:solidFill>
                  <a:schemeClr val="tx1"/>
                </a:solidFill>
                <a:latin typeface="Arial" charset="0"/>
              </a:rPr>
              <a:pPr algn="r"/>
              <a:t>‹#›</a:t>
            </a:fld>
            <a:endParaRPr lang="en-US" sz="1100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3.2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The Derivative as a Function</a:t>
            </a:r>
          </a:p>
        </p:txBody>
      </p:sp>
    </p:spTree>
    <p:extLst>
      <p:ext uri="{BB962C8B-B14F-4D97-AF65-F5344CB8AC3E}">
        <p14:creationId xmlns:p14="http://schemas.microsoft.com/office/powerpoint/2010/main" val="4212700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TH03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818" y="4191000"/>
            <a:ext cx="8802688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828800" y="859789"/>
                <a:ext cx="8153400" cy="17163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b="1" dirty="0">
                    <a:solidFill>
                      <a:srgbClr val="0000CC"/>
                    </a:solidFill>
                    <a:cs typeface="Times New Roman" panose="02020603050405020304" pitchFamily="18" charset="0"/>
                  </a:rPr>
                  <a:t>Derivatives, Continuity, &amp; Graphs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We end this section by answering the question:  </a:t>
                </a:r>
                <a:br>
                  <a:rPr lang="en-US" sz="2000" dirty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“When does a function </a:t>
                </a:r>
                <a:r>
                  <a:rPr lang="en-US" sz="2000" i="1" dirty="0">
                    <a:solidFill>
                      <a:schemeClr val="tx1"/>
                    </a:solidFill>
                    <a:latin typeface="+mj-lt"/>
                  </a:rPr>
                  <a:t>not</a:t>
                </a: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 have a derivative at a point?”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Short answer:  “When the limit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 does not exist.”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859789"/>
                <a:ext cx="8153400" cy="1716367"/>
              </a:xfrm>
              <a:prstGeom prst="rect">
                <a:avLst/>
              </a:prstGeom>
              <a:blipFill>
                <a:blip r:embed="rId3"/>
                <a:stretch>
                  <a:fillRect l="-1121" t="-2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714500" y="2997875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One interesting result (proved on page 131 of the text) is that a differentiable function is always continuous.  However the reverse is not necessarily true: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	A continuous function may not be differentiable.</a:t>
            </a:r>
          </a:p>
        </p:txBody>
      </p:sp>
    </p:spTree>
    <p:extLst>
      <p:ext uri="{BB962C8B-B14F-4D97-AF65-F5344CB8AC3E}">
        <p14:creationId xmlns:p14="http://schemas.microsoft.com/office/powerpoint/2010/main" val="180578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1"/>
                <a:ext cx="8686800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simplest example of this is the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What is the derivative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?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This question is equivalent to asking:  What is the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slope of the line tangent to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?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fact is that we could draw many tangent lines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at this “corner” of the graph on the right.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1"/>
                <a:ext cx="8686800" cy="2169825"/>
              </a:xfrm>
              <a:prstGeom prst="rect">
                <a:avLst/>
              </a:prstGeom>
              <a:blipFill>
                <a:blip r:embed="rId3"/>
                <a:stretch>
                  <a:fillRect l="-632" t="-1404" b="-4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828800" y="5845314"/>
                <a:ext cx="85344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The result is that the limit of the difference quotients does not exist, and the function is not differentiable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845314"/>
                <a:ext cx="8534400" cy="707886"/>
              </a:xfrm>
              <a:prstGeom prst="rect">
                <a:avLst/>
              </a:prstGeom>
              <a:blipFill>
                <a:blip r:embed="rId4"/>
                <a:stretch>
                  <a:fillRect l="-643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07186"/>
            <a:ext cx="6096000" cy="3260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990600"/>
            <a:ext cx="2223740" cy="138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8666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8686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000CC"/>
                </a:solidFill>
                <a:cs typeface="Times New Roman" panose="02020603050405020304" pitchFamily="18" charset="0"/>
              </a:rPr>
              <a:t>Derivatives, Continuity, &amp; Graphs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Other cases when we can tell that a function has no derivative based on the graph include: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Any point where a function’s graph has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 “corner” or a “cusp.”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A point where a function has a vertical tangent. 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(Vertical lines have undefined slope.)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Any point where a function is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discontinuous.</a:t>
            </a:r>
          </a:p>
        </p:txBody>
      </p:sp>
      <p:pic>
        <p:nvPicPr>
          <p:cNvPr id="7280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421" y="1188720"/>
            <a:ext cx="2267109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7280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529" y="1188720"/>
            <a:ext cx="1279870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7280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229" y="2926080"/>
            <a:ext cx="1182370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7280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94" y="4663440"/>
            <a:ext cx="1804982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72807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2677" y="4663440"/>
            <a:ext cx="1234991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200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2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463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b="1" dirty="0">
                    <a:solidFill>
                      <a:srgbClr val="0000CC"/>
                    </a:solidFill>
                    <a:cs typeface="Times New Roman" panose="02020603050405020304" pitchFamily="18" charset="0"/>
                  </a:rPr>
                  <a:t>The Derivative as a Function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In Section 3.1 we discussed the following “limit of a difference quotient definition” of the derivative of a function at a given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We used this definition to calculate the derivative (a.k.a., slope of the tangent line, instantaneous rate of change) of a function at various values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When we did so, we realized that we were performing much the same calculations again and again.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In this section we consider a way to perform these calculations once for any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-value, resulting in a formula (or function) that allows us to determine the derivative at whatever point we choose.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463034"/>
              </a:xfrm>
              <a:prstGeom prst="rect">
                <a:avLst/>
              </a:prstGeom>
              <a:blipFill>
                <a:blip r:embed="rId3"/>
                <a:stretch>
                  <a:fillRect l="-1123" t="-893" b="-1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D03_1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1"/>
            <a:ext cx="7315200" cy="175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592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461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b="1" dirty="0">
                    <a:solidFill>
                      <a:srgbClr val="0000CC"/>
                    </a:solidFill>
                    <a:cs typeface="Times New Roman" panose="02020603050405020304" pitchFamily="18" charset="0"/>
                  </a:rPr>
                  <a:t>The Derivative as a Function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following definition gives the derivative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as a new function,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called the 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derivative function</a:t>
                </a:r>
                <a:r>
                  <a:rPr lang="en-US" sz="2000" dirty="0">
                    <a:solidFill>
                      <a:schemeClr val="tx1"/>
                    </a:solidFill>
                  </a:rPr>
                  <a:t>, which we will usually denote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Note that the above limit may or may not exist at a particular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When it does, we say that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differentiable</a:t>
                </a:r>
                <a:r>
                  <a:rPr lang="en-US" sz="2000" dirty="0">
                    <a:solidFill>
                      <a:schemeClr val="tx1"/>
                    </a:solidFill>
                  </a:rPr>
                  <a:t> at that value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Finding the derivative of a function is called 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differentiating</a:t>
                </a:r>
                <a:r>
                  <a:rPr lang="en-US" sz="2000" dirty="0">
                    <a:solidFill>
                      <a:schemeClr val="tx1"/>
                    </a:solidFill>
                  </a:rPr>
                  <a:t> the function.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Let’s get some practice differentiating functions in a few examples.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4616648"/>
              </a:xfrm>
              <a:prstGeom prst="rect">
                <a:avLst/>
              </a:prstGeom>
              <a:blipFill>
                <a:blip r:embed="rId3"/>
                <a:stretch>
                  <a:fillRect l="-1123" t="-1057" b="-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 descr="D03_12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7315200" cy="175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6919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741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Find the derivative of the following functions.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0908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−2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−1+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0908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−2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0908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0908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−2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0908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=−2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	        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=−2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borderBox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741380"/>
              </a:xfrm>
              <a:prstGeom prst="rect">
                <a:avLst/>
              </a:prstGeom>
              <a:blipFill>
                <a:blip r:embed="rId3"/>
                <a:stretch>
                  <a:fillRect l="-772" t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5702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6272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Find the derivative of the following functions.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2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den>
                            </m:f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0908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den>
                                </m:f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0908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h𝑥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0908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h𝑥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0908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0908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+0</m:t>
                            </m:r>
                          </m:e>
                        </m:d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	        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borderBox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6272551"/>
              </a:xfrm>
              <a:prstGeom prst="rect">
                <a:avLst/>
              </a:prstGeom>
              <a:blipFill>
                <a:blip r:embed="rId3"/>
                <a:stretch>
                  <a:fillRect l="-772" t="-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259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6212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Find the derivative of the following functions.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17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3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rad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0908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rad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rad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rad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rad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0908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rad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rad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0908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rad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rad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0908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rad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0908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+0</m:t>
                            </m:r>
                          </m:e>
                        </m:rad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	        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</m:e>
                    </m:borderBox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6212598"/>
              </a:xfrm>
              <a:prstGeom prst="rect">
                <a:avLst/>
              </a:prstGeom>
              <a:blipFill>
                <a:blip r:embed="rId3"/>
                <a:stretch>
                  <a:fillRect l="-772" t="-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473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584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Find the line tangent to the curve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From the preceding example, we know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We also know that one of the interpretations of the derivative is the slope of a line tangent to the given curve.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Thus, we can interpret the derivative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evaluated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as the slope of the line tangent to the curve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4, 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e>
                        </m:d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4, 2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Tangent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slope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e>
                        </m:rad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equation of the tangent line is then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−2=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−4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      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e>
                    </m:borderBox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584477"/>
              </a:xfrm>
              <a:prstGeom prst="rect">
                <a:avLst/>
              </a:prstGeom>
              <a:blipFill>
                <a:blip r:embed="rId3"/>
                <a:stretch>
                  <a:fillRect l="-772" t="-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260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191000"/>
            <a:ext cx="3496996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296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685800"/>
                <a:ext cx="8686800" cy="4736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b="1" dirty="0">
                    <a:solidFill>
                      <a:srgbClr val="0000CC"/>
                    </a:solidFill>
                    <a:cs typeface="Times New Roman" panose="02020603050405020304" pitchFamily="18" charset="0"/>
                  </a:rPr>
                  <a:t>Notations for the Derivative</a:t>
                </a:r>
              </a:p>
              <a:p>
                <a:pPr>
                  <a:spcAft>
                    <a:spcPts val="600"/>
                  </a:spcAft>
                </a:pPr>
                <a:endParaRPr lang="en-US" sz="2000" b="1" dirty="0">
                  <a:solidFill>
                    <a:srgbClr val="0070C0"/>
                  </a:solidFill>
                  <a:cs typeface="Times New Roman" panose="02020603050405020304" pitchFamily="18" charset="0"/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The concept of the derivative was developed by more than one mathematician at around the same time, most notably Newton and Leibniz; and each one used their own notation.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Newton introduced the “prime” notation that we have used thus far: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The derivative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is denoted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, read “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prime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.”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Similarly the derivative of a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is denoted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Leibniz introduced a more detailed notation that becomes much more useful later on in our studies. 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Leibniz’ notation for the “derivative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”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Similarly, the derivative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is written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𝑑𝑓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685800"/>
                <a:ext cx="8686800" cy="4736874"/>
              </a:xfrm>
              <a:prstGeom prst="rect">
                <a:avLst/>
              </a:prstGeom>
              <a:blipFill>
                <a:blip r:embed="rId3"/>
                <a:stretch>
                  <a:fillRect l="-1123" t="-1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940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609600"/>
                <a:ext cx="8686800" cy="4688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b="1" dirty="0">
                    <a:solidFill>
                      <a:srgbClr val="0000CC"/>
                    </a:solidFill>
                    <a:cs typeface="Times New Roman" panose="02020603050405020304" pitchFamily="18" charset="0"/>
                  </a:rPr>
                  <a:t>Notations for the Derivative</a:t>
                </a:r>
              </a:p>
              <a:p>
                <a:pPr>
                  <a:spcAft>
                    <a:spcPts val="600"/>
                  </a:spcAft>
                </a:pPr>
                <a:endParaRPr lang="en-US" sz="2000" b="1" dirty="0">
                  <a:solidFill>
                    <a:srgbClr val="0070C0"/>
                  </a:solidFill>
                  <a:cs typeface="Times New Roman" panose="02020603050405020304" pitchFamily="18" charset="0"/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Finally in our discussion of notation, we consider evaluating a derivative at a given value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We have already seen how we use </a:t>
                </a:r>
                <a:r>
                  <a:rPr lang="en-US" sz="2000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Newton’s notation </a:t>
                </a:r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to denote the derivative evaluated at an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-value, e.g.,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𝒇</m:t>
                        </m:r>
                      </m:e>
                      <m:sup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is denoted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𝒇</m:t>
                        </m:r>
                      </m:e>
                      <m:sup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e>
                    </m:d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In Leibniz notation</a:t>
                </a:r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, we express the </a:t>
                </a:r>
                <a:r>
                  <a:rPr lang="en-US" sz="2000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derivative evaluated at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𝒅𝒇</m:t>
                                </m:r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𝒅𝒙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. For example, </a:t>
                </a:r>
                <a:r>
                  <a:rPr lang="en-US" sz="2000" dirty="0">
                    <a:cs typeface="Times New Roman" panose="02020603050405020304" pitchFamily="18" charset="0"/>
                  </a:rPr>
                  <a:t>to denote</a:t>
                </a:r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the derivative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cs typeface="Times New Roman" panose="02020603050405020304" pitchFamily="18" charset="0"/>
                  </a:rPr>
                  <a:t>In Leibniz notation</a:t>
                </a:r>
                <a:r>
                  <a:rPr lang="en-US" sz="2000" dirty="0">
                    <a:cs typeface="Times New Roman" panose="02020603050405020304" pitchFamily="18" charset="0"/>
                  </a:rPr>
                  <a:t>, </a:t>
                </a:r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which we did in a previous example using prime notation, we may write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	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𝑑𝑓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=4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=4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609600"/>
                <a:ext cx="8686800" cy="4688912"/>
              </a:xfrm>
              <a:prstGeom prst="rect">
                <a:avLst/>
              </a:prstGeom>
              <a:blipFill>
                <a:blip r:embed="rId3"/>
                <a:stretch>
                  <a:fillRect l="-1123" t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363534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279F"/>
      </a:dk2>
      <a:lt2>
        <a:srgbClr val="919191"/>
      </a:lt2>
      <a:accent1>
        <a:srgbClr val="C0FEF9"/>
      </a:accent1>
      <a:accent2>
        <a:srgbClr val="00AE00"/>
      </a:accent2>
      <a:accent3>
        <a:srgbClr val="FFFFFF"/>
      </a:accent3>
      <a:accent4>
        <a:srgbClr val="000000"/>
      </a:accent4>
      <a:accent5>
        <a:srgbClr val="DCFEFB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Default Design</vt:lpstr>
      <vt:lpstr>3.2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</cp:revision>
  <dcterms:created xsi:type="dcterms:W3CDTF">2020-06-22T17:42:23Z</dcterms:created>
  <dcterms:modified xsi:type="dcterms:W3CDTF">2020-06-22T17:43:59Z</dcterms:modified>
</cp:coreProperties>
</file>