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612" r:id="rId2"/>
    <p:sldId id="595" r:id="rId3"/>
    <p:sldId id="596" r:id="rId4"/>
    <p:sldId id="597" r:id="rId5"/>
    <p:sldId id="598" r:id="rId6"/>
    <p:sldId id="599" r:id="rId7"/>
    <p:sldId id="602" r:id="rId8"/>
    <p:sldId id="60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3945E-153D-480F-A1CF-182ED7257E46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5E0B9-A151-442E-801B-7BAD0FCE0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63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14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3584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6A2C6-856A-4ADE-AC01-0BEC627D6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FC2641-FE09-4B4F-A31D-039154517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5081E-6C1D-4568-A20D-6C37AA2BF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3528-5D00-42E5-BF7C-C0A87D0D403B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8F17C-C889-476A-B2BE-E8EFEED9E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A8FE6-FA0B-48B5-859C-45C96E45B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AEB2-9F7E-4D86-A8F8-BDB3E75FB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9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A1B46-3F45-4990-BC86-AAB30707C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C1ACCA-A720-40E1-BC7E-7200375420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3E7A5-78F7-4EB6-BD01-FF4390AAA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3528-5D00-42E5-BF7C-C0A87D0D403B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6C5CD-D52F-4381-93E1-962C48985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B8403-A203-49B9-8514-4D94EF81A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AEB2-9F7E-4D86-A8F8-BDB3E75FB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3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AEC884-63DC-4002-A746-6449B9D378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85CB96-C99A-44B5-B009-D9397D0A8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B70DD-FDB9-4A4E-8F3B-ACAA31C3C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3528-5D00-42E5-BF7C-C0A87D0D403B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D0E6F-A5AA-4FC7-ADC1-8C82053D2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DCDA5-C363-429B-A685-A94A590F5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AEB2-9F7E-4D86-A8F8-BDB3E75FB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1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48799-5EAD-4EF5-84B0-2B9770AF0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2F294-3239-43EB-8202-1F5B21480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CCEAC-8321-4EE8-8C99-FAE174DD5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3528-5D00-42E5-BF7C-C0A87D0D403B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1A1A1-DE7A-4A32-BCE9-343373CD1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485BC-B8B0-4EB2-8BBE-4CB87EEC9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AEB2-9F7E-4D86-A8F8-BDB3E75FB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3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87028-10A5-49C0-BF49-4DF9B8951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B362E-BA50-490A-AC4A-25657ABF7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CA5B-5E9D-4AF6-9A14-670DC050B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3528-5D00-42E5-BF7C-C0A87D0D403B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0C43E-0573-451D-8209-653D57921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52CF8-49E6-407E-9D6A-78AF6135B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AEB2-9F7E-4D86-A8F8-BDB3E75FB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0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1AC58-9E00-485F-A77B-4C3D5CD9E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F4658-E857-4A18-B1AE-4C0B4B2CA8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ADA4BA-AD94-48CE-B160-5F6A693E0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7BE8AF-7F35-410A-BDCD-A6129147A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3528-5D00-42E5-BF7C-C0A87D0D403B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759A15-3D56-4579-B558-C52150B97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F650D-E1A7-4396-A692-F4BD9227D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AEB2-9F7E-4D86-A8F8-BDB3E75FB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1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9E2FF-006A-40A5-84A8-16CF701C7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8116E-AB71-4EA9-8721-46BD06D87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05E438-A17C-47B1-89ED-D85B25BD2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673334-7B09-446A-8AA4-5C82426692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B4B322-6464-4B02-8C40-4F89AC2036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CAB28D-640E-40B9-BCBC-BF1A2D436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3528-5D00-42E5-BF7C-C0A87D0D403B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C3CE5C-16F0-46D7-B61C-419790385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D3F40E-B0FF-403F-BB1B-BA4C7DDBE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AEB2-9F7E-4D86-A8F8-BDB3E75FB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1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6B093-10C8-4AF4-97F5-92F56EB99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63691-3872-47CF-9C9D-712DF749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3528-5D00-42E5-BF7C-C0A87D0D403B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56A7F-3005-486D-9E54-DF771C4F4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8F3F10-5ADE-4CD0-9DCB-A83A54A91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AEB2-9F7E-4D86-A8F8-BDB3E75FB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4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301957-C84A-4362-AF8E-2999C3D36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3528-5D00-42E5-BF7C-C0A87D0D403B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112D38-609B-4922-B8E6-B0A3D086C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6BA9D-471F-4F3D-AD2F-A4CDDA94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AEB2-9F7E-4D86-A8F8-BDB3E75FB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0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8FC70-1A4C-4FDE-8B4E-0ACFE6F90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5E70E-942D-49A7-A51E-32580FBAB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1FC12-76E5-4D61-B271-14835CEB2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BB8A4-9B9F-42F3-B9C0-FD938C8BE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3528-5D00-42E5-BF7C-C0A87D0D403B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8234D-B639-4B04-ADE8-72E50956A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C768C-9230-441F-91AF-0E2DEC6F5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AEB2-9F7E-4D86-A8F8-BDB3E75FB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90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857E3-E73D-4F4C-9BD8-288C40C95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2D1F4D-C611-411A-9DD4-00C3AAC3C5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6D006-D0A4-46E3-AFFB-E3289B0D5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60DC8-D132-48F9-BE38-1CF969CEB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3528-5D00-42E5-BF7C-C0A87D0D403B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36902-6452-4060-9404-D250631B3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BF9669-CDA8-4D3B-A11E-A82A93A52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AEB2-9F7E-4D86-A8F8-BDB3E75FB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4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201F37-5659-4A6E-A260-CD6653D94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19915-422E-41D6-861B-62314D28B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176DF-F78A-4D5F-BAB7-12FD40392C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03528-5D00-42E5-BF7C-C0A87D0D403B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1CEE8-AC04-4F24-9B2B-6724D1EE7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538CE-0AB0-41F4-9306-EFCA2802EA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0AEB2-9F7E-4D86-A8F8-BDB3E75FB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8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3.9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Derivatives of Exponential and Logarithmic Functions</a:t>
            </a:r>
          </a:p>
        </p:txBody>
      </p:sp>
    </p:spTree>
    <p:extLst>
      <p:ext uri="{BB962C8B-B14F-4D97-AF65-F5344CB8AC3E}">
        <p14:creationId xmlns:p14="http://schemas.microsoft.com/office/powerpoint/2010/main" val="4003788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24891" y="609601"/>
                <a:ext cx="8686800" cy="3646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Derivatives of Exponential and Logarithmic Functions</a:t>
                </a:r>
              </a:p>
              <a:p>
                <a:pPr>
                  <a:spcAft>
                    <a:spcPts val="600"/>
                  </a:spcAft>
                </a:pPr>
                <a:endParaRPr lang="en-US" sz="2000" b="1" dirty="0">
                  <a:solidFill>
                    <a:srgbClr val="0070C0"/>
                  </a:solidFill>
                </a:endParaRPr>
              </a:p>
              <a:p>
                <a:pPr>
                  <a:spcAft>
                    <a:spcPts val="600"/>
                  </a:spcAft>
                </a:pPr>
                <a:endParaRPr lang="en-US" sz="2000" b="1" dirty="0">
                  <a:solidFill>
                    <a:srgbClr val="0070C0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000" i="1" dirty="0"/>
                  <a:t>				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000" i="1" dirty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i="1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4891" y="609601"/>
                <a:ext cx="8686800" cy="3646383"/>
              </a:xfrm>
              <a:prstGeom prst="rect">
                <a:avLst/>
              </a:prstGeom>
              <a:blipFill>
                <a:blip r:embed="rId3"/>
                <a:stretch>
                  <a:fillRect l="-772" t="-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600200" y="3839822"/>
                <a:ext cx="8534400" cy="17227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000" i="1" dirty="0">
                  <a:latin typeface="+mj-lt"/>
                </a:endParaRP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e>
                      </m:func>
                    </m:oMath>
                  </m:oMathPara>
                </a14:m>
                <a:endParaRPr lang="en-US" sz="2000" dirty="0">
                  <a:latin typeface="+mj-lt"/>
                </a:endParaRPr>
              </a:p>
              <a:p>
                <a:pPr marL="346075">
                  <a:spcAft>
                    <a:spcPts val="600"/>
                  </a:spcAft>
                </a:pPr>
                <a:r>
                  <a:rPr lang="en-US" sz="2000" dirty="0">
                    <a:latin typeface="+mj-lt"/>
                  </a:rPr>
                  <a:t>	</a:t>
                </a: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839822"/>
                <a:ext cx="8534400" cy="17227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717965" y="990600"/>
                <a:ext cx="7603063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+mj-lt"/>
                  </a:rPr>
                  <a:t>We can generalize what we know about the </a:t>
                </a:r>
                <a:r>
                  <a:rPr lang="en-US" sz="2000" i="1" dirty="0">
                    <a:latin typeface="+mj-lt"/>
                  </a:rPr>
                  <a:t>natural</a:t>
                </a:r>
                <a:r>
                  <a:rPr lang="en-US" sz="2000" dirty="0">
                    <a:latin typeface="+mj-lt"/>
                  </a:rPr>
                  <a:t> (base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𝑒</m:t>
                    </m:r>
                  </m:oMath>
                </a14:m>
                <a:r>
                  <a:rPr lang="en-US" sz="2000" dirty="0">
                    <a:latin typeface="+mj-lt"/>
                  </a:rPr>
                  <a:t>) exponential and logarithmic functions to any base</a:t>
                </a: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7965" y="990600"/>
                <a:ext cx="7603063" cy="707886"/>
              </a:xfrm>
              <a:prstGeom prst="rect">
                <a:avLst/>
              </a:prstGeom>
              <a:blipFill>
                <a:blip r:embed="rId5"/>
                <a:stretch>
                  <a:fillRect l="-882" t="-5172" r="-642" b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6680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0070C0"/>
                </a:solidFill>
              </a:rPr>
              <a:t>Summary of Derivatives of Exponential and Logarithmic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4267201" y="2321052"/>
              <a:ext cx="2438019" cy="194614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43801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⋅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𝑑𝑢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</m:func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⋅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𝑑𝑢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func>
                              <m:r>
                                <a:rPr lang="en-US" b="0" i="1" smtClean="0">
                                  <a:latin typeface="Cambria Math"/>
                                </a:rPr>
                                <m:t>⋅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𝑑𝑢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/>
                                            </a:rPr>
                                            <m:t>log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sub>
                                      </m:sSub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</m:func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func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⋅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𝑑𝑢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4267201" y="2321052"/>
              <a:ext cx="2438019" cy="194614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43801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865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" t="-1250" r="-750" b="-303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865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" t="-101250" r="-750" b="-203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865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" t="-201250" r="-750" b="-103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865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" t="-301250" r="-750" b="-3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705220" y="2704392"/>
                <a:ext cx="2054217" cy="5722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 or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𝑢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𝑢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220" y="2704392"/>
                <a:ext cx="2054217" cy="572208"/>
              </a:xfrm>
              <a:prstGeom prst="rect">
                <a:avLst/>
              </a:prstGeom>
              <a:blipFill>
                <a:blip r:embed="rId4"/>
                <a:stretch>
                  <a:fillRect l="-593" b="-7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705220" y="3694992"/>
                <a:ext cx="2676567" cy="5722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 or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𝑢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𝑢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𝑎</m:t>
                            </m:r>
                          </m:e>
                        </m:func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220" y="3694992"/>
                <a:ext cx="2676567" cy="572208"/>
              </a:xfrm>
              <a:prstGeom prst="rect">
                <a:avLst/>
              </a:prstGeom>
              <a:blipFill>
                <a:blip r:embed="rId5"/>
                <a:stretch>
                  <a:fillRect l="-456" b="-7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06735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6196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Logarithmic Differentiation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Logarithms (and implicit differentiation) can be used to simplify certain derivative calculations, using the following facts from Algebra: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𝑀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⋅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𝑁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𝑀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𝑁</m:t>
                        </m:r>
                      </m:e>
                    </m:func>
                  </m:oMath>
                </a14:m>
                <a:r>
                  <a:rPr lang="en-US" sz="2000" dirty="0"/>
                  <a:t>,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𝑀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𝑀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𝑁</m:t>
                        </m:r>
                      </m:e>
                    </m:func>
                  </m:oMath>
                </a14:m>
                <a:r>
                  <a:rPr lang="en-US" sz="2000" dirty="0"/>
                  <a:t>,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𝑀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𝑟</m:t>
                                </m:r>
                              </m:sup>
                            </m:sSup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𝑟</m:t>
                    </m:r>
                    <m:r>
                      <a:rPr lang="en-US" sz="2000" i="1">
                        <a:latin typeface="Cambria Math"/>
                      </a:rPr>
                      <m:t>⋅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𝑀</m:t>
                        </m:r>
                      </m:e>
                    </m:func>
                  </m:oMath>
                </a14:m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For example, we can differentiate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−2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sz="2000" dirty="0"/>
                  <a:t> without using the Quotient Rule by first taking the natural logarithm of both sides of the equation, as follows: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/>
                                  </a:rPr>
                                  <m:t>−2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/>
                                  </a:rPr>
                                  <m:t>+1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−2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𝑑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−2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𝑑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𝑦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−2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+1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−2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+1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−2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+1</m:t>
                            </m:r>
                          </m:den>
                        </m:f>
                      </m:e>
                    </m:d>
                  </m:oMath>
                </a14:m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This result is algebraically equivalent to that obtained with the Quotient Rule.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6196953"/>
              </a:xfrm>
              <a:prstGeom prst="rect">
                <a:avLst/>
              </a:prstGeom>
              <a:blipFill>
                <a:blip r:embed="rId3"/>
                <a:stretch>
                  <a:fillRect l="-772" t="-591" r="-912" b="-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29026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4453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/>
                  <a:t>Use logarithmic differentiation to differentiate the given functions.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+3</m:t>
                                </m:r>
                              </m:e>
                            </m:d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sec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rad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+1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+3</m:t>
                                        </m:r>
                                      </m:e>
                                    </m:d>
                                  </m:e>
                                  <m:sup>
                                    <m:f>
                                      <m:fPr>
                                        <m:type m:val="lin"/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+3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+3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+3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𝑦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+1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+3</m:t>
                                </m:r>
                              </m:e>
                            </m:d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−1</m:t>
                            </m:r>
                          </m:den>
                        </m:f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              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𝑑𝑦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+3</m:t>
                                    </m:r>
                                  </m:e>
                                </m:d>
                              </m:e>
                              <m:sup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−1</m:t>
                            </m:r>
                          </m:den>
                        </m:f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/>
                                  </a:rPr>
                                  <m:t>+1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+3</m:t>
                                    </m:r>
                                  </m:e>
                                </m:d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den>
                            </m:f>
                          </m:e>
                        </m:d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445337"/>
              </a:xfrm>
              <a:prstGeom prst="rect">
                <a:avLst/>
              </a:prstGeom>
              <a:blipFill>
                <a:blip r:embed="rId3"/>
                <a:stretch>
                  <a:fillRect l="-772" t="-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49985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4453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/>
                  <a:t>Use logarithmic differentiation to differentiate the given functions.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+3</m:t>
                                </m:r>
                              </m:e>
                            </m:d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sec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rad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 startAt="2"/>
                </a:pPr>
                <a:r>
                  <a:rPr lang="en-US" sz="2000" dirty="0"/>
                  <a:t>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unc>
                                      <m:func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latin typeface="Cambria Math"/>
                                          </a:rPr>
                                          <m:t>sec</m:t>
                                        </m:r>
                                      </m:fName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func>
                                  </m:e>
                                </m:rad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sec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d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sec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den>
                    </m:f>
                    <m:r>
                      <a:rPr lang="en-US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sec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sec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𝑦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cot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              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𝑑𝑦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sec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rad>
                          </m:den>
                        </m:f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cot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445337"/>
              </a:xfrm>
              <a:prstGeom prst="rect">
                <a:avLst/>
              </a:prstGeom>
              <a:blipFill>
                <a:blip r:embed="rId3"/>
                <a:stretch>
                  <a:fillRect l="-772" t="-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32757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3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1752600" y="6400800"/>
            <a:ext cx="62484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5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defRPr sz="35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  <a:latin typeface="Arial Black" pitchFamily="34" charset="0"/>
              </a:rPr>
              <a:t>Copyright © 2010 Pearson Education, Inc.  Publishing as Pearson Addison-Wesley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1" y="685800"/>
                <a:ext cx="8766421" cy="49970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endParaRPr lang="en-US" sz="2000" dirty="0"/>
              </a:p>
              <a:p>
                <a:pPr>
                  <a:spcAft>
                    <a:spcPts val="1000"/>
                  </a:spcAft>
                </a:pPr>
                <a:r>
                  <a:rPr lang="en-US" sz="2000" dirty="0"/>
                  <a:t>Use logarithmic differentiation to find the derivative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/>
                  <a:t> with respect to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𝑦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/>
                                </a:rPr>
                                <m:t>+8</m:t>
                              </m:r>
                            </m:e>
                          </m:rad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+2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+8</m:t>
                                    </m:r>
                                  </m:e>
                                </m:rad>
                              </m:num>
                              <m:den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+2</m:t>
                                        </m:r>
                                      </m:e>
                                    </m:d>
                                  </m:e>
                                  <m:sup>
                                    <m:f>
                                      <m:fPr>
                                        <m:type m:val="lin"/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sup>
                                </m:sSup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+8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den>
                    </m:f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+2</m:t>
                            </m:r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/>
                                  </a:rPr>
                                  <m:t>+8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+2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+8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+2</m:t>
                        </m:r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𝑦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+8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+2</m:t>
                                </m:r>
                              </m:e>
                            </m:d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/>
                                  </a:rPr>
                                  <m:t>+8</m:t>
                                </m:r>
                              </m:e>
                            </m:rad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+2</m:t>
                                    </m:r>
                                  </m:e>
                                </m:d>
                              </m:e>
                              <m:sup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sup>
                            </m:sSup>
                          </m:den>
                        </m:f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/>
                                  </a:rPr>
                                  <m:t>+8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+2</m:t>
                                    </m:r>
                                  </m:e>
                                </m:d>
                              </m:den>
                            </m:f>
                          </m:e>
                        </m:d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1" y="685800"/>
                <a:ext cx="8766421" cy="4997074"/>
              </a:xfrm>
              <a:prstGeom prst="rect">
                <a:avLst/>
              </a:prstGeom>
              <a:blipFill>
                <a:blip r:embed="rId3"/>
                <a:stretch>
                  <a:fillRect l="-765" t="-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3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 txBox="1">
            <a:spLocks noChangeArrowheads="1"/>
          </p:cNvSpPr>
          <p:nvPr/>
        </p:nvSpPr>
        <p:spPr bwMode="auto">
          <a:xfrm>
            <a:off x="1952636" y="614970"/>
            <a:ext cx="7162801" cy="105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437" y="1447800"/>
            <a:ext cx="2329429" cy="98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272145" y="113821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1)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561" y="3733800"/>
            <a:ext cx="1226502" cy="462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820" y="4949380"/>
            <a:ext cx="224028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576" y="4343401"/>
            <a:ext cx="1585573" cy="481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362200" y="2424461"/>
            <a:ext cx="469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+mj-lt"/>
              </a:rPr>
              <a:t>b)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05000" y="3810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2)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81200" y="439958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a)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22726" y="494937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b)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62200" y="1752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+mj-lt"/>
              </a:rPr>
              <a:t>a)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827" y="2425788"/>
            <a:ext cx="1558170" cy="9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2362200" y="2876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+mj-lt"/>
              </a:rPr>
              <a:t>c)</a:t>
            </a:r>
          </a:p>
        </p:txBody>
      </p:sp>
      <p:pic>
        <p:nvPicPr>
          <p:cNvPr id="31" name="Picture 10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9" r="22913" b="1"/>
          <a:stretch/>
        </p:blipFill>
        <p:spPr bwMode="auto">
          <a:xfrm>
            <a:off x="2695437" y="1140964"/>
            <a:ext cx="38613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27"/>
          <a:stretch/>
        </p:blipFill>
        <p:spPr bwMode="auto">
          <a:xfrm>
            <a:off x="6556808" y="1048136"/>
            <a:ext cx="728205" cy="462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83892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462</Words>
  <Application>Microsoft Office PowerPoint</Application>
  <PresentationFormat>Widescreen</PresentationFormat>
  <Paragraphs>68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Cambria Math</vt:lpstr>
      <vt:lpstr>Times New Roman</vt:lpstr>
      <vt:lpstr>Office Theme</vt:lpstr>
      <vt:lpstr>3.9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3.9</dc:title>
  <dc:creator>Tommy Kercheville</dc:creator>
  <cp:lastModifiedBy>Tommy Kercheville</cp:lastModifiedBy>
  <cp:revision>1</cp:revision>
  <dcterms:created xsi:type="dcterms:W3CDTF">2020-06-25T17:28:57Z</dcterms:created>
  <dcterms:modified xsi:type="dcterms:W3CDTF">2020-06-25T17:30:02Z</dcterms:modified>
</cp:coreProperties>
</file>