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98" r:id="rId2"/>
    <p:sldId id="599" r:id="rId3"/>
    <p:sldId id="600" r:id="rId4"/>
    <p:sldId id="601" r:id="rId5"/>
    <p:sldId id="602" r:id="rId6"/>
    <p:sldId id="603" r:id="rId7"/>
    <p:sldId id="611" r:id="rId8"/>
    <p:sldId id="604" r:id="rId9"/>
    <p:sldId id="605" r:id="rId10"/>
    <p:sldId id="606" r:id="rId11"/>
    <p:sldId id="607" r:id="rId12"/>
    <p:sldId id="608" r:id="rId13"/>
    <p:sldId id="609" r:id="rId14"/>
    <p:sldId id="6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0141B-F805-4110-ACBF-1C52A671898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69476-C2BE-4759-ACF3-48539C0E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4F59-5832-4C9A-A6B4-170A66791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AC5C7-6F86-4B06-8F4C-6AB2D28B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2BCC-9A45-42FD-BF43-4EECD630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DA069-174F-4DA7-962A-38698D23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C80F7-6994-4D5C-884D-DB3C40CC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1749-2A9E-43B1-B13F-113AD6D6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04222-3C5A-4354-8DF4-34C9A14D0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C4E08-FC6F-4877-82C9-E8F05801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8572A-4F18-489D-A9EE-CB847F89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D9CB3-F627-44D1-8172-978A5DF8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2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9811AE-ABEB-42C3-BDF3-997110626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8423B-C782-4355-991D-B14BFD73F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0D632-BC88-4BCD-B29C-137343C5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48C41-B31B-46D1-B8DD-E21CB72F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2F01B-A6B8-4CB4-BA5D-33E46F20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D2E3-82DC-4FE2-915E-FED41B409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629C-062B-4D2A-B312-74008E528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32E38-1A29-45DA-A613-5C49EE67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D4DAB-0CF7-4E69-B259-DC543C95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8AC98-3DA1-4F75-BE01-DA311B64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7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4762-0109-4D2C-A528-1D1FA7DF0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5A31A-2552-4CBB-90A4-CAED4726E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A0BE0-2B24-431C-852B-70E44229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5368B-C76B-4C92-92EE-076F037C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D4229-4C66-4AE2-B30B-7F016C50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F902-B840-4BEC-8DC8-353BE828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0F4AA-5AB7-4BB2-849F-3C3D1213C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3B93F-0FAC-48C0-861A-1F938EB29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059F0-AA83-4CF1-8E5A-036C754E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E2BA3-9378-4B35-B474-EA2C58AB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DFC67-6E0B-40D1-94C7-8C28D53F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A7B52-354C-4590-935D-9798E1F7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1A65B-8D57-4248-9336-E5E261263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A884-395E-4447-B70A-0184C9C3B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B618E2-3BEC-44FD-A640-66AB22E71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CE6B8F-54E1-4B76-95AD-AE9E27AF0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ED678F-D0C7-4953-8791-9F9008CE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8250E-7D30-4F29-9A4B-CA78204D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636A2D-BCBD-4CED-BFFA-C623938C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3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9138E-6B64-4AF4-843F-B2C36AFBF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B4ADB-31F7-4B3E-8DB1-C2B9F1E0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AF54C-7A3E-48C7-80A9-93E1E722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4883B-5B38-4A35-966F-FDECDD85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CF98C-6FE2-4882-B788-92A5AB3A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44D0BC-49CD-4AC0-AF7E-94F9494D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2D721-FD21-423C-9C7C-D2E4CD1B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7C4B-7CEC-4E97-A9EC-D64FF225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3FDD-CEA9-4AC4-9230-4C25D4C0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E6F25-2977-469B-A437-DF6D82D29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B080D-195C-4FFC-B69E-8E4669D47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90802-A8F3-46CB-AF4A-0BF9B574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C318F-1B4F-4194-975A-A48316A5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7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C24B-7ABF-488E-9977-D0C7766C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8A511-2DCE-42A7-BA00-342BBE11B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22D64-B7D0-4061-B45C-1B0790AD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EBC0E-49E0-4197-8F7F-9D6420A1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CFC08-1B42-4424-902D-B57FDB23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56710-A1E9-4D7D-B73B-460789D7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5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A90EC9-6471-4D3D-BC74-D9E5C2D44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274AF-0178-4852-B240-D61292FA3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B9021-1465-4C6D-949D-2D6F4577A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C5E3-0760-4E46-965A-0C5E1F31307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8475C-4809-4650-B198-C29FA0381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D14A-2397-49F3-887D-5090919CC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3CC0-C815-47D7-A0F8-09F8F855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5.3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Fundamental Theorem of Calculus</a:t>
            </a:r>
          </a:p>
        </p:txBody>
      </p:sp>
    </p:spTree>
    <p:extLst>
      <p:ext uri="{BB962C8B-B14F-4D97-AF65-F5344CB8AC3E}">
        <p14:creationId xmlns:p14="http://schemas.microsoft.com/office/powerpoint/2010/main" val="234739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711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Evaluate the following definite integrals.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24574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+4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24574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+4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+4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sz="2000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tan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711418"/>
              </a:xfrm>
              <a:prstGeom prst="rect">
                <a:avLst/>
              </a:prstGeom>
              <a:blipFill>
                <a:blip r:embed="rId3"/>
                <a:stretch>
                  <a:fillRect l="-772" t="-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445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255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Using the formula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av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den>
                    </m:f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/>
                  <a:t>, find the average value of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/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0, 3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av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3−0</m:t>
                        </m:r>
                      </m:den>
                    </m:f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986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986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d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986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9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9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986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≈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900.232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255909"/>
              </a:xfrm>
              <a:prstGeom prst="rect">
                <a:avLst/>
              </a:prstGeom>
              <a:blipFill>
                <a:blip r:embed="rId3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240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437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total area between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Now,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𝜋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, but this is the </a:t>
                </a:r>
                <a:r>
                  <a:rPr lang="en-US" sz="2000" i="1" dirty="0"/>
                  <a:t>net</a:t>
                </a:r>
                <a:r>
                  <a:rPr lang="en-US" sz="2000" dirty="0"/>
                  <a:t> area between the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-axis, </a:t>
                </a:r>
                <a:r>
                  <a:rPr lang="en-US" sz="2000" i="1" dirty="0"/>
                  <a:t>not</a:t>
                </a:r>
                <a:r>
                  <a:rPr lang="en-US" sz="2000" dirty="0"/>
                  <a:t> the </a:t>
                </a:r>
                <a:r>
                  <a:rPr lang="en-US" sz="2000" i="1" dirty="0"/>
                  <a:t>total </a:t>
                </a:r>
                <a:r>
                  <a:rPr lang="en-US" sz="2000" dirty="0"/>
                  <a:t>area.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To find the total area, consider the graph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blue area in the figure is the integral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𝜋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8288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1828800" algn="l"/>
                  </a:tabLst>
                </a:pPr>
                <a:r>
                  <a:rPr lang="en-US" sz="2000" dirty="0"/>
                  <a:t>The integral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000" dirty="0"/>
                  <a:t> will give a negative </a:t>
                </a:r>
                <a:br>
                  <a:rPr lang="en-US" sz="2000" dirty="0"/>
                </a:br>
                <a:r>
                  <a:rPr lang="en-US" sz="2000" dirty="0"/>
                  <a:t>result, so if we want the area we must take the </a:t>
                </a:r>
                <a:br>
                  <a:rPr lang="en-US" sz="2000" dirty="0"/>
                </a:br>
                <a:r>
                  <a:rPr lang="en-US" sz="2000" dirty="0"/>
                  <a:t>absolute value of that integral:</a:t>
                </a:r>
              </a:p>
              <a:p>
                <a:pPr>
                  <a:spcAft>
                    <a:spcPts val="600"/>
                  </a:spcAft>
                  <a:tabLst>
                    <a:tab pos="1828800" algn="l"/>
                  </a:tabLs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sup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e>
                        </m:nary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</m:sup>
                        </m:sSub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1828800" algn="l"/>
                  </a:tabLst>
                </a:pPr>
                <a:r>
                  <a:rPr lang="en-US" sz="2000" dirty="0"/>
                  <a:t>Thus, the total area between the curve 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2+2=4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437835"/>
              </a:xfrm>
              <a:prstGeom prst="rect">
                <a:avLst/>
              </a:prstGeom>
              <a:blipFill>
                <a:blip r:embed="rId3"/>
                <a:stretch>
                  <a:fillRect l="-772" t="-673" r="-351" b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912" y="2723503"/>
            <a:ext cx="29424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253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1901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Net Area vs. Total Area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summary, to find the </a:t>
                </a:r>
                <a:r>
                  <a:rPr lang="en-US" sz="2000" i="1" dirty="0"/>
                  <a:t>net</a:t>
                </a:r>
                <a:r>
                  <a:rPr lang="en-US" sz="2000" dirty="0"/>
                  <a:t> area under the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, simply evaluate the definite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However, to find the </a:t>
                </a:r>
                <a:r>
                  <a:rPr lang="en-US" sz="2000" i="1" dirty="0"/>
                  <a:t>total </a:t>
                </a:r>
                <a:r>
                  <a:rPr lang="en-US" sz="2000" dirty="0"/>
                  <a:t>area between the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, follow these steps: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1901418"/>
              </a:xfrm>
              <a:prstGeom prst="rect">
                <a:avLst/>
              </a:prstGeom>
              <a:blipFill>
                <a:blip r:embed="rId3"/>
                <a:stretch>
                  <a:fillRect l="-772" t="-1929" b="-4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B05_39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7772400" cy="238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596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351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total area between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and the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=−1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=−1, 0, 2</m:t>
                    </m:r>
                  </m:oMath>
                </a14:m>
                <a:r>
                  <a:rPr lang="en-US" sz="2000" dirty="0"/>
                  <a:t>, we must consider the two </a:t>
                </a:r>
                <a:br>
                  <a:rPr lang="en-US" sz="2000" dirty="0"/>
                </a:br>
                <a:r>
                  <a:rPr lang="en-US" sz="2000" dirty="0"/>
                  <a:t>integrals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/>
                  <a:t> and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/>
                  <a:t>, as in the figure.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find</a:t>
                </a:r>
              </a:p>
              <a:p>
                <a:pPr>
                  <a:spcAft>
                    <a:spcPts val="600"/>
                  </a:spcAft>
                  <a:tabLst>
                    <a:tab pos="4619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=0−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000" dirty="0"/>
                  <a:t>, and</a:t>
                </a:r>
              </a:p>
              <a:p>
                <a:pPr>
                  <a:spcAft>
                    <a:spcPts val="600"/>
                  </a:spcAft>
                  <a:tabLst>
                    <a:tab pos="4619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−0=−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461963" algn="l"/>
                  </a:tabLst>
                </a:pPr>
                <a:r>
                  <a:rPr lang="en-US" sz="2000" dirty="0"/>
                  <a:t>So the total area between the curve 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is</a:t>
                </a:r>
              </a:p>
              <a:p>
                <a:pPr>
                  <a:spcAft>
                    <a:spcPts val="600"/>
                  </a:spcAft>
                  <a:tabLst>
                    <a:tab pos="4619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sup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e>
                        </m:nary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e>
                        </m:nary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37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borderBox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351337"/>
              </a:xfrm>
              <a:prstGeom prst="rect">
                <a:avLst/>
              </a:prstGeom>
              <a:blipFill>
                <a:blip r:embed="rId3"/>
                <a:stretch>
                  <a:fillRect l="-772" t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012" y="990600"/>
            <a:ext cx="25843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00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474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Areas and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Antiderivatives</a:t>
                </a:r>
                <a:endParaRPr lang="en-US" sz="20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previous sections in this chapter, we have seen hints that the area problem is related to </a:t>
                </a:r>
                <a:r>
                  <a:rPr lang="en-US" sz="2000" dirty="0" err="1"/>
                  <a:t>antiderivatives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this section we seek a mathematical basis for that relationship, which will turn out to be the so-called Fundamental Theorem of Calculus (FTC).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Section 5.3, we showed that the net area between the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-axis,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, is given by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   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Note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is an </a:t>
                </a:r>
                <a:r>
                  <a:rPr lang="en-US" sz="2000" dirty="0" err="1"/>
                  <a:t>antiderivative</a:t>
                </a:r>
                <a:r>
                  <a:rPr lang="en-US" sz="2000" dirty="0"/>
                  <a:t> of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might guess from this that,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any given function,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an </a:t>
                </a:r>
                <a:r>
                  <a:rPr lang="en-US" sz="2000" dirty="0" err="1"/>
                  <a:t>antiderivative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then the following relation holds: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It does indeed, and this is part of the FTC, but we need to see why it makes sense.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474447"/>
              </a:xfrm>
              <a:prstGeom prst="rect">
                <a:avLst/>
              </a:prstGeom>
              <a:blipFill>
                <a:blip r:embed="rId3"/>
                <a:stretch>
                  <a:fillRect l="-772" t="-668" b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281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833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Areas and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Antiderivatives</a:t>
                </a:r>
                <a:endParaRPr lang="en-US" sz="20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start by defining a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that satisfies the relation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2000" dirty="0"/>
              </a:p>
              <a:p>
                <a:pPr marL="341313">
                  <a:spcAft>
                    <a:spcPts val="600"/>
                  </a:spcAft>
                </a:pPr>
                <a:r>
                  <a:rPr lang="en-US" sz="2000" dirty="0"/>
                  <a:t>in terms of the area under the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without any thought of </a:t>
                </a:r>
                <a:r>
                  <a:rPr lang="en-US" sz="2000" dirty="0" err="1"/>
                  <a:t>antiderivatives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If we can then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000" dirty="0"/>
                  <a:t>, we will have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indeed an </a:t>
                </a:r>
                <a:r>
                  <a:rPr lang="en-US" sz="2000" dirty="0" err="1"/>
                  <a:t>antiderivative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providing the relationship we were seeking.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define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as in the </a:t>
                </a:r>
                <a:br>
                  <a:rPr lang="en-US" sz="2000" dirty="0"/>
                </a:br>
                <a:r>
                  <a:rPr lang="en-US" sz="2000" dirty="0"/>
                  <a:t>figure on the right: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Note the use of the letter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/>
                  <a:t> as </a:t>
                </a:r>
                <a:br>
                  <a:rPr lang="en-US" sz="2000" dirty="0"/>
                </a:br>
                <a:r>
                  <a:rPr lang="en-US" sz="2000" dirty="0"/>
                  <a:t>a “dummy variable,” since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cannot have two different mean-</a:t>
                </a:r>
                <a:br>
                  <a:rPr lang="en-US" sz="2000" dirty="0"/>
                </a:br>
                <a:r>
                  <a:rPr lang="en-US" sz="2000" dirty="0" err="1"/>
                  <a:t>ings</a:t>
                </a:r>
                <a:r>
                  <a:rPr lang="en-US" sz="2000" dirty="0"/>
                  <a:t> within the same equation.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Use this definition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to find </a:t>
                </a:r>
                <a:br>
                  <a:rPr lang="en-US" sz="2000" dirty="0"/>
                </a:br>
                <a:r>
                  <a:rPr lang="en-US" sz="2000" dirty="0"/>
                  <a:t>expressions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833520"/>
              </a:xfrm>
              <a:prstGeom prst="rect">
                <a:avLst/>
              </a:prstGeom>
              <a:blipFill>
                <a:blip r:embed="rId3"/>
                <a:stretch>
                  <a:fillRect l="-772" t="-628" b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286" y="3048000"/>
            <a:ext cx="4569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793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845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Areas and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Antiderivatives</a:t>
                </a:r>
                <a:endParaRPr lang="en-US" sz="20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000" dirty="0"/>
                  <a:t>, we have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sup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𝑑𝑡</m:t>
                            </m:r>
                          </m:e>
                        </m:nary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000" dirty="0"/>
                  <a:t>,</a:t>
                </a:r>
              </a:p>
              <a:p>
                <a:pPr marL="341313">
                  <a:spcAft>
                    <a:spcPts val="600"/>
                  </a:spcAft>
                </a:pPr>
                <a:r>
                  <a:rPr lang="en-US" sz="2000" dirty="0"/>
                  <a:t>as desired.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Now to show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actually an </a:t>
                </a:r>
                <a:r>
                  <a:rPr lang="en-US" sz="2000" dirty="0" err="1"/>
                  <a:t>antiderivative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i.e.,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000" dirty="0"/>
                  <a:t>, we must show that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order to do so, consider the figure: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Note that the area of the red rectangle </a:t>
                </a:r>
                <a:br>
                  <a:rPr lang="en-US" sz="2000" dirty="0"/>
                </a:br>
                <a:r>
                  <a:rPr lang="en-US" sz="2000" dirty="0"/>
                  <a:t>is approximately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this area is also given </a:t>
                </a:r>
                <a:r>
                  <a:rPr lang="en-US" sz="2000" dirty="0" err="1"/>
                  <a:t>approx</a:t>
                </a:r>
                <a:r>
                  <a:rPr lang="en-US" sz="2000" dirty="0"/>
                  <a:t>-</a:t>
                </a:r>
                <a:br>
                  <a:rPr lang="en-US" sz="2000" dirty="0"/>
                </a:br>
                <a:r>
                  <a:rPr lang="en-US" sz="2000" dirty="0" err="1"/>
                  <a:t>imately</a:t>
                </a:r>
                <a:r>
                  <a:rPr lang="en-US" sz="2000" dirty="0"/>
                  <a:t> by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Furthermore, these approximations </a:t>
                </a:r>
                <a:br>
                  <a:rPr lang="en-US" sz="2000" dirty="0"/>
                </a:br>
                <a:r>
                  <a:rPr lang="en-US" sz="2000" dirty="0"/>
                  <a:t>get better as the rectangle narrows, </a:t>
                </a:r>
                <a:br>
                  <a:rPr lang="en-US" sz="2000" dirty="0"/>
                </a:br>
                <a:r>
                  <a:rPr lang="en-US" sz="2000" dirty="0"/>
                  <a:t>i.e., as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</m:oMath>
                </a14:m>
                <a:r>
                  <a:rPr lang="en-US" sz="2000" dirty="0"/>
                  <a:t> gets smaller.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845896"/>
              </a:xfrm>
              <a:prstGeom prst="rect">
                <a:avLst/>
              </a:prstGeom>
              <a:blipFill>
                <a:blip r:embed="rId3"/>
                <a:stretch>
                  <a:fillRect l="-772" t="-626" b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04" y="3657600"/>
            <a:ext cx="388699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695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729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Areas and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Antiderivatives</a:t>
                </a:r>
                <a:endParaRPr lang="en-US" sz="20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we have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Area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of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rectangle</m:t>
                    </m:r>
                    <m:r>
                      <a:rPr lang="en-US" sz="2000" i="1">
                        <a:latin typeface="Cambria Math"/>
                      </a:rPr>
                      <m:t>≈</m:t>
                    </m:r>
                    <m:r>
                      <a:rPr lang="en-US" sz="2000" i="1">
                        <a:latin typeface="Cambria Math"/>
                      </a:rPr>
                      <m:t>h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and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Area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of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rectangle</m:t>
                    </m:r>
                    <m:r>
                      <a:rPr lang="en-US" sz="2000" i="1">
                        <a:latin typeface="Cambria Math"/>
                      </a:rPr>
                      <m:t>≈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so that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≈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or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≈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since these approximations get better as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</m:oMath>
                </a14:m>
                <a:r>
                  <a:rPr lang="en-US" sz="2000" dirty="0"/>
                  <a:t> gets smaller, we have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</a:t>
                </a:r>
              </a:p>
              <a:p>
                <a:pPr marL="341313">
                  <a:spcAft>
                    <a:spcPts val="600"/>
                  </a:spcAft>
                </a:pPr>
                <a:r>
                  <a:rPr lang="en-US" sz="2000" dirty="0"/>
                  <a:t>as desired.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While far from a rigorous proof of </a:t>
                </a:r>
                <a:br>
                  <a:rPr lang="en-US" sz="2000" dirty="0"/>
                </a:br>
                <a:r>
                  <a:rPr lang="en-US" sz="2000" dirty="0"/>
                  <a:t>the Fundamental Theorem of Calculus, </a:t>
                </a:r>
                <a:br>
                  <a:rPr lang="en-US" sz="2000" dirty="0"/>
                </a:br>
                <a:r>
                  <a:rPr lang="en-US" sz="2000" dirty="0"/>
                  <a:t>this discussion does give the student </a:t>
                </a:r>
                <a:br>
                  <a:rPr lang="en-US" sz="2000" dirty="0"/>
                </a:br>
                <a:r>
                  <a:rPr lang="en-US" sz="2000" dirty="0"/>
                  <a:t>a good beginning for understanding </a:t>
                </a:r>
                <a:br>
                  <a:rPr lang="en-US" sz="2000" dirty="0"/>
                </a:br>
                <a:r>
                  <a:rPr lang="en-US" sz="2000" dirty="0"/>
                  <a:t>the FTC, which is formally stated on </a:t>
                </a:r>
                <a:br>
                  <a:rPr lang="en-US" sz="2000" dirty="0"/>
                </a:br>
                <a:r>
                  <a:rPr lang="en-US" sz="2000" dirty="0"/>
                  <a:t>the next slide.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729902"/>
              </a:xfrm>
              <a:prstGeom prst="rect">
                <a:avLst/>
              </a:prstGeom>
              <a:blipFill>
                <a:blip r:embed="rId3"/>
                <a:stretch>
                  <a:fillRect l="-772" t="-639" b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04" y="3657600"/>
            <a:ext cx="388699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24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The Fundamental Theorem of Calculus (Part 1)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The FTC is given in two parts, and is called such because it puts on a firm mathematical footing the idea that integrals and derivatives are inverses of each other.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Loosely speaking, the first part states that </a:t>
            </a:r>
            <a:r>
              <a:rPr lang="en-US" sz="2000" b="1" dirty="0"/>
              <a:t>taking the derivative of an integral gives you back the original function</a:t>
            </a:r>
            <a:r>
              <a:rPr lang="en-US" sz="2000" dirty="0"/>
              <a:t>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Consider how this supports the idea that the integral is an </a:t>
            </a:r>
            <a:r>
              <a:rPr lang="en-US" sz="2000" dirty="0" err="1"/>
              <a:t>antiderivative</a:t>
            </a:r>
            <a:r>
              <a:rPr lang="en-US" sz="2000" dirty="0"/>
              <a:t>.</a:t>
            </a:r>
          </a:p>
        </p:txBody>
      </p:sp>
      <p:pic>
        <p:nvPicPr>
          <p:cNvPr id="5" name="Picture 3" descr="TH05_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7772400" cy="201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40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7891"/>
          <a:stretch/>
        </p:blipFill>
        <p:spPr>
          <a:xfrm>
            <a:off x="2485077" y="914400"/>
            <a:ext cx="5880100" cy="11042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077" y="2173504"/>
            <a:ext cx="3784600" cy="66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7" y="3029243"/>
            <a:ext cx="2781300" cy="73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3029" y="3067343"/>
            <a:ext cx="1587500" cy="698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0529" y="3343115"/>
            <a:ext cx="11811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3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The Fundamental Theorem of Calculus (Part 2)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second part of the FTC starts with a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and states, again loosely speaking, that if we integrate its 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000" dirty="0"/>
                  <a:t>, we again get back the original function.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second part is of more practical significance, giving us a simple way to evaluate definite integrals, and thus solve the area problem, without using limits of Riemann sums.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This being said, the idea of determining a quantity by taking limits of simpler approximations is central to integral calculus, and one that will come up again and again in Calculus II.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324535"/>
              </a:xfrm>
              <a:prstGeom prst="rect">
                <a:avLst/>
              </a:prstGeom>
              <a:blipFill>
                <a:blip r:embed="rId3"/>
                <a:stretch>
                  <a:fillRect l="-772" t="-687" r="-1263" b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TH05_04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81383"/>
            <a:ext cx="7772400" cy="182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82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50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area under the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=5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This area is given by the definite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sup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/>
                  <a:t>, and we can use the </a:t>
                </a:r>
                <a:br>
                  <a:rPr lang="en-US" sz="2000" dirty="0"/>
                </a:br>
                <a:r>
                  <a:rPr lang="en-US" sz="2000" dirty="0"/>
                  <a:t>FTC (Part 2) to evaluate it.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To facilitate this usage, we introduce the following notation:</a:t>
                </a:r>
                <a:br>
                  <a:rPr lang="en-US" sz="2000" dirty="0"/>
                </a:br>
                <a:r>
                  <a:rPr lang="en-US" sz="2000" dirty="0"/>
                  <a:t>We will rewrite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000" dirty="0"/>
                  <a:t>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en-US" sz="2000" dirty="0"/>
                  <a:t>, so that Part 2 of the FTC becomes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sup>
                      </m:sSubSup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−</m:t>
                      </m:r>
                      <m:r>
                        <a:rPr lang="en-US" sz="2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thus have,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sup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≈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1.609</m:t>
                        </m:r>
                      </m:e>
                    </m:borderBox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508478"/>
              </a:xfrm>
              <a:prstGeom prst="rect">
                <a:avLst/>
              </a:prstGeom>
              <a:blipFill>
                <a:blip r:embed="rId3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980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Microsoft Office PowerPoint</Application>
  <PresentationFormat>Widescreen</PresentationFormat>
  <Paragraphs>106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5.3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</dc:title>
  <dc:creator>Tommy Kercheville</dc:creator>
  <cp:lastModifiedBy>Tommy Kercheville</cp:lastModifiedBy>
  <cp:revision>1</cp:revision>
  <dcterms:created xsi:type="dcterms:W3CDTF">2020-06-25T23:34:51Z</dcterms:created>
  <dcterms:modified xsi:type="dcterms:W3CDTF">2020-06-25T23:35:33Z</dcterms:modified>
</cp:coreProperties>
</file>