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20"/>
  </p:notesMasterIdLst>
  <p:sldIdLst>
    <p:sldId id="273" r:id="rId3"/>
    <p:sldId id="272" r:id="rId4"/>
    <p:sldId id="271" r:id="rId5"/>
    <p:sldId id="270" r:id="rId6"/>
    <p:sldId id="269" r:id="rId7"/>
    <p:sldId id="268" r:id="rId8"/>
    <p:sldId id="267" r:id="rId9"/>
    <p:sldId id="266" r:id="rId10"/>
    <p:sldId id="265" r:id="rId11"/>
    <p:sldId id="264" r:id="rId12"/>
    <p:sldId id="263" r:id="rId13"/>
    <p:sldId id="262" r:id="rId14"/>
    <p:sldId id="261" r:id="rId15"/>
    <p:sldId id="260" r:id="rId16"/>
    <p:sldId id="259" r:id="rId17"/>
    <p:sldId id="258" r:id="rId18"/>
    <p:sldId id="25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2784E7-BE6E-0B5E-232E-0B0283DF042D}" v="18" dt="2020-06-22T17:23:21.4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7D1BF-B792-469B-A380-9B44082F50C1}" type="datetimeFigureOut">
              <a:rPr lang="en-US"/>
              <a:t>6/22/2020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E0B93-B36A-449D-903C-FD3C1A30FBC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30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662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07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194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0813" y="774700"/>
            <a:ext cx="6797675" cy="3824288"/>
          </a:xfrm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07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07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07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703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07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07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07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07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026"/>
          <p:cNvSpPr>
            <a:spLocks noChangeArrowheads="1"/>
          </p:cNvSpPr>
          <p:nvPr/>
        </p:nvSpPr>
        <p:spPr bwMode="auto">
          <a:xfrm>
            <a:off x="5973233" y="2982914"/>
            <a:ext cx="8382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6" name="Rectangle 1030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 algn="ctr">
              <a:defRPr sz="6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87047" name="Rectangle 103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0000CC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F5DBB2A-C4C9-4017-BF3D-1F3B765B7CF8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82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D0E73E-B50A-42B4-A4DA-B4EE86EDE24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90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FF839B7-EEA2-4998-8AB9-B01DB77AD4AA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10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18981F4-4058-4CEC-9D28-D4AFFB2299E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737600" y="632460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00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65A1CF6-5F8A-4103-8043-69ED37D7019B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1522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8B9E567-FBB4-4B91-A5F6-558E24B3060B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982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4277A96-932C-4EBE-B62C-8E644804F9FD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1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4FA6473-0223-4672-92E8-AE5337359AA6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493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D90799F-0934-4FA9-8BC4-CB6701C8649D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501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6FA6FFC-C0B9-4FEF-9612-FF0A5F831B4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1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973233" y="2982914"/>
            <a:ext cx="8382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304800" y="6324600"/>
            <a:ext cx="833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sz="1000">
                <a:solidFill>
                  <a:schemeClr val="tx1"/>
                </a:solidFill>
                <a:latin typeface="Arial Black" pitchFamily="34" charset="0"/>
              </a:rPr>
              <a:t>Copyright © 2010 Pearson Education, Inc.  Publishing as Pearson Addison-Wesley</a:t>
            </a: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0"/>
            <a:ext cx="12192000" cy="228600"/>
          </a:xfrm>
          <a:prstGeom prst="rect">
            <a:avLst/>
          </a:prstGeom>
          <a:gradFill rotWithShape="1">
            <a:gsLst>
              <a:gs pos="48000">
                <a:schemeClr val="tx2"/>
              </a:gs>
              <a:gs pos="0">
                <a:schemeClr val="tx1"/>
              </a:gs>
              <a:gs pos="100000">
                <a:schemeClr val="tx2">
                  <a:lumMod val="47000"/>
                  <a:lumOff val="53000"/>
                  <a:alpha val="55000"/>
                </a:schemeClr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3.jpe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2.3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The Limit Laws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2B04B6-4CBA-4F97-902B-171899F9CE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26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1" y="914400"/>
            <a:ext cx="1810327" cy="6223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743163" y="1047690"/>
            <a:ext cx="14702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EXAMPLE</a:t>
            </a:r>
            <a:endParaRPr lang="en-US" sz="2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86A6B6-79A8-4CA3-882F-AC2A6F6E57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02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85204" y="457200"/>
            <a:ext cx="8229600" cy="1143000"/>
          </a:xfrm>
        </p:spPr>
        <p:txBody>
          <a:bodyPr/>
          <a:lstStyle/>
          <a:p>
            <a:r>
              <a:rPr lang="en-US" sz="2400" b="1" kern="1200" dirty="0">
                <a:solidFill>
                  <a:srgbClr val="0000CC"/>
                </a:solidFill>
                <a:latin typeface="Times New Roman" pitchFamily="18" charset="0"/>
                <a:ea typeface="+mn-ea"/>
                <a:cs typeface="+mn-cs"/>
              </a:rPr>
              <a:t>Sandwich Theorem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5972" y="1752601"/>
            <a:ext cx="3559628" cy="304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1752601"/>
            <a:ext cx="3962400" cy="313739"/>
          </a:xfrm>
          <a:prstGeom prst="rect">
            <a:avLst/>
          </a:prstGeom>
        </p:spPr>
      </p:pic>
      <p:sp>
        <p:nvSpPr>
          <p:cNvPr id="7" name="Text Box 1028"/>
          <p:cNvSpPr txBox="1">
            <a:spLocks noChangeArrowheads="1"/>
          </p:cNvSpPr>
          <p:nvPr/>
        </p:nvSpPr>
        <p:spPr bwMode="auto">
          <a:xfrm>
            <a:off x="1676400" y="1676400"/>
            <a:ext cx="1828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Theorem 3: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76400" y="2108201"/>
            <a:ext cx="3661336" cy="2924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38484" y="2080560"/>
            <a:ext cx="909916" cy="28164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00005" y="2362200"/>
            <a:ext cx="2610595" cy="46579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52600" y="2743200"/>
            <a:ext cx="2209800" cy="31413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676400" y="3302986"/>
            <a:ext cx="8001000" cy="354614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3640016"/>
            <a:ext cx="3581400" cy="2811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1048" y="4383640"/>
            <a:ext cx="2339104" cy="1722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8E4808-C525-4A18-9D46-53E1426FA2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52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1" y="5075743"/>
            <a:ext cx="5232991" cy="6392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41850" y="1981201"/>
            <a:ext cx="3254550" cy="2502795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1905000" y="922320"/>
            <a:ext cx="6553200" cy="905808"/>
            <a:chOff x="381000" y="1524000"/>
            <a:chExt cx="6553200" cy="905808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3502" y="1600200"/>
              <a:ext cx="1063665" cy="455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55350" y="1524000"/>
              <a:ext cx="3678850" cy="573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1981200"/>
              <a:ext cx="4724400" cy="448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1"/>
          <p:cNvSpPr/>
          <p:nvPr/>
        </p:nvSpPr>
        <p:spPr>
          <a:xfrm>
            <a:off x="2034926" y="998520"/>
            <a:ext cx="14702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EXAMPLE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2034926" y="5172045"/>
            <a:ext cx="14702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EXAMPLE</a:t>
            </a:r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E42F54-2B89-40A0-8F7F-09584AD15D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97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457201"/>
                <a:ext cx="8686800" cy="4144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Limits of Fractions Involving Trigonometric Functions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In Chapter 3 we will need to consider several important limits of fractions involving trigonometric functions, most of which can be evaluated with the aid of the following limit theorem: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One-sided limits (and some help from geometry) is required to prove this theorem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(see pg. 89 of the text)</a:t>
                </a:r>
                <a:r>
                  <a:rPr lang="en-US" sz="2000" dirty="0">
                    <a:solidFill>
                      <a:schemeClr val="tx1"/>
                    </a:solidFill>
                  </a:rPr>
                  <a:t>, but the graph of the function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𝜃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𝜃</m:t>
                            </m:r>
                          </m:e>
                        </m:func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𝜃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shows it nicely: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57201"/>
                <a:ext cx="8686800" cy="4144661"/>
              </a:xfrm>
              <a:prstGeom prst="rect">
                <a:avLst/>
              </a:prstGeom>
              <a:blipFill>
                <a:blip r:embed="rId3"/>
                <a:stretch>
                  <a:fillRect l="-1123" t="-1176" b="-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T02-0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05000"/>
            <a:ext cx="8229600" cy="1441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162" y="4540305"/>
            <a:ext cx="5737676" cy="192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160DA5-C531-40D2-8994-8F4761CB9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5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457200"/>
                <a:ext cx="8686800" cy="542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00CC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Evaluate the following limits, using the fact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𝜃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𝜃</m:t>
                                </m:r>
                              </m:e>
                            </m:func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𝜃</m:t>
                            </m:r>
                          </m:den>
                        </m:f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</m:func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tan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e>
                            </m:func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sec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e>
                            </m:func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h</m:t>
                                    </m:r>
                                  </m:e>
                                </m:d>
                              </m:e>
                            </m:func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</m:func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den>
                        </m:f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num>
                              <m:den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  <a:tabLst>
                    <a:tab pos="1604963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num>
                              <m:den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  <a:tabLst>
                    <a:tab pos="1604963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</m:func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  <a:tabLst>
                    <a:tab pos="1604963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  <a:tabLst>
                    <a:tab pos="1604963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</m:t>
                            </m:r>
                          </m:den>
                        </m:f>
                      </m:e>
                    </m:borderBox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57200"/>
                <a:ext cx="8686800" cy="5421356"/>
              </a:xfrm>
              <a:prstGeom prst="rect">
                <a:avLst/>
              </a:prstGeom>
              <a:blipFill>
                <a:blip r:embed="rId3"/>
                <a:stretch>
                  <a:fillRect l="-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F2265-179D-4FD2-8885-34DEBDCDC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33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457200"/>
                <a:ext cx="8686800" cy="542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00CC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Evaluate the following limits, using the fact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𝜃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𝜃</m:t>
                                </m:r>
                              </m:e>
                            </m:func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𝜃</m:t>
                            </m:r>
                          </m:den>
                        </m:f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</m:func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tan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e>
                            </m:func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sec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e>
                            </m:func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h</m:t>
                                    </m:r>
                                  </m:e>
                                </m:d>
                              </m:e>
                            </m:func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 startAt="2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tan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e>
                            </m:func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sec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e>
                            </m:func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</m:den>
                        </m:f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</m:func>
                              </m:num>
                              <m:den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</m:func>
                              </m:den>
                            </m:f>
                          </m:e>
                        </m:d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</m:func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  <a:tabLst>
                    <a:tab pos="1946275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</m:func>
                              </m:num>
                              <m:den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</m:func>
                              </m:den>
                            </m:f>
                          </m:e>
                        </m:d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</m:func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  <a:tabLst>
                    <a:tab pos="1946275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func>
                          </m:den>
                        </m:f>
                      </m:e>
                    </m:d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</m:func>
                          </m:den>
                        </m:f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  <a:tabLst>
                    <a:tab pos="1946275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  <a:tabLst>
                    <a:tab pos="1946275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borderBox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57200"/>
                <a:ext cx="8686800" cy="5421356"/>
              </a:xfrm>
              <a:prstGeom prst="rect">
                <a:avLst/>
              </a:prstGeom>
              <a:blipFill>
                <a:blip r:embed="rId3"/>
                <a:stretch>
                  <a:fillRect l="-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BD9A61-4188-479D-9DD5-62EA6296D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0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457201"/>
                <a:ext cx="8686800" cy="5968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00CC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Evaluate the following limits, using the fact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𝜃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𝜃</m:t>
                                </m:r>
                              </m:e>
                            </m:func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𝜃</m:t>
                            </m:r>
                          </m:den>
                        </m:f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</m:func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tan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e>
                            </m:func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sec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e>
                            </m:func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h</m:t>
                                    </m:r>
                                  </m:e>
                                </m:d>
                              </m:e>
                            </m:func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 startAt="3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h</m:t>
                                    </m:r>
                                  </m:e>
                                </m:d>
                              </m:e>
                            </m:func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</m:den>
                        </m:f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h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num>
                              <m:den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den>
                            </m:f>
                          </m:e>
                        </m:d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h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+1</m:t>
                                </m:r>
                              </m:num>
                              <m:den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h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+1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  <a:tabLst>
                    <a:tab pos="18288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cos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d>
                                  <m:d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h</m:t>
                                    </m:r>
                                  </m:e>
                                </m:d>
                              </m:e>
                            </m:func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h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+1</m:t>
                                </m:r>
                              </m:e>
                            </m:d>
                          </m:den>
                        </m:f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  <a:tabLst>
                    <a:tab pos="18288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sin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d>
                                  <m:d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h</m:t>
                                    </m:r>
                                  </m:e>
                                </m:d>
                              </m:e>
                            </m:func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h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+1</m:t>
                                </m:r>
                              </m:e>
                            </m:d>
                          </m:den>
                        </m:f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  <a:tabLst>
                    <a:tab pos="18288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h</m:t>
                                    </m:r>
                                  </m:e>
                                </m:func>
                              </m:num>
                              <m:den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den>
                            </m:f>
                          </m:e>
                        </m:d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h</m:t>
                                    </m:r>
                                  </m:e>
                                </m:func>
                              </m:num>
                              <m:den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h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+1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  <a:tabLst>
                    <a:tab pos="18288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d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d>
                              </m:e>
                            </m:func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+1</m:t>
                            </m:r>
                          </m:den>
                        </m:f>
                      </m:e>
                    </m:d>
                  </m:oMath>
                </a14:m>
                <a:endParaRPr lang="en-US" sz="2000" i="1" dirty="0">
                  <a:solidFill>
                    <a:schemeClr val="tx1"/>
                  </a:solidFill>
                  <a:latin typeface="Cambria Math"/>
                </a:endParaRPr>
              </a:p>
              <a:p>
                <a:pPr>
                  <a:spcAft>
                    <a:spcPts val="600"/>
                  </a:spcAft>
                  <a:tabLst>
                    <a:tab pos="18288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e>
                    </m:borderBox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57201"/>
                <a:ext cx="8686800" cy="5968685"/>
              </a:xfrm>
              <a:prstGeom prst="rect">
                <a:avLst/>
              </a:prstGeom>
              <a:blipFill>
                <a:blip r:embed="rId3"/>
                <a:stretch>
                  <a:fillRect l="-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F0E6A0-AC21-4F93-A5D1-1D034BDB1E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50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34400" y="6356351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871C520-AF18-4DE1-9C6F-3CD521676792}" type="slidenum">
              <a:rPr lang="en-US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864" y="1512889"/>
            <a:ext cx="22320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895600"/>
            <a:ext cx="22479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87276" y="990600"/>
            <a:ext cx="14702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EXAMPLE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4193230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752600" y="457200"/>
            <a:ext cx="8686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0000CC"/>
                </a:solidFill>
              </a:rPr>
              <a:t>Limit Laws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We expand on the rules for limits begun in the preceding example, using the following laws to find limits of more complicated functions from known limits.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proofs of these laws depend on the formal definition of a limit (Section 2.3).</a:t>
            </a: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760" y="1600200"/>
            <a:ext cx="6888480" cy="4503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652671"/>
            <a:ext cx="6477000" cy="41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3119437"/>
            <a:ext cx="647700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3500437"/>
            <a:ext cx="6477000" cy="31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3881437"/>
            <a:ext cx="6477000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4239577"/>
            <a:ext cx="6477000" cy="556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4795837"/>
            <a:ext cx="6477000" cy="37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5128069"/>
            <a:ext cx="6477000" cy="906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EFE2BC-BAC6-4852-8D22-62C60B2F0C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330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457200"/>
                <a:ext cx="8686800" cy="5385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00CC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Determine the limits of the following functions, using the Limit Laws.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→2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+4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−3</m:t>
                            </m:r>
                          </m:e>
                        </m:d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→1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+5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→−3</m:t>
                            </m:r>
                          </m:lim>
                        </m:limLow>
                      </m:fName>
                      <m:e>
                        <m:rad>
                          <m:radPr>
                            <m:degHide m:val="on"/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−3</m:t>
                            </m:r>
                          </m:e>
                        </m:rad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12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→2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+4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−3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→2</m:t>
                            </m:r>
                          </m:lim>
                        </m:limLow>
                      </m:fName>
                      <m:e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e>
                    </m:func>
                    <m:r>
                      <a:rPr lang="en-US" sz="200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→2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→2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200"/>
                  </a:spcAft>
                  <a:tabLst>
                    <a:tab pos="2625725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→2</m:t>
                            </m:r>
                          </m:lim>
                        </m:limLow>
                      </m:fName>
                      <m:e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e>
                    </m:func>
                    <m:r>
                      <a:rPr lang="en-US" sz="2000">
                        <a:solidFill>
                          <a:schemeClr val="tx1"/>
                        </a:solidFill>
                        <a:latin typeface="Cambria Math"/>
                      </a:rPr>
                      <m:t>+4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→2</m:t>
                            </m:r>
                          </m:lim>
                        </m:limLow>
                      </m:fName>
                      <m:e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→2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200"/>
                  </a:spcAft>
                  <a:tabLst>
                    <a:tab pos="2625725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limLow>
                                  <m:limLow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limLow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lim</m:t>
                                    </m:r>
                                  </m:e>
                                  <m:lim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→2</m:t>
                                    </m:r>
                                  </m:lim>
                                </m:limLow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</m:func>
                          </m:e>
                        </m:d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000">
                        <a:solidFill>
                          <a:schemeClr val="tx1"/>
                        </a:solidFill>
                        <a:latin typeface="Cambria Math"/>
                      </a:rPr>
                      <m:t>+4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limLow>
                                  <m:limLow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limLow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lim</m:t>
                                    </m:r>
                                  </m:e>
                                  <m:lim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→2</m:t>
                                    </m:r>
                                  </m:lim>
                                </m:limLow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</m:func>
                          </m:e>
                        </m:d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→2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200"/>
                  </a:spcAft>
                  <a:tabLst>
                    <a:tab pos="2625725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+4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−3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200"/>
                  </a:spcAft>
                  <a:tabLst>
                    <a:tab pos="2625725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21</m:t>
                        </m:r>
                      </m:e>
                    </m:borderBox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57200"/>
                <a:ext cx="8686800" cy="5385320"/>
              </a:xfrm>
              <a:prstGeom prst="rect">
                <a:avLst/>
              </a:prstGeom>
              <a:blipFill>
                <a:blip r:embed="rId3"/>
                <a:stretch>
                  <a:fillRect l="-772" t="-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4D4F38-DAD0-4A0B-A381-22DD99AFB1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6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457200"/>
                <a:ext cx="8686800" cy="59486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00CC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Determine the limits of the following functions, using the Limit Laws.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→2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+4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−3</m:t>
                            </m:r>
                          </m:e>
                        </m:d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→1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+5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→−3</m:t>
                            </m:r>
                          </m:lim>
                        </m:limLow>
                      </m:fName>
                      <m:e>
                        <m:rad>
                          <m:radPr>
                            <m:degHide m:val="on"/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−3</m:t>
                            </m:r>
                          </m:e>
                        </m:rad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1200"/>
                  </a:spcAft>
                  <a:buFont typeface="+mj-lt"/>
                  <a:buAutoNum type="alphaLcParenR" startAt="2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→1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+5</m:t>
                            </m:r>
                          </m:den>
                        </m:f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→1</m:t>
                                </m:r>
                              </m:lim>
                            </m:limLow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→1</m:t>
                                </m:r>
                              </m:lim>
                            </m:limLow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+5</m:t>
                                </m:r>
                              </m:e>
                            </m:d>
                          </m:e>
                        </m:func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200"/>
                  </a:spcAft>
                  <a:tabLst>
                    <a:tab pos="18288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→1</m:t>
                                </m:r>
                              </m:lim>
                            </m:limLow>
                          </m:fName>
                          <m:e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sup>
                            </m:sSup>
                          </m:e>
                        </m:func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func>
                          <m:func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→1</m:t>
                                </m:r>
                              </m:lim>
                            </m:limLow>
                          </m:fName>
                          <m:e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func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func>
                          <m:func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→1</m:t>
                                </m:r>
                              </m:lim>
                            </m:limLow>
                          </m:fName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→1</m:t>
                                </m:r>
                              </m:lim>
                            </m:limLow>
                          </m:fName>
                          <m:e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func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func>
                          <m:func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→1</m:t>
                                </m:r>
                              </m:lim>
                            </m:limLow>
                          </m:fName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</m:t>
                            </m:r>
                          </m:e>
                        </m:func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200"/>
                  </a:spcAft>
                  <a:tabLst>
                    <a:tab pos="18288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limLow>
                                      <m:limLowPr>
                                        <m:ctrlP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limLow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lim</m:t>
                                        </m:r>
                                      </m:e>
                                      <m:lim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𝑥</m:t>
                                        </m:r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→1</m:t>
                                        </m:r>
                                      </m:lim>
                                    </m:limLow>
                                  </m:fName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limLow>
                                      <m:limLowPr>
                                        <m:ctrlP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limLow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lim</m:t>
                                        </m:r>
                                      </m:e>
                                      <m:lim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𝑥</m:t>
                                        </m:r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→1</m:t>
                                        </m:r>
                                      </m:lim>
                                    </m:limLow>
                                  </m:fName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func>
                          <m:func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→1</m:t>
                                </m:r>
                              </m:lim>
                            </m:limLow>
                          </m:fName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func>
                      </m:num>
                      <m:den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limLow>
                                      <m:limLowPr>
                                        <m:ctrlP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limLow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lim</m:t>
                                        </m:r>
                                      </m:e>
                                      <m:lim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𝑥</m:t>
                                        </m:r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→1</m:t>
                                        </m:r>
                                      </m:lim>
                                    </m:limLow>
                                  </m:fName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func>
                          <m:func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→1</m:t>
                                </m:r>
                              </m:lim>
                            </m:limLow>
                          </m:fName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</m:t>
                            </m:r>
                          </m:e>
                        </m:func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200"/>
                  </a:spcAft>
                  <a:tabLst>
                    <a:tab pos="18288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+5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</m:t>
                            </m:r>
                          </m:den>
                        </m:f>
                      </m:e>
                    </m:borderBox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57200"/>
                <a:ext cx="8686800" cy="5948616"/>
              </a:xfrm>
              <a:prstGeom prst="rect">
                <a:avLst/>
              </a:prstGeom>
              <a:blipFill>
                <a:blip r:embed="rId3"/>
                <a:stretch>
                  <a:fillRect l="-772" t="-5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B21C9-CEF3-477E-B8E7-73AD097C0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9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457201"/>
                <a:ext cx="8686800" cy="5285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00CC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Determine the limits of the following functions, using the Limit Laws.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→2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+4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−3</m:t>
                            </m:r>
                          </m:e>
                        </m:d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→1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+5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→−3</m:t>
                            </m:r>
                          </m:lim>
                        </m:limLow>
                      </m:fName>
                      <m:e>
                        <m:rad>
                          <m:radPr>
                            <m:degHide m:val="on"/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−3</m:t>
                            </m:r>
                          </m:e>
                        </m:rad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1200"/>
                  </a:spcAft>
                  <a:buFont typeface="+mj-lt"/>
                  <a:buAutoNum type="alphaLcParenR" startAt="3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→−3</m:t>
                            </m:r>
                          </m:lim>
                        </m:limLow>
                      </m:fName>
                      <m:e>
                        <m:rad>
                          <m:radPr>
                            <m:degHide m:val="on"/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−3</m:t>
                            </m:r>
                          </m:e>
                        </m:rad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unc>
                          <m:func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→−3</m:t>
                                </m:r>
                              </m:lim>
                            </m:limLow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−3</m:t>
                                </m:r>
                              </m:e>
                            </m:d>
                          </m:e>
                        </m:func>
                      </m:e>
                    </m:ra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200"/>
                  </a:spcAft>
                  <a:tabLst>
                    <a:tab pos="2168525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limLow>
                                      <m:limLowPr>
                                        <m:ctrlP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limLow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lim</m:t>
                                        </m:r>
                                      </m:e>
                                      <m:lim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𝑥</m:t>
                                        </m:r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→−3</m:t>
                                        </m:r>
                                      </m:lim>
                                    </m:limLow>
                                  </m:fName>
                                  <m:e>
                                    <m:r>
                                      <a:rPr lang="en-US" sz="20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func>
                          <m:func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→−3</m:t>
                                </m:r>
                              </m:lim>
                            </m:limLow>
                          </m:fName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e>
                        </m:func>
                      </m:e>
                    </m:ra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200"/>
                  </a:spcAft>
                  <a:tabLst>
                    <a:tab pos="2168525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−3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−3</m:t>
                        </m:r>
                      </m:e>
                    </m:ra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200"/>
                  </a:spcAft>
                  <a:tabLst>
                    <a:tab pos="2168525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rad>
                          <m:radPr>
                            <m:degHide m:val="on"/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33</m:t>
                            </m:r>
                          </m:e>
                        </m:rad>
                      </m:e>
                    </m:borderBox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57201"/>
                <a:ext cx="8686800" cy="5285999"/>
              </a:xfrm>
              <a:prstGeom prst="rect">
                <a:avLst/>
              </a:prstGeom>
              <a:blipFill>
                <a:blip r:embed="rId3"/>
                <a:stretch>
                  <a:fillRect l="-772" t="-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68668-446E-4CD9-8E90-C3F4288A9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9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9347" name="Picture 3" descr="TH02_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343401"/>
            <a:ext cx="7772400" cy="175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TH02_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667001"/>
            <a:ext cx="7772400" cy="1570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52600" y="457200"/>
                <a:ext cx="8686800" cy="21544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400" b="1" dirty="0">
                    <a:solidFill>
                      <a:srgbClr val="0000CC"/>
                    </a:solidFill>
                  </a:rPr>
                  <a:t>Limits of Polynomial and Rational Functions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Based on the preceding examples, it appears that we can easily determine the limit of any polynomial or rational function, simply by plugging the given value 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into that function (provided the functional value exists).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Limit Laws do in fact support this “short cut,” as described in the following theorems: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57200"/>
                <a:ext cx="8686800" cy="2154436"/>
              </a:xfrm>
              <a:prstGeom prst="rect">
                <a:avLst/>
              </a:prstGeom>
              <a:blipFill>
                <a:blip r:embed="rId5"/>
                <a:stretch>
                  <a:fillRect l="-1123" t="-2266" r="-1123" b="-42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C7181B-7287-4210-9AA3-0227F6D938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618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38745" y="1143000"/>
                <a:ext cx="8686800" cy="4200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00CC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Determine the limit of the following rational function.</a:t>
                </a: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→1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2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→1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−2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den>
                        </m:f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→1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+2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</m:den>
                        </m:f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200"/>
                  </a:spcAft>
                  <a:tabLst>
                    <a:tab pos="2111375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→1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+2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200"/>
                  </a:spcAft>
                  <a:tabLst>
                    <a:tab pos="2111375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+2</m:t>
                        </m:r>
                      </m:num>
                      <m:den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200"/>
                  </a:spcAft>
                  <a:tabLst>
                    <a:tab pos="2111375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e>
                    </m:borderBox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745" y="1143000"/>
                <a:ext cx="8686800" cy="4200252"/>
              </a:xfrm>
              <a:prstGeom prst="rect">
                <a:avLst/>
              </a:prstGeom>
              <a:blipFill>
                <a:blip r:embed="rId3"/>
                <a:stretch>
                  <a:fillRect l="-702" t="-8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F03A06-9F85-438D-BDEB-3A9A8F5552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0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1600200"/>
            <a:ext cx="5092700" cy="787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7916" y="2463800"/>
            <a:ext cx="3819685" cy="2876790"/>
          </a:xfrm>
          <a:prstGeom prst="rect">
            <a:avLst/>
          </a:prstGeom>
        </p:spPr>
      </p:pic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1823957" y="533400"/>
            <a:ext cx="7467600" cy="655638"/>
          </a:xfrm>
        </p:spPr>
        <p:txBody>
          <a:bodyPr/>
          <a:lstStyle/>
          <a:p>
            <a:r>
              <a:rPr lang="en-US" sz="2400" b="1" kern="1200" dirty="0">
                <a:solidFill>
                  <a:srgbClr val="0000CC"/>
                </a:solidFill>
                <a:latin typeface="Times New Roman" pitchFamily="18" charset="0"/>
                <a:ea typeface="+mn-ea"/>
                <a:cs typeface="+mn-cs"/>
              </a:rPr>
              <a:t>Using calculators and computers to estimate limits</a:t>
            </a:r>
          </a:p>
        </p:txBody>
      </p:sp>
      <p:sp>
        <p:nvSpPr>
          <p:cNvPr id="2" name="Rectangle 1"/>
          <p:cNvSpPr/>
          <p:nvPr/>
        </p:nvSpPr>
        <p:spPr>
          <a:xfrm>
            <a:off x="2187326" y="1809690"/>
            <a:ext cx="14702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EXAMPLE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2E8592-99CC-4754-9E62-68A9960A98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7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1524000"/>
            <a:ext cx="5486400" cy="27228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676400" y="729071"/>
            <a:ext cx="8077200" cy="685800"/>
            <a:chOff x="152400" y="1524000"/>
            <a:chExt cx="8077200" cy="68580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400" y="1524000"/>
              <a:ext cx="3059206" cy="3810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00400" y="1600200"/>
              <a:ext cx="5029200" cy="30861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2400" y="1905000"/>
              <a:ext cx="3733800" cy="289891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86200" y="1905000"/>
              <a:ext cx="1543050" cy="304800"/>
            </a:xfrm>
            <a:prstGeom prst="rect">
              <a:avLst/>
            </a:prstGeom>
          </p:spPr>
        </p:pic>
      </p:grpSp>
      <p:sp>
        <p:nvSpPr>
          <p:cNvPr id="10" name="Rectangle 9"/>
          <p:cNvSpPr/>
          <p:nvPr/>
        </p:nvSpPr>
        <p:spPr>
          <a:xfrm>
            <a:off x="1743163" y="285690"/>
            <a:ext cx="14702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EXAMPLE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59819" y="4267200"/>
            <a:ext cx="4789714" cy="2057400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E7EBD1-855C-440A-B8DF-59ED50ADE7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41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279F"/>
      </a:dk2>
      <a:lt2>
        <a:srgbClr val="919191"/>
      </a:lt2>
      <a:accent1>
        <a:srgbClr val="C0FEF9"/>
      </a:accent1>
      <a:accent2>
        <a:srgbClr val="00AE00"/>
      </a:accent2>
      <a:accent3>
        <a:srgbClr val="FFFFFF"/>
      </a:accent3>
      <a:accent4>
        <a:srgbClr val="000000"/>
      </a:accent4>
      <a:accent5>
        <a:srgbClr val="DCFEFB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17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Default Design</vt:lpstr>
      <vt:lpstr>2.3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Using calculators and computers to estimate limits</vt:lpstr>
      <vt:lpstr>PowerPoint Presentation</vt:lpstr>
      <vt:lpstr>PowerPoint Presentation</vt:lpstr>
      <vt:lpstr>Sandwich Theorem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</cp:revision>
  <dcterms:created xsi:type="dcterms:W3CDTF">2020-06-22T17:22:08Z</dcterms:created>
  <dcterms:modified xsi:type="dcterms:W3CDTF">2020-06-22T17:26:45Z</dcterms:modified>
</cp:coreProperties>
</file>