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15" r:id="rId2"/>
    <p:sldId id="517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12E54-E683-4E2E-A5E3-340B955B174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05F73-88E3-44F2-A1CC-8850E56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5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8B25-FDA0-487A-9123-C6E1B4A79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C4BFB-DF41-4C33-9A95-70804DBEB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CEA8-4FFC-4E1E-B4A2-CEC44E47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60295-160C-4D19-A9E5-765068C7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F3D0-0206-4E2D-B3F1-21776DF5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DFABA-43FA-4DED-9D67-8259827E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B3A39-BF0C-4975-B042-B5997F938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135A8-98E2-41E2-A506-94B4811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4E720-4EAE-406C-BC90-3344921B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FBB3E-1CBA-48FC-880C-045946E7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8C941-07B5-40A8-91A9-9364C0BBC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63AF9-AAFD-4575-9CE7-8B738E27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96EF-8870-4BE0-B09B-EE5C7E0B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A337B-AC3C-40D6-B747-98864366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77AA8-8171-4756-8324-32B3B234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2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D018-FE1A-4413-BE02-DABF646E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8AABA-CF1C-414B-9BFB-593B9371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A960B-1D77-4E3C-B8AD-73E514B3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31369-6DB6-467F-B859-0B0326C1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85EE-31E7-4482-B1D5-1D8EBE4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5697-0BBC-4AF1-932B-310786E8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78C56-1D7C-4C13-BD92-654678E7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7494-B459-4F7A-B704-7BFBA52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E4B3B-D42B-4405-A0C6-E9FE74BA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8E9CD-04E2-4AD8-A67E-14226DA3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21D9-A582-4533-9480-B6AF08E7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49A0-FD20-4167-9F55-3C0958F59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048AA-F41C-4557-A1A4-E78BA9C5D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7B990-453B-49DE-A3E8-80DD23D4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0C60F-D932-4A82-A2D5-63981BA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89D39-1D67-4482-99A9-7DACB253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1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1D295-346E-4B21-92F1-9769D8E8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E81E-498A-42B2-9E32-68ADF52C1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F213F-4A13-4C35-8D92-1F848CB43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B3DE6-E4A4-4689-A50C-A4E8C4DA5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1DF0C-587F-410B-B143-A1C27B3DA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D5A62-6C29-488F-9716-49E943B2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CAB21-CA4D-450C-A9EA-14BB7D89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196CD-AB10-462C-A380-BB370849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0435-FB5A-4A45-BF06-950925D23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CD4B7-C568-4AD1-A0C4-371D0465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31245-5AC5-4498-8581-1CFA33EE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0FF02-B8DD-4008-962D-D61CDA2C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0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C5F66-7384-4026-9F78-85CF2CDF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D68A0-26CF-4E36-A11A-6F3564A5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6E446-B234-4A3A-B6D9-239634F0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463C-BAD9-44F1-B3E7-92421C68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B1AF6-119D-4C7B-9F46-9B54B02C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40950-DCE4-4585-9F56-8AA9EAD65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4E1C7-DBBF-47D4-AB78-109D8DE0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111E2-B68A-46AD-AA86-F2AE8522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BA227-C5AC-4A40-8AD6-61BEA96F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034D-03D7-4CF8-B247-59D042DC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0FC4B-10CE-402C-B294-F2C65EDA9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464BE-75EA-4645-988C-D55B97A5F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185C7-43E6-4859-A50D-0EA2B08D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0C3F2-E3BB-4E32-9EF1-F613CF60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1EAAF-3D6A-4FA8-AA09-645CAD44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D9E904-1B75-4DC7-A95D-44F66CB8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60A4C-5CC4-401A-B38E-017ADF68E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E1481-E3B1-4052-AF95-9A235FE4F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3B02-D102-4D7E-8E60-9637E7B5DA7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7A85-C5DB-406C-B8BB-FBA589AF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1751-E7E2-471A-83F8-AFA1BE44D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565F-E444-4D02-83BC-71742C5CF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4.4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Mean Value Theorem</a:t>
            </a:r>
          </a:p>
        </p:txBody>
      </p:sp>
    </p:spTree>
    <p:extLst>
      <p:ext uri="{BB962C8B-B14F-4D97-AF65-F5344CB8AC3E}">
        <p14:creationId xmlns:p14="http://schemas.microsoft.com/office/powerpoint/2010/main" val="349994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17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Consequences of the Mean Value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real power of the Mean Value Theorem is in its usefulness for proving other, more interesting mathematical facts.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instance, consider the question:</a:t>
                </a:r>
                <a:br>
                  <a:rPr lang="en-US" sz="2000" dirty="0"/>
                </a:br>
                <a:r>
                  <a:rPr lang="en-US" sz="2000" i="1" dirty="0"/>
                  <a:t>Can two different functions have the same derivative?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answer is, of course:  Yes.  For example, the functions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−5</m:t>
                    </m:r>
                  </m:oMath>
                </a14:m>
                <a:r>
                  <a:rPr lang="en-US" sz="2000" dirty="0"/>
                  <a:t> have the same derivative: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One could argue that these two functions are </a:t>
                </a:r>
                <a:r>
                  <a:rPr lang="en-US" sz="2000" i="1" dirty="0"/>
                  <a:t>almost</a:t>
                </a:r>
                <a:r>
                  <a:rPr lang="en-US" sz="2000" dirty="0"/>
                  <a:t> the same, in that they differ only by a constant.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 more interesting question, which the Mean Value Theorem helps us answer is:</a:t>
                </a:r>
                <a:br>
                  <a:rPr lang="en-US" sz="2000" dirty="0"/>
                </a:br>
                <a:r>
                  <a:rPr lang="en-US" sz="2000" i="1" dirty="0"/>
                  <a:t>If two functions have the same derivative, </a:t>
                </a:r>
                <a:r>
                  <a:rPr lang="en-US" sz="2000" dirty="0"/>
                  <a:t>how different</a:t>
                </a:r>
                <a:r>
                  <a:rPr lang="en-US" sz="2000" i="1" dirty="0"/>
                  <a:t> can they be?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170372"/>
              </a:xfrm>
              <a:prstGeom prst="rect">
                <a:avLst/>
              </a:prstGeom>
              <a:blipFill>
                <a:blip r:embed="rId3"/>
                <a:stretch>
                  <a:fillRect l="-772" t="-877" b="-1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754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853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Consequences of the Mean Value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 first corollary (or consequence) of the Mean Value Theorem is that the only functions that have zero derivatives are constant functions: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proof of this corollary goes something like this: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want to show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constant.  In other words, we want to show that any two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-values,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correspond to the same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-value, i.e.,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But the Mean Value Theorem gives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dirty="0"/>
                  <a:t> for some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and we already know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(whatever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/>
                  <a:t> is).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we have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,</m:t>
                    </m:r>
                  </m:oMath>
                </a14:m>
                <a:endParaRPr lang="en-US" sz="2000" dirty="0"/>
              </a:p>
              <a:p>
                <a:pPr marL="806450" lvl="1">
                  <a:spcAft>
                    <a:spcPts val="600"/>
                  </a:spcAft>
                </a:pPr>
                <a:r>
                  <a:rPr lang="en-US" sz="2000" dirty="0"/>
                  <a:t>and we conclude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a constant function.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853397"/>
              </a:xfrm>
              <a:prstGeom prst="rect">
                <a:avLst/>
              </a:prstGeom>
              <a:blipFill>
                <a:blip r:embed="rId3"/>
                <a:stretch>
                  <a:fillRect l="-772" t="-625" r="-702"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5" descr="C0r04_2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1"/>
            <a:ext cx="7772400" cy="10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125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Consequences of the Mean Value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can use Corollary 1 to show the following important fact concerning differentiable functions: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corollary states that any two functions with the same derivative may differ </a:t>
                </a:r>
                <a:r>
                  <a:rPr lang="en-US" sz="2000" i="1" dirty="0"/>
                  <a:t>only</a:t>
                </a:r>
                <a:r>
                  <a:rPr lang="en-US" sz="2000" dirty="0"/>
                  <a:t> by a constant.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proof follows directly from Corollary 1: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so that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</a:t>
                </a:r>
              </a:p>
              <a:p>
                <a:pPr marL="806450" lvl="1">
                  <a:spcAft>
                    <a:spcPts val="600"/>
                  </a:spcAft>
                </a:pPr>
                <a:r>
                  <a:rPr lang="en-US" sz="2000" dirty="0"/>
                  <a:t>and hence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, a constant.</a:t>
                </a:r>
              </a:p>
              <a:p>
                <a:pPr marL="808038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,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808038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other words,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differ only by a constant.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632311"/>
              </a:xfrm>
              <a:prstGeom prst="rect">
                <a:avLst/>
              </a:prstGeom>
              <a:blipFill>
                <a:blip r:embed="rId3"/>
                <a:stretch>
                  <a:fillRect l="-772" t="-650" r="-1053" b="-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0r04_233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50660"/>
            <a:ext cx="7772400" cy="126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88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903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/>
                  <a:t>  </a:t>
                </a:r>
                <a:r>
                  <a:rPr lang="en-US" sz="2000" dirty="0"/>
                  <a:t>Use Corollary 2 of the Mean Value Theorem to find the velocity and position functions, given the following information.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=−4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,   </m:t>
                      </m:r>
                      <m:r>
                        <a:rPr lang="en-US" sz="2000" i="1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=2,   </m:t>
                      </m:r>
                      <m:r>
                        <a:rPr lang="en-US" sz="2000" i="1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velocity function is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for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=−4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, we must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, for some constant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Furthermore, since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, we know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2=</m:t>
                    </m:r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=2+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   →   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so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Similarly, the position function is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for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, we must have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this time,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=−3</m:t>
                    </m:r>
                  </m:oMath>
                </a14:m>
                <a:r>
                  <a:rPr lang="en-US" sz="2000" dirty="0"/>
                  <a:t> gives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=−3   →   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=−3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−3</m:t>
                    </m:r>
                  </m:oMath>
                </a14:m>
                <a:r>
                  <a:rPr lang="en-US" sz="2000" dirty="0"/>
                  <a:t>, and we just solved our first (of many) </a:t>
                </a:r>
                <a:r>
                  <a:rPr lang="en-US" sz="2000" i="1" dirty="0"/>
                  <a:t>differential equation</a:t>
                </a:r>
                <a:r>
                  <a:rPr lang="en-US" sz="2000" dirty="0"/>
                  <a:t>, and a second-order one at that!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903411"/>
              </a:xfrm>
              <a:prstGeom prst="rect">
                <a:avLst/>
              </a:prstGeom>
              <a:blipFill>
                <a:blip r:embed="rId3"/>
                <a:stretch>
                  <a:fillRect l="-772" t="-620" b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832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400800"/>
            <a:ext cx="62484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914401"/>
                <a:ext cx="8766421" cy="5010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/>
                  <a:t>Classwork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Given the velocity,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, and initial position of a body moving along a coordinate line, find the body’s position,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, at time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=9.8</m:t>
                      </m:r>
                      <m:r>
                        <a:rPr lang="en-US" sz="2000" i="1">
                          <a:latin typeface="Cambria Math"/>
                        </a:rPr>
                        <m:t>𝑡</m:t>
                      </m:r>
                      <m:r>
                        <a:rPr lang="en-US" sz="2000" i="1">
                          <a:latin typeface="Cambria Math"/>
                        </a:rPr>
                        <m:t>+3,   </m:t>
                      </m:r>
                      <m:r>
                        <a:rPr lang="en-US" sz="2000" i="1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seek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4.9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=9.8</m:t>
                    </m:r>
                    <m:r>
                      <a:rPr lang="en-US" sz="2000" i="1">
                        <a:latin typeface="Cambria Math"/>
                      </a:rPr>
                      <m:t>𝑡</m:t>
                    </m:r>
                    <m:r>
                      <a:rPr lang="en-US" sz="2000" i="1">
                        <a:latin typeface="Cambria Math"/>
                      </a:rPr>
                      <m:t>+3</m:t>
                    </m:r>
                  </m:oMath>
                </a14:m>
                <a:r>
                  <a:rPr lang="en-US" sz="2000" dirty="0"/>
                  <a:t>, we must have 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=4.9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𝑡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 for some constant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since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=13</m:t>
                    </m:r>
                  </m:oMath>
                </a14:m>
                <a:r>
                  <a:rPr lang="en-US" sz="2000" dirty="0"/>
                  <a:t>, we have 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13=4.9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   →   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=13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Hence,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=4.9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+13</m:t>
                        </m:r>
                      </m:e>
                    </m:borderBox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914401"/>
                <a:ext cx="8766421" cy="5010539"/>
              </a:xfrm>
              <a:prstGeom prst="rect">
                <a:avLst/>
              </a:prstGeom>
              <a:blipFill>
                <a:blip r:embed="rId3"/>
                <a:stretch>
                  <a:fillRect l="-765" t="-608" b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88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>
                <a:solidFill>
                  <a:srgbClr val="0070C0"/>
                </a:solidFill>
              </a:rPr>
              <a:t>Rolle’s</a:t>
            </a:r>
            <a:r>
              <a:rPr lang="en-US" sz="2000" b="1" dirty="0">
                <a:solidFill>
                  <a:srgbClr val="0070C0"/>
                </a:solidFill>
              </a:rPr>
              <a:t> Theorem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 remember </a:t>
            </a:r>
            <a:r>
              <a:rPr lang="en-US" sz="2000" dirty="0" err="1"/>
              <a:t>Rolle’s</a:t>
            </a:r>
            <a:r>
              <a:rPr lang="en-US" sz="2000" dirty="0"/>
              <a:t> Theorem as:  “What goes up must come down.”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mathematical statement, and a corresponding picture description follows.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Okay, so a more accurate </a:t>
            </a:r>
            <a:br>
              <a:rPr lang="en-US" sz="2000" dirty="0"/>
            </a:br>
            <a:r>
              <a:rPr lang="en-US" sz="2000" dirty="0"/>
              <a:t>description would be</a:t>
            </a:r>
          </a:p>
          <a:p>
            <a:pPr marL="461963">
              <a:spcAft>
                <a:spcPts val="600"/>
              </a:spcAft>
            </a:pPr>
            <a:r>
              <a:rPr lang="en-US" sz="2000" i="1" dirty="0"/>
              <a:t>What goes up and then </a:t>
            </a:r>
            <a:br>
              <a:rPr lang="en-US" sz="2000" i="1" dirty="0"/>
            </a:br>
            <a:r>
              <a:rPr lang="en-US" sz="2000" i="1" dirty="0"/>
              <a:t>comes down must have </a:t>
            </a:r>
            <a:br>
              <a:rPr lang="en-US" sz="2000" i="1" dirty="0"/>
            </a:br>
            <a:r>
              <a:rPr lang="en-US" sz="2000" i="1" dirty="0"/>
              <a:t>turned at some point.</a:t>
            </a:r>
          </a:p>
        </p:txBody>
      </p:sp>
      <p:pic>
        <p:nvPicPr>
          <p:cNvPr id="3" name="Picture 3" descr="TH04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7772400" cy="15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9000"/>
            <a:ext cx="40542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718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1"/>
            <a:ext cx="86868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>
                <a:solidFill>
                  <a:srgbClr val="0070C0"/>
                </a:solidFill>
              </a:rPr>
              <a:t>Rolle’s</a:t>
            </a:r>
            <a:r>
              <a:rPr lang="en-US" sz="2000" b="1" dirty="0">
                <a:solidFill>
                  <a:srgbClr val="0070C0"/>
                </a:solidFill>
              </a:rPr>
              <a:t> Theorem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Geometrically, </a:t>
            </a:r>
            <a:r>
              <a:rPr lang="en-US" sz="2000" dirty="0" err="1"/>
              <a:t>Rolle’s</a:t>
            </a:r>
            <a:r>
              <a:rPr lang="en-US" sz="2000" dirty="0"/>
              <a:t> Theorem says that a differentiable curve has </a:t>
            </a:r>
            <a:r>
              <a:rPr lang="en-US" sz="2000" i="1" dirty="0"/>
              <a:t>at least</a:t>
            </a:r>
            <a:r>
              <a:rPr lang="en-US" sz="2000" dirty="0"/>
              <a:t> one horizontal tangent between any two points where it crosses a horizontal line.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Note that, as in the figure on the </a:t>
            </a:r>
            <a:br>
              <a:rPr lang="en-US" sz="2000" dirty="0"/>
            </a:br>
            <a:r>
              <a:rPr lang="en-US" sz="2000" dirty="0"/>
              <a:t>right, there may in fact be more </a:t>
            </a:r>
            <a:br>
              <a:rPr lang="en-US" sz="2000" dirty="0"/>
            </a:br>
            <a:r>
              <a:rPr lang="en-US" sz="2000" dirty="0"/>
              <a:t>than one such point.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However, if the hypotheses of </a:t>
            </a:r>
            <a:r>
              <a:rPr lang="en-US" sz="2000" dirty="0" err="1"/>
              <a:t>Rolle’s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Theorem are not satisfied (as in the </a:t>
            </a:r>
            <a:br>
              <a:rPr lang="en-US" sz="2000" dirty="0"/>
            </a:br>
            <a:r>
              <a:rPr lang="en-US" sz="2000" dirty="0"/>
              <a:t>figures below), there need not be such </a:t>
            </a:r>
            <a:br>
              <a:rPr lang="en-US" sz="2000" dirty="0"/>
            </a:br>
            <a:r>
              <a:rPr lang="en-US" sz="2000" dirty="0"/>
              <a:t>a horizontal tangent.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524000"/>
            <a:ext cx="40767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685" y="3997036"/>
            <a:ext cx="7508631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95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Rolle’s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 err="1"/>
                  <a:t>Rolle’s</a:t>
                </a:r>
                <a:r>
                  <a:rPr lang="en-US" sz="2000" dirty="0"/>
                  <a:t> Theorem thus implies that a differentiable curve that does </a:t>
                </a:r>
                <a:r>
                  <a:rPr lang="en-US" sz="2000" i="1" dirty="0"/>
                  <a:t>not</a:t>
                </a:r>
                <a:r>
                  <a:rPr lang="en-US" sz="2000" dirty="0"/>
                  <a:t> have a horizontal tangent (turning point) cannot pass twice through a horizontal line.  We can use this fact to determine the uniqueness of solutions to certain equations.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Consider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+1=0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Solving this equation is equivalent to finding values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for which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 is equal to 0.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know that this function has at least one zero, since, say,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+1=−3&lt;0</m:t>
                    </m:r>
                  </m:oMath>
                </a14:m>
                <a:r>
                  <a:rPr lang="en-US" sz="2000" dirty="0"/>
                  <a:t>, and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+1=1&gt;0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Thus, for some number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/>
                  <a:t>, with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2000" i="1">
                        <a:latin typeface="Cambria Math"/>
                      </a:rPr>
                      <m:t>≤</m:t>
                    </m:r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en-US" sz="2000" i="1">
                        <a:latin typeface="Cambria Math"/>
                      </a:rPr>
                      <m:t>≤0</m:t>
                    </m:r>
                  </m:oMath>
                </a14:m>
                <a:r>
                  <a:rPr lang="en-US" sz="2000" dirty="0"/>
                  <a:t>, we have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claim that this number is unique, i.e.,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/>
                  <a:t> is the </a:t>
                </a:r>
                <a:r>
                  <a:rPr lang="en-US" sz="2000" i="1" dirty="0"/>
                  <a:t>only</a:t>
                </a:r>
                <a:r>
                  <a:rPr lang="en-US" sz="2000" dirty="0"/>
                  <a:t> value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for which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016758"/>
              </a:xfrm>
              <a:prstGeom prst="rect">
                <a:avLst/>
              </a:prstGeom>
              <a:blipFill>
                <a:blip r:embed="rId3"/>
                <a:stretch>
                  <a:fillRect l="-772" t="-730" r="-702" b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369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3862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Rolle’s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 err="1"/>
                  <a:t>Rolle’s</a:t>
                </a:r>
                <a:r>
                  <a:rPr lang="en-US" sz="2000" dirty="0"/>
                  <a:t> Theorem says that the only way for there to possibly be another such number is if the function has a horizontal tangent (i.e., a point at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But notice that,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, we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</m:oMath>
                </a14:m>
                <a:r>
                  <a:rPr lang="en-US" sz="2000" dirty="0"/>
                  <a:t>,</a:t>
                </a:r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   →   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+3=0   →  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=−1</m:t>
                    </m:r>
                  </m:oMath>
                </a14:m>
                <a:r>
                  <a:rPr lang="en-US" sz="2000" dirty="0"/>
                  <a:t>, which is impossible.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the function cannot have more zeroes, </a:t>
                </a:r>
                <a:br>
                  <a:rPr lang="en-US" sz="2000" dirty="0"/>
                </a:br>
                <a:r>
                  <a:rPr lang="en-US" sz="2000" dirty="0"/>
                  <a:t>and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+1=0</m:t>
                    </m:r>
                  </m:oMath>
                </a14:m>
                <a:r>
                  <a:rPr lang="en-US" sz="2000" dirty="0"/>
                  <a:t> has exactly </a:t>
                </a:r>
                <a:br>
                  <a:rPr lang="en-US" sz="2000" dirty="0"/>
                </a:br>
                <a:r>
                  <a:rPr lang="en-US" sz="2000" dirty="0"/>
                  <a:t>one solution, which lies somewhere between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=−1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3862596"/>
              </a:xfrm>
              <a:prstGeom prst="rect">
                <a:avLst/>
              </a:prstGeom>
              <a:blipFill>
                <a:blip r:embed="rId3"/>
                <a:stretch>
                  <a:fillRect l="-772" t="-948" b="-1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 descr="04_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2971800"/>
            <a:ext cx="2878689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943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28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/>
                  <a:t>  </a:t>
                </a:r>
                <a:r>
                  <a:rPr lang="en-US" sz="2000" dirty="0"/>
                  <a:t>Show that the following function has exactly one zero in the given interval.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</a:rPr>
                        <m:t>+5,   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on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the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interval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has </a:t>
                </a:r>
                <a:r>
                  <a:rPr lang="en-US" sz="2000" i="1" dirty="0"/>
                  <a:t>at least</a:t>
                </a:r>
                <a:r>
                  <a:rPr lang="en-US" sz="2000" dirty="0"/>
                  <a:t> one zero on the interval, since it changes sign: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+5=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216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+5≈−0.812&lt;0</m:t>
                    </m:r>
                  </m:oMath>
                </a14:m>
                <a:r>
                  <a:rPr lang="en-US" sz="2000" dirty="0"/>
                  <a:t>, and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+5=</m:t>
                    </m:r>
                    <m:r>
                      <a:rPr lang="en-US" sz="2000" i="1">
                        <a:latin typeface="Cambria Math"/>
                      </a:rPr>
                      <m:t>2−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+5≈6.129&gt;0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has </a:t>
                </a:r>
                <a:r>
                  <a:rPr lang="en-US" sz="2000" i="1" dirty="0"/>
                  <a:t>at most</a:t>
                </a:r>
                <a:r>
                  <a:rPr lang="en-US" sz="2000" dirty="0"/>
                  <a:t> one zero on the interval, since it has no critical points: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≠0</m:t>
                    </m:r>
                  </m:oMath>
                </a14:m>
                <a:r>
                  <a:rPr lang="en-US" sz="2000" dirty="0"/>
                  <a:t> on the interval, because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are </a:t>
                </a:r>
                <a:br>
                  <a:rPr lang="en-US" sz="2000" dirty="0"/>
                </a:br>
                <a:r>
                  <a:rPr lang="en-US" sz="2000" dirty="0"/>
                  <a:t>	positive in Quadrant I,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is always positive.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the function has one, and only one, zero in the given interval.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283626"/>
              </a:xfrm>
              <a:prstGeom prst="rect">
                <a:avLst/>
              </a:prstGeom>
              <a:blipFill>
                <a:blip r:embed="rId3"/>
                <a:stretch>
                  <a:fillRect l="-772" t="-693" r="-1193" b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692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The Mean Value Theorem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 now turn to the Mean Value Theorem, which is essentially a generalization of </a:t>
            </a:r>
            <a:r>
              <a:rPr lang="en-US" sz="2000" dirty="0" err="1"/>
              <a:t>Rolle’s</a:t>
            </a:r>
            <a:r>
              <a:rPr lang="en-US" sz="2000" dirty="0"/>
              <a:t> Theorem.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It states that the instantaneous rate of change of a continuous, differentiable function must at some point take on the value of its average rate of change.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In a plain English example, this means that a car that averages 50 mph over a trip must actually be travelling exactly 50 mph at some point in time during the trip.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Of course, to average 50 mph, you do not need to be going 50 mph the whole time; sometimes you will be going more than 50 mph, and sometimes less.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But the Mean Value Theorem asserts that there must be some (at least one) moment at which your velocity takes on the value of your average velocity.</a:t>
            </a:r>
          </a:p>
        </p:txBody>
      </p:sp>
    </p:spTree>
    <p:extLst>
      <p:ext uri="{BB962C8B-B14F-4D97-AF65-F5344CB8AC3E}">
        <p14:creationId xmlns:p14="http://schemas.microsoft.com/office/powerpoint/2010/main" val="883917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Mean Value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precise statement of the Mean Value Theorem is: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a geometric interpretation (see the figure </a:t>
                </a:r>
                <a:br>
                  <a:rPr lang="en-US" sz="2000" dirty="0"/>
                </a:br>
                <a:r>
                  <a:rPr lang="en-US" sz="2000" dirty="0"/>
                  <a:t>on the right) is that the slope of the tangent </a:t>
                </a:r>
                <a:br>
                  <a:rPr lang="en-US" sz="2000" dirty="0"/>
                </a:br>
                <a:r>
                  <a:rPr lang="en-US" sz="2000" dirty="0"/>
                  <a:t>line (derivative) must equal the slope of the </a:t>
                </a:r>
                <a:br>
                  <a:rPr lang="en-US" sz="2000" dirty="0"/>
                </a:br>
                <a:r>
                  <a:rPr lang="en-US" sz="2000" dirty="0"/>
                  <a:t>secant line (average rate of change) at some </a:t>
                </a:r>
                <a:br>
                  <a:rPr lang="en-US" sz="2000" dirty="0"/>
                </a:br>
                <a:r>
                  <a:rPr lang="en-US" sz="2000" dirty="0"/>
                  <a:t>point in the interval.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that in order for the Mean Value </a:t>
                </a:r>
                <a:br>
                  <a:rPr lang="en-US" sz="2000" dirty="0"/>
                </a:br>
                <a:r>
                  <a:rPr lang="en-US" sz="2000" dirty="0"/>
                  <a:t>Theorem to apply, the function must be </a:t>
                </a:r>
                <a:br>
                  <a:rPr lang="en-US" sz="2000" dirty="0"/>
                </a:br>
                <a:r>
                  <a:rPr lang="en-US" sz="2000" dirty="0"/>
                  <a:t>continuous on the </a:t>
                </a:r>
                <a:r>
                  <a:rPr lang="en-US" sz="2000" i="1" dirty="0"/>
                  <a:t>closed</a:t>
                </a:r>
                <a:r>
                  <a:rPr lang="en-US" sz="2000" dirty="0"/>
                  <a:t>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latin typeface="Cambria Math"/>
                          </a:rPr>
                          <m:t>, 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/>
                  <a:t>, and </a:t>
                </a:r>
                <a:br>
                  <a:rPr lang="en-US" sz="2000" dirty="0"/>
                </a:br>
                <a:r>
                  <a:rPr lang="en-US" sz="2000" dirty="0"/>
                  <a:t>differentiable on the </a:t>
                </a:r>
                <a:r>
                  <a:rPr lang="en-US" sz="2000" i="1" dirty="0"/>
                  <a:t>open</a:t>
                </a:r>
                <a:r>
                  <a:rPr lang="en-US" sz="2000" dirty="0"/>
                  <a:t>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latin typeface="Cambria Math"/>
                          </a:rPr>
                          <m:t>, 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blipFill>
                <a:blip r:embed="rId3"/>
                <a:stretch>
                  <a:fillRect l="-772" t="-608" b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 descr="TH04_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7772400" cy="191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04_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96" y="3276600"/>
            <a:ext cx="306030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71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87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/>
                  <a:t>  </a:t>
                </a:r>
                <a:r>
                  <a:rPr lang="en-US" sz="2000" dirty="0"/>
                  <a:t>Find a value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for which the following function’s derivative is equal to its average rate of change on the given interval.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e>
                      </m:rad>
                      <m:r>
                        <a:rPr lang="en-US" sz="2000" i="1">
                          <a:latin typeface="Cambria Math"/>
                        </a:rPr>
                        <m:t>,  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on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the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interval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1, 3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(First show that the function satisfies the hypotheses of the Mean Value Theorem.)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000" dirty="0"/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∞</m:t>
                        </m:r>
                      </m:e>
                    </m:d>
                  </m:oMath>
                </a14:m>
                <a:r>
                  <a:rPr lang="en-US" sz="2000" dirty="0"/>
                  <a:t>, and hence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1, 3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derivative,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dirty="0"/>
                  <a:t> is defined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∞</m:t>
                        </m:r>
                      </m:e>
                    </m:d>
                  </m:oMath>
                </a14:m>
                <a:r>
                  <a:rPr lang="en-US" sz="2000" dirty="0"/>
                  <a:t>, and hence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differentiable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1, 3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Applying the Mean Value Theorem, we find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1, 3</m:t>
                        </m:r>
                      </m:e>
                    </m:d>
                  </m:oMath>
                </a14:m>
                <a:r>
                  <a:rPr lang="en-US" sz="2000" dirty="0"/>
                  <a:t> for which</a:t>
                </a:r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2973388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3−1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2973388" algn="l"/>
                  </a:tabLst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2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2973388" algn="l"/>
                  </a:tabLst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2</m:t>
                    </m:r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en-US" sz="2000" i="1">
                        <a:latin typeface="Cambria Math"/>
                      </a:rPr>
                      <m:t>−2=1</m:t>
                    </m:r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2973388" algn="l"/>
                  </a:tabLst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78084"/>
              </a:xfrm>
              <a:prstGeom prst="rect">
                <a:avLst/>
              </a:prstGeom>
              <a:blipFill>
                <a:blip r:embed="rId3"/>
                <a:stretch>
                  <a:fillRect l="-772" t="-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048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1710</Words>
  <Application>Microsoft Office PowerPoint</Application>
  <PresentationFormat>Widescreen</PresentationFormat>
  <Paragraphs>122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Office Theme</vt:lpstr>
      <vt:lpstr>4.4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</dc:title>
  <dc:creator>Tommy Kercheville</dc:creator>
  <cp:lastModifiedBy>Tommy Kercheville</cp:lastModifiedBy>
  <cp:revision>1</cp:revision>
  <dcterms:created xsi:type="dcterms:W3CDTF">2020-06-25T17:43:29Z</dcterms:created>
  <dcterms:modified xsi:type="dcterms:W3CDTF">2020-06-25T17:43:55Z</dcterms:modified>
</cp:coreProperties>
</file>